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5143500" cx="9144000"/>
  <p:notesSz cx="6858000" cy="9144000"/>
  <p:embeddedFontLst>
    <p:embeddedFont>
      <p:font typeface="Helvetica Neue"/>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33168C-955D-4847-A492-D0B11757A78E}">
  <a:tblStyle styleId="{5733168C-955D-4847-A492-D0B11757A7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HelveticaNeue-italic.fntdata"/><Relationship Id="rId50" Type="http://schemas.openxmlformats.org/officeDocument/2006/relationships/slide" Target="slides/slide44.xml"/><Relationship Id="rId94" Type="http://schemas.openxmlformats.org/officeDocument/2006/relationships/font" Target="fonts/HelveticaNeue-bold.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HelveticaNeue-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HelveticaNeue-regular.fntdata"/><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3ef552c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3ef552c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40fd4940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40fd4940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40fd4940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40fd4940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40fd4940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40fd4940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40fd4940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040fd4940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40fd4940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40fd4940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40fd4940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40fd4940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40fd4940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40fd4940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40fd4940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040fd4940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40fd4940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040fd4940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3ef698439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3ef698439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040fd494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040fd494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3ef698439_0_7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3ef698439_0_7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13ef698439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13ef698439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13ef698439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13ef698439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3ef698439_0_2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3ef698439_0_2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13ef698439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13ef698439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13ef698439_0_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13ef698439_0_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13ef698439_0_3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13ef698439_0_3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13ef698439_0_4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13ef698439_0_4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13ef698439_0_4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13ef698439_0_4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13ef698439_0_4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13ef698439_0_4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ef6984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ef6984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13ef698439_0_5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13ef698439_0_5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213ef698439_0_5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213ef698439_0_5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13ef698439_0_5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213ef698439_0_5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13ef698439_0_5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13ef698439_0_5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13ef698439_0_5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13ef698439_0_5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13ef698439_0_5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13ef698439_0_5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13ef698439_0_6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13ef698439_0_6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13ef698439_0_6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13ef698439_0_6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13ef698439_0_6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13ef698439_0_6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213ef698439_0_6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213ef698439_0_6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3ef698439_0_7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3ef698439_0_7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213ef698439_0_7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213ef698439_0_7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2040fd4940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2040fd4940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2040fd4940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2040fd4940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2040fd4940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2040fd4940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2040fd4940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2040fd4940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2040fd4940d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2040fd4940d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2040fd4940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2040fd4940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2040fd4940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2040fd4940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2040fd4940d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2040fd4940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040fd4940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040fd4940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40fd4940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40fd4940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2040fd4940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2040fd4940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040fd4940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040fd4940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2040fd4940d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2040fd4940d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040fd4940d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040fd4940d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2040fd4940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2040fd4940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2040fd4940d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2040fd4940d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2040fd4940d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2040fd4940d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2040fd4940d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2040fd4940d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2040fd4940d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2040fd4940d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2040fd4940d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2040fd4940d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40fd4940d_0_8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40fd4940d_0_8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2040fd4940d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2040fd4940d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2040fd4940d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2040fd4940d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040fd4940d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040fd4940d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2040fd4940d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2040fd4940d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2040fd4940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2040fd4940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2040fd4940d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2040fd4940d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2040fd4940d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2040fd4940d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2040fd4940d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2040fd4940d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2040fd4940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2040fd4940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g2040fd4940d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6" name="Google Shape;3246;g2040fd4940d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40fd4940d_0_8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40fd4940d_0_8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2040fd4940d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2040fd4940d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2040fd4940d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1" name="Google Shape;3271;g2040fd4940d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2040fd4940d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2040fd4940d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2040fd4940d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2040fd4940d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2040fd4940d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0" name="Google Shape;3350;g2040fd4940d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2040fd4940d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2040fd4940d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2040fd4940d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2040fd4940d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8" name="Shape 3398"/>
        <p:cNvGrpSpPr/>
        <p:nvPr/>
      </p:nvGrpSpPr>
      <p:grpSpPr>
        <a:xfrm>
          <a:off x="0" y="0"/>
          <a:ext cx="0" cy="0"/>
          <a:chOff x="0" y="0"/>
          <a:chExt cx="0" cy="0"/>
        </a:xfrm>
      </p:grpSpPr>
      <p:sp>
        <p:nvSpPr>
          <p:cNvPr id="3399" name="Google Shape;3399;g2040fd4940d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0" name="Google Shape;3400;g2040fd4940d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2040fd4940d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2040fd4940d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2040fd4940d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2040fd4940d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40fd494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40fd494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2040fd4940d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0" name="Google Shape;3480;g2040fd4940d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2040fd4940d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2040fd4940d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5" name="Shape 3495"/>
        <p:cNvGrpSpPr/>
        <p:nvPr/>
      </p:nvGrpSpPr>
      <p:grpSpPr>
        <a:xfrm>
          <a:off x="0" y="0"/>
          <a:ext cx="0" cy="0"/>
          <a:chOff x="0" y="0"/>
          <a:chExt cx="0" cy="0"/>
        </a:xfrm>
      </p:grpSpPr>
      <p:sp>
        <p:nvSpPr>
          <p:cNvPr id="3496" name="Google Shape;3496;g2040fd4940d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7" name="Google Shape;3497;g2040fd4940d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2040fd4940d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2040fd4940d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2040fd4940d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2040fd4940d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g2040fd4940d_0_8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4" name="Google Shape;3534;g2040fd4940d_0_8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1cb17ff88f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1cb17ff88f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3ef69843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3ef69843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FF"/>
              </a:buClr>
              <a:buSzPts val="2800"/>
              <a:buNone/>
              <a:defRPr sz="2800">
                <a:solidFill>
                  <a:srgbClr val="0000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8300" lvl="0" marL="457200">
              <a:lnSpc>
                <a:spcPct val="115000"/>
              </a:lnSpc>
              <a:spcBef>
                <a:spcPts val="0"/>
              </a:spcBef>
              <a:spcAft>
                <a:spcPts val="0"/>
              </a:spcAft>
              <a:buClr>
                <a:schemeClr val="dk1"/>
              </a:buClr>
              <a:buSzPts val="2200"/>
              <a:buFont typeface="Helvetica Neue"/>
              <a:buChar char="●"/>
              <a:defRPr sz="2200">
                <a:solidFill>
                  <a:schemeClr val="dk1"/>
                </a:solidFill>
                <a:latin typeface="Helvetica Neue"/>
                <a:ea typeface="Helvetica Neue"/>
                <a:cs typeface="Helvetica Neue"/>
                <a:sym typeface="Helvetica Neue"/>
              </a:defRPr>
            </a:lvl1pPr>
            <a:lvl2pPr indent="-368300" lvl="1" marL="914400">
              <a:lnSpc>
                <a:spcPct val="115000"/>
              </a:lnSpc>
              <a:spcBef>
                <a:spcPts val="0"/>
              </a:spcBef>
              <a:spcAft>
                <a:spcPts val="0"/>
              </a:spcAft>
              <a:buClr>
                <a:srgbClr val="0000FF"/>
              </a:buClr>
              <a:buSzPts val="2200"/>
              <a:buFont typeface="Helvetica Neue"/>
              <a:buChar char="○"/>
              <a:defRPr sz="2200">
                <a:solidFill>
                  <a:srgbClr val="0000FF"/>
                </a:solidFill>
                <a:latin typeface="Helvetica Neue"/>
                <a:ea typeface="Helvetica Neue"/>
                <a:cs typeface="Helvetica Neue"/>
                <a:sym typeface="Helvetica Neue"/>
              </a:defRPr>
            </a:lvl2pPr>
            <a:lvl3pPr indent="-368300" lvl="2" marL="1371600">
              <a:lnSpc>
                <a:spcPct val="115000"/>
              </a:lnSpc>
              <a:spcBef>
                <a:spcPts val="0"/>
              </a:spcBef>
              <a:spcAft>
                <a:spcPts val="0"/>
              </a:spcAft>
              <a:buClr>
                <a:srgbClr val="980000"/>
              </a:buClr>
              <a:buSzPts val="2200"/>
              <a:buFont typeface="Helvetica Neue"/>
              <a:buChar char="■"/>
              <a:defRPr sz="2200">
                <a:solidFill>
                  <a:srgbClr val="980000"/>
                </a:solidFill>
                <a:latin typeface="Helvetica Neue"/>
                <a:ea typeface="Helvetica Neue"/>
                <a:cs typeface="Helvetica Neue"/>
                <a:sym typeface="Helvetica Neue"/>
              </a:defRPr>
            </a:lvl3pPr>
            <a:lvl4pPr indent="-368300" lvl="3" marL="1828800">
              <a:lnSpc>
                <a:spcPct val="115000"/>
              </a:lnSpc>
              <a:spcBef>
                <a:spcPts val="0"/>
              </a:spcBef>
              <a:spcAft>
                <a:spcPts val="0"/>
              </a:spcAft>
              <a:buClr>
                <a:srgbClr val="B45F06"/>
              </a:buClr>
              <a:buSzPts val="2200"/>
              <a:buFont typeface="Helvetica Neue"/>
              <a:buChar char="●"/>
              <a:defRPr sz="2200">
                <a:solidFill>
                  <a:srgbClr val="B45F06"/>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jpg"/><Relationship Id="rId5" Type="http://schemas.openxmlformats.org/officeDocument/2006/relationships/image" Target="../media/image3.png"/><Relationship Id="rId6" Type="http://schemas.openxmlformats.org/officeDocument/2006/relationships/image" Target="../media/image12.jp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2.jpg"/><Relationship Id="rId6" Type="http://schemas.openxmlformats.org/officeDocument/2006/relationships/image" Target="../media/image9.png"/><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2.jp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2.jpg"/><Relationship Id="rId9"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24.jpg"/><Relationship Id="rId8" Type="http://schemas.openxmlformats.org/officeDocument/2006/relationships/hyperlink" Target="https://www.baeldung.com/cs/vae-reparameteriz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2.jpg"/><Relationship Id="rId10" Type="http://schemas.openxmlformats.org/officeDocument/2006/relationships/image" Target="../media/image17.jpg"/><Relationship Id="rId9" Type="http://schemas.openxmlformats.org/officeDocument/2006/relationships/image" Target="../media/image19.png"/><Relationship Id="rId5" Type="http://schemas.openxmlformats.org/officeDocument/2006/relationships/image" Target="../media/image56.png"/><Relationship Id="rId6" Type="http://schemas.openxmlformats.org/officeDocument/2006/relationships/image" Target="../media/image40.jpg"/><Relationship Id="rId7" Type="http://schemas.openxmlformats.org/officeDocument/2006/relationships/image" Target="../media/image50.png"/><Relationship Id="rId8" Type="http://schemas.openxmlformats.org/officeDocument/2006/relationships/image" Target="../media/image23.jpg"/></Relationships>
</file>

<file path=ppt/slides/_rels/slide17.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19.png"/><Relationship Id="rId13" Type="http://schemas.openxmlformats.org/officeDocument/2006/relationships/image" Target="../media/image17.jpg"/><Relationship Id="rId12"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2.jpg"/><Relationship Id="rId9" Type="http://schemas.openxmlformats.org/officeDocument/2006/relationships/image" Target="../media/image50.png"/><Relationship Id="rId5" Type="http://schemas.openxmlformats.org/officeDocument/2006/relationships/image" Target="../media/image18.jpg"/><Relationship Id="rId6" Type="http://schemas.openxmlformats.org/officeDocument/2006/relationships/image" Target="../media/image21.jpg"/><Relationship Id="rId7" Type="http://schemas.openxmlformats.org/officeDocument/2006/relationships/image" Target="../media/image27.png"/><Relationship Id="rId8"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png"/><Relationship Id="rId9" Type="http://schemas.openxmlformats.org/officeDocument/2006/relationships/image" Target="../media/image17.jpg"/><Relationship Id="rId5" Type="http://schemas.openxmlformats.org/officeDocument/2006/relationships/image" Target="../media/image22.png"/><Relationship Id="rId6" Type="http://schemas.openxmlformats.org/officeDocument/2006/relationships/image" Target="../media/image18.jpg"/><Relationship Id="rId7" Type="http://schemas.openxmlformats.org/officeDocument/2006/relationships/image" Target="../media/image40.jpg"/><Relationship Id="rId8"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hyperlink" Target="https://arxiv.org/abs/1706.0376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hyperlink" Target="https://arxiv.org/abs/1706.0376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hyperlink" Target="https://machinelearningmastery.com/a-gentle-introduction-to-positional-encoding-in-transformer-models-part-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abs/1810.04805"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arxiv.org/abs/1810.04805" TargetMode="Externa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arxiv.org/abs/1810.0480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arxiv.org/abs/1810.0480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en.wikipedia.org/wiki/Streetlight_effect" TargetMode="External"/><Relationship Id="rId4" Type="http://schemas.openxmlformats.org/officeDocument/2006/relationships/image" Target="../media/image33.jpg"/><Relationship Id="rId5"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37.jpg"/><Relationship Id="rId6" Type="http://schemas.openxmlformats.org/officeDocument/2006/relationships/image" Target="../media/image36.jpg"/><Relationship Id="rId7" Type="http://schemas.openxmlformats.org/officeDocument/2006/relationships/image" Target="../media/image39.jpg"/><Relationship Id="rId8"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36.jpg"/><Relationship Id="rId6"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text-processing.com/demo/stem/" TargetMode="External"/><Relationship Id="rId4" Type="http://schemas.openxmlformats.org/officeDocument/2006/relationships/image" Target="../media/image31.jpg"/><Relationship Id="rId5" Type="http://schemas.openxmlformats.org/officeDocument/2006/relationships/image" Target="../media/image66.jpg"/><Relationship Id="rId6" Type="http://schemas.openxmlformats.org/officeDocument/2006/relationships/image" Target="../media/image5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text-processing.com/demo/stem/" TargetMode="External"/><Relationship Id="rId4" Type="http://schemas.openxmlformats.org/officeDocument/2006/relationships/image" Target="../media/image31.jpg"/><Relationship Id="rId5" Type="http://schemas.openxmlformats.org/officeDocument/2006/relationships/image" Target="../media/image66.jpg"/><Relationship Id="rId6" Type="http://schemas.openxmlformats.org/officeDocument/2006/relationships/image" Target="../media/image5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jpg"/><Relationship Id="rId4" Type="http://schemas.openxmlformats.org/officeDocument/2006/relationships/image" Target="../media/image66.jpg"/><Relationship Id="rId5"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DrtwA9JRjW7MnAdir9tEEkfP9D2r0rLG1yBtJJuYGzo/edit#gid=0" TargetMode="External"/><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polyglot.readthedocs.io/en/latest/Embeddings.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3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5.jpg"/><Relationship Id="rId4" Type="http://schemas.openxmlformats.org/officeDocument/2006/relationships/image" Target="../media/image59.png"/><Relationship Id="rId5" Type="http://schemas.openxmlformats.org/officeDocument/2006/relationships/hyperlink" Target="https://arxiv.org/abs/1506.0149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5.jpg"/><Relationship Id="rId4" Type="http://schemas.openxmlformats.org/officeDocument/2006/relationships/image" Target="../media/image59.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hyperlink" Target="http://host.robots.ox.ac.uk/pascal/VOC/pubs/everingham10.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jpg"/><Relationship Id="rId4" Type="http://schemas.openxmlformats.org/officeDocument/2006/relationships/image" Target="../media/image66.jpg"/><Relationship Id="rId5" Type="http://schemas.openxmlformats.org/officeDocument/2006/relationships/image" Target="../media/image58.jpg"/><Relationship Id="rId6" Type="http://schemas.openxmlformats.org/officeDocument/2006/relationships/hyperlink" Target="https://deeplearning.cms.waikato.ac.nz/user-guide/class-maps/IMAGENE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1.jpg"/><Relationship Id="rId4" Type="http://schemas.openxmlformats.org/officeDocument/2006/relationships/image" Target="../media/image66.jpg"/><Relationship Id="rId5" Type="http://schemas.openxmlformats.org/officeDocument/2006/relationships/image" Target="../media/image58.jpg"/><Relationship Id="rId6"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1.jpg"/><Relationship Id="rId4" Type="http://schemas.openxmlformats.org/officeDocument/2006/relationships/image" Target="../media/image66.jpg"/><Relationship Id="rId5" Type="http://schemas.openxmlformats.org/officeDocument/2006/relationships/image" Target="../media/image5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1.jpg"/><Relationship Id="rId4" Type="http://schemas.openxmlformats.org/officeDocument/2006/relationships/image" Target="../media/image66.jpg"/><Relationship Id="rId5" Type="http://schemas.openxmlformats.org/officeDocument/2006/relationships/image" Target="../media/image58.jpg"/><Relationship Id="rId6"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ocs.google.com/spreadsheets/d/10ygJ20GjbItfaLoVAaakWVd5pieXARGmvnZof-djaaA/edit#gid=0"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65.png"/><Relationship Id="rId5" Type="http://schemas.openxmlformats.org/officeDocument/2006/relationships/image" Target="../media/image32.jpg"/><Relationship Id="rId6" Type="http://schemas.openxmlformats.org/officeDocument/2006/relationships/image" Target="../media/image37.jpg"/><Relationship Id="rId7" Type="http://schemas.openxmlformats.org/officeDocument/2006/relationships/image" Target="../media/image36.jpg"/><Relationship Id="rId8" Type="http://schemas.openxmlformats.org/officeDocument/2006/relationships/image" Target="../media/image3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2.jpg"/><Relationship Id="rId4" Type="http://schemas.openxmlformats.org/officeDocument/2006/relationships/image" Target="../media/image37.jpg"/><Relationship Id="rId5" Type="http://schemas.openxmlformats.org/officeDocument/2006/relationships/image" Target="../media/image3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6.png"/><Relationship Id="rId4" Type="http://schemas.openxmlformats.org/officeDocument/2006/relationships/image" Target="../media/image65.png"/><Relationship Id="rId9" Type="http://schemas.openxmlformats.org/officeDocument/2006/relationships/image" Target="../media/image67.png"/><Relationship Id="rId5" Type="http://schemas.openxmlformats.org/officeDocument/2006/relationships/image" Target="../media/image32.jpg"/><Relationship Id="rId6" Type="http://schemas.openxmlformats.org/officeDocument/2006/relationships/image" Target="../media/image37.jpg"/><Relationship Id="rId7" Type="http://schemas.openxmlformats.org/officeDocument/2006/relationships/image" Target="../media/image36.jpg"/><Relationship Id="rId8" Type="http://schemas.openxmlformats.org/officeDocument/2006/relationships/image" Target="../media/image3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6.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3.png"/><Relationship Id="rId4" Type="http://schemas.openxmlformats.org/officeDocument/2006/relationships/image" Target="../media/image32.jpg"/><Relationship Id="rId5" Type="http://schemas.openxmlformats.org/officeDocument/2006/relationships/image" Target="../media/image37.jpg"/><Relationship Id="rId6" Type="http://schemas.openxmlformats.org/officeDocument/2006/relationships/image" Target="../media/image36.jpg"/><Relationship Id="rId7" Type="http://schemas.openxmlformats.org/officeDocument/2006/relationships/image" Target="../media/image3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openai.com/blog/clip/" TargetMode="Externa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arxiv.org/abs/1908.02265" TargetMode="External"/><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arxiv.org/abs/1908.02265" TargetMode="External"/><Relationship Id="rId4" Type="http://schemas.openxmlformats.org/officeDocument/2006/relationships/image" Target="../media/image83.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spreadsheets/d/17F3t3_k5E0K-GCn4MG_pl8KidK-rfrQWP0nN6fbA_u8/edit?usp=shar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arxiv.org/abs/2010.11929" TargetMode="Externa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arxiv.org/abs/2102.03334" TargetMode="Externa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openai.com/blog/clip/" TargetMode="External"/><Relationship Id="rId4" Type="http://schemas.openxmlformats.org/officeDocument/2006/relationships/image" Target="../media/image70.png"/><Relationship Id="rId5"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unified-io.allenai.org/" TargetMode="External"/><Relationship Id="rId4" Type="http://schemas.openxmlformats.org/officeDocument/2006/relationships/image" Target="../media/image78.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openai.com/research/gpt-4" TargetMode="External"/><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56" name="Google Shape;56;p13"/>
          <p:cNvSpPr txBox="1"/>
          <p:nvPr>
            <p:ph idx="1" type="subTitle"/>
          </p:nvPr>
        </p:nvSpPr>
        <p:spPr>
          <a:xfrm>
            <a:off x="311700" y="3519925"/>
            <a:ext cx="8520600" cy="118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Lecture 8: Multimodal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Autoencoder</a:t>
            </a:r>
            <a:endParaRPr/>
          </a:p>
        </p:txBody>
      </p:sp>
      <p:sp>
        <p:nvSpPr>
          <p:cNvPr id="149" name="Google Shape;149;p22"/>
          <p:cNvSpPr txBox="1"/>
          <p:nvPr>
            <p:ph idx="1" type="body"/>
          </p:nvPr>
        </p:nvSpPr>
        <p:spPr>
          <a:xfrm>
            <a:off x="311700" y="1152475"/>
            <a:ext cx="8520600" cy="3823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That word embeddings are a learned compression of co-occurrence matrices for tokens is part of a larger trend</a:t>
            </a:r>
            <a:endParaRPr/>
          </a:p>
          <a:p>
            <a:pPr indent="-368300" lvl="0" marL="457200" rtl="0" algn="l">
              <a:spcBef>
                <a:spcPts val="0"/>
              </a:spcBef>
              <a:spcAft>
                <a:spcPts val="0"/>
              </a:spcAft>
              <a:buSzPts val="2200"/>
              <a:buChar char="●"/>
            </a:pPr>
            <a:r>
              <a:rPr lang="en"/>
              <a:t>One can formulate deep learning models to be </a:t>
            </a:r>
            <a:r>
              <a:rPr i="1" lang="en"/>
              <a:t>learned compression algorithms </a:t>
            </a:r>
            <a:r>
              <a:rPr lang="en"/>
              <a:t>for a given input space</a:t>
            </a:r>
            <a:endParaRPr/>
          </a:p>
          <a:p>
            <a:pPr indent="-368300" lvl="0" marL="457200" rtl="0" algn="l">
              <a:spcBef>
                <a:spcPts val="0"/>
              </a:spcBef>
              <a:spcAft>
                <a:spcPts val="0"/>
              </a:spcAft>
              <a:buSzPts val="2200"/>
              <a:buChar char="●"/>
            </a:pPr>
            <a:r>
              <a:rPr lang="en"/>
              <a:t>Autoencoding is </a:t>
            </a:r>
            <a:r>
              <a:rPr i="1" lang="en"/>
              <a:t>unsupervised</a:t>
            </a:r>
            <a:r>
              <a:rPr lang="en"/>
              <a:t>:</a:t>
            </a:r>
            <a:endParaRPr/>
          </a:p>
          <a:p>
            <a:pPr indent="-368300" lvl="1" marL="914400" rtl="0" algn="l">
              <a:spcBef>
                <a:spcPts val="0"/>
              </a:spcBef>
              <a:spcAft>
                <a:spcPts val="0"/>
              </a:spcAft>
              <a:buSzPts val="2200"/>
              <a:buChar char="○"/>
            </a:pPr>
            <a:r>
              <a:rPr lang="en"/>
              <a:t>Given input of size X, shrink to size x&lt;X with learned function (encoder) and unshrink it back to X with a another learned function (decoder)</a:t>
            </a:r>
            <a:endParaRPr/>
          </a:p>
          <a:p>
            <a:pPr indent="-368300" lvl="0" marL="457200" rtl="0" algn="l">
              <a:spcBef>
                <a:spcPts val="0"/>
              </a:spcBef>
              <a:spcAft>
                <a:spcPts val="0"/>
              </a:spcAft>
              <a:buSzPts val="2200"/>
              <a:buChar char="●"/>
            </a:pPr>
            <a:r>
              <a:rPr lang="en"/>
              <a:t>Autoencoders learn a </a:t>
            </a:r>
            <a:r>
              <a:rPr i="1" lang="en"/>
              <a:t>lower dimensional manifold</a:t>
            </a:r>
            <a:r>
              <a:rPr lang="en"/>
              <a:t> for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10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Effect filter="fade" transition="in">
                                      <p:cBhvr>
                                        <p:cTn dur="1000"/>
                                        <p:tgtEl>
                                          <p:spTgt spid="1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Autoencoder</a:t>
            </a:r>
            <a:endParaRPr/>
          </a:p>
        </p:txBody>
      </p:sp>
      <p:grpSp>
        <p:nvGrpSpPr>
          <p:cNvPr id="155" name="Google Shape;155;p23"/>
          <p:cNvGrpSpPr/>
          <p:nvPr/>
        </p:nvGrpSpPr>
        <p:grpSpPr>
          <a:xfrm>
            <a:off x="1236148" y="1790834"/>
            <a:ext cx="1383553" cy="2046591"/>
            <a:chOff x="1236148" y="1790834"/>
            <a:chExt cx="1383553" cy="2046591"/>
          </a:xfrm>
        </p:grpSpPr>
        <p:pic>
          <p:nvPicPr>
            <p:cNvPr id="156" name="Google Shape;156;p23"/>
            <p:cNvPicPr preferRelativeResize="0"/>
            <p:nvPr/>
          </p:nvPicPr>
          <p:blipFill rotWithShape="1">
            <a:blip r:embed="rId3">
              <a:alphaModFix/>
            </a:blip>
            <a:srcRect b="0" l="0" r="0" t="0"/>
            <a:stretch/>
          </p:blipFill>
          <p:spPr>
            <a:xfrm>
              <a:off x="1236148" y="1790834"/>
              <a:ext cx="1383553" cy="1383553"/>
            </a:xfrm>
            <a:prstGeom prst="rect">
              <a:avLst/>
            </a:prstGeom>
            <a:noFill/>
            <a:ln>
              <a:noFill/>
            </a:ln>
          </p:spPr>
        </p:pic>
        <p:sp>
          <p:nvSpPr>
            <p:cNvPr id="157" name="Google Shape;157;p23"/>
            <p:cNvSpPr txBox="1"/>
            <p:nvPr/>
          </p:nvSpPr>
          <p:spPr>
            <a:xfrm>
              <a:off x="1551875" y="3437225"/>
              <a:ext cx="7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Input </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158" name="Google Shape;158;p23"/>
          <p:cNvGrpSpPr/>
          <p:nvPr/>
        </p:nvGrpSpPr>
        <p:grpSpPr>
          <a:xfrm>
            <a:off x="2672745" y="1676539"/>
            <a:ext cx="1638292" cy="2376286"/>
            <a:chOff x="2672745" y="1676539"/>
            <a:chExt cx="1638292" cy="2376286"/>
          </a:xfrm>
        </p:grpSpPr>
        <p:pic>
          <p:nvPicPr>
            <p:cNvPr id="159" name="Google Shape;159;p23"/>
            <p:cNvPicPr preferRelativeResize="0"/>
            <p:nvPr/>
          </p:nvPicPr>
          <p:blipFill rotWithShape="1">
            <a:blip r:embed="rId4">
              <a:alphaModFix/>
            </a:blip>
            <a:srcRect b="0" l="0" r="0" t="0"/>
            <a:stretch/>
          </p:blipFill>
          <p:spPr>
            <a:xfrm>
              <a:off x="2672745" y="1676539"/>
              <a:ext cx="1638292" cy="1635313"/>
            </a:xfrm>
            <a:prstGeom prst="rect">
              <a:avLst/>
            </a:prstGeom>
            <a:noFill/>
            <a:ln>
              <a:noFill/>
            </a:ln>
          </p:spPr>
        </p:pic>
        <p:sp>
          <p:nvSpPr>
            <p:cNvPr id="160" name="Google Shape;160;p23"/>
            <p:cNvSpPr txBox="1"/>
            <p:nvPr/>
          </p:nvSpPr>
          <p:spPr>
            <a:xfrm>
              <a:off x="2694875" y="3437225"/>
              <a:ext cx="8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Encoder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z</a:t>
              </a:r>
              <a:endParaRPr b="1">
                <a:latin typeface="Helvetica Neue"/>
                <a:ea typeface="Helvetica Neue"/>
                <a:cs typeface="Helvetica Neue"/>
                <a:sym typeface="Helvetica Neue"/>
              </a:endParaRPr>
            </a:p>
          </p:txBody>
        </p:sp>
      </p:grpSp>
      <p:grpSp>
        <p:nvGrpSpPr>
          <p:cNvPr id="161" name="Google Shape;161;p23"/>
          <p:cNvGrpSpPr/>
          <p:nvPr/>
        </p:nvGrpSpPr>
        <p:grpSpPr>
          <a:xfrm>
            <a:off x="4103498" y="2482523"/>
            <a:ext cx="848400" cy="1354902"/>
            <a:chOff x="4103498" y="2482523"/>
            <a:chExt cx="848400" cy="1354902"/>
          </a:xfrm>
        </p:grpSpPr>
        <p:pic>
          <p:nvPicPr>
            <p:cNvPr id="162" name="Google Shape;162;p23"/>
            <p:cNvPicPr preferRelativeResize="0"/>
            <p:nvPr/>
          </p:nvPicPr>
          <p:blipFill rotWithShape="1">
            <a:blip r:embed="rId5">
              <a:alphaModFix/>
            </a:blip>
            <a:srcRect b="0" l="0" r="0" t="0"/>
            <a:stretch/>
          </p:blipFill>
          <p:spPr>
            <a:xfrm>
              <a:off x="4336538" y="2482523"/>
              <a:ext cx="428665" cy="478673"/>
            </a:xfrm>
            <a:prstGeom prst="rect">
              <a:avLst/>
            </a:prstGeom>
            <a:noFill/>
            <a:ln>
              <a:noFill/>
            </a:ln>
          </p:spPr>
        </p:pic>
        <p:sp>
          <p:nvSpPr>
            <p:cNvPr id="163" name="Google Shape;163;p23"/>
            <p:cNvSpPr txBox="1"/>
            <p:nvPr/>
          </p:nvSpPr>
          <p:spPr>
            <a:xfrm>
              <a:off x="4103498" y="3437225"/>
              <a:ext cx="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Latent </a:t>
              </a:r>
              <a:r>
                <a:rPr b="1" lang="en">
                  <a:latin typeface="Helvetica Neue"/>
                  <a:ea typeface="Helvetica Neue"/>
                  <a:cs typeface="Helvetica Neue"/>
                  <a:sym typeface="Helvetica Neue"/>
                </a:rPr>
                <a:t>z</a:t>
              </a:r>
              <a:endParaRPr b="1">
                <a:latin typeface="Helvetica Neue"/>
                <a:ea typeface="Helvetica Neue"/>
                <a:cs typeface="Helvetica Neue"/>
                <a:sym typeface="Helvetica Neue"/>
              </a:endParaRPr>
            </a:p>
          </p:txBody>
        </p:sp>
      </p:grpSp>
      <p:grpSp>
        <p:nvGrpSpPr>
          <p:cNvPr id="164" name="Google Shape;164;p23"/>
          <p:cNvGrpSpPr/>
          <p:nvPr/>
        </p:nvGrpSpPr>
        <p:grpSpPr>
          <a:xfrm>
            <a:off x="4824717" y="1673527"/>
            <a:ext cx="1653759" cy="2379298"/>
            <a:chOff x="4824717" y="1673527"/>
            <a:chExt cx="1653759" cy="2379298"/>
          </a:xfrm>
        </p:grpSpPr>
        <p:pic>
          <p:nvPicPr>
            <p:cNvPr id="165" name="Google Shape;165;p23"/>
            <p:cNvPicPr preferRelativeResize="0"/>
            <p:nvPr/>
          </p:nvPicPr>
          <p:blipFill rotWithShape="1">
            <a:blip r:embed="rId6">
              <a:alphaModFix/>
            </a:blip>
            <a:srcRect b="0" l="0" r="0" t="0"/>
            <a:stretch/>
          </p:blipFill>
          <p:spPr>
            <a:xfrm>
              <a:off x="4824717" y="1673527"/>
              <a:ext cx="1653759" cy="1618143"/>
            </a:xfrm>
            <a:prstGeom prst="rect">
              <a:avLst/>
            </a:prstGeom>
            <a:noFill/>
            <a:ln>
              <a:noFill/>
            </a:ln>
          </p:spPr>
        </p:pic>
        <p:sp>
          <p:nvSpPr>
            <p:cNvPr id="166" name="Google Shape;166;p23"/>
            <p:cNvSpPr txBox="1"/>
            <p:nvPr/>
          </p:nvSpPr>
          <p:spPr>
            <a:xfrm>
              <a:off x="5133275" y="3437225"/>
              <a:ext cx="97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z</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167" name="Google Shape;167;p23"/>
          <p:cNvGrpSpPr/>
          <p:nvPr/>
        </p:nvGrpSpPr>
        <p:grpSpPr>
          <a:xfrm>
            <a:off x="6544693" y="1801036"/>
            <a:ext cx="1363332" cy="2251789"/>
            <a:chOff x="6544693" y="1801036"/>
            <a:chExt cx="1363332" cy="2251789"/>
          </a:xfrm>
        </p:grpSpPr>
        <p:pic>
          <p:nvPicPr>
            <p:cNvPr id="168" name="Google Shape;168;p23"/>
            <p:cNvPicPr preferRelativeResize="0"/>
            <p:nvPr/>
          </p:nvPicPr>
          <p:blipFill rotWithShape="1">
            <a:blip r:embed="rId7">
              <a:alphaModFix/>
            </a:blip>
            <a:srcRect b="0" l="0" r="0" t="0"/>
            <a:stretch/>
          </p:blipFill>
          <p:spPr>
            <a:xfrm>
              <a:off x="6544693" y="1801036"/>
              <a:ext cx="1363154" cy="1363147"/>
            </a:xfrm>
            <a:prstGeom prst="rect">
              <a:avLst/>
            </a:prstGeom>
            <a:noFill/>
            <a:ln>
              <a:noFill/>
            </a:ln>
          </p:spPr>
        </p:pic>
        <p:sp>
          <p:nvSpPr>
            <p:cNvPr id="169" name="Google Shape;169;p23"/>
            <p:cNvSpPr txBox="1"/>
            <p:nvPr/>
          </p:nvSpPr>
          <p:spPr>
            <a:xfrm>
              <a:off x="6544825" y="3437225"/>
              <a:ext cx="136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Reconstructed input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170" name="Google Shape;170;p23"/>
          <p:cNvGrpSpPr/>
          <p:nvPr/>
        </p:nvGrpSpPr>
        <p:grpSpPr>
          <a:xfrm>
            <a:off x="1927925" y="1125413"/>
            <a:ext cx="5298300" cy="675622"/>
            <a:chOff x="1927925" y="1125413"/>
            <a:chExt cx="5298300" cy="675622"/>
          </a:xfrm>
        </p:grpSpPr>
        <p:cxnSp>
          <p:nvCxnSpPr>
            <p:cNvPr id="171" name="Google Shape;171;p23"/>
            <p:cNvCxnSpPr>
              <a:stCxn id="156" idx="0"/>
              <a:endCxn id="168" idx="0"/>
            </p:cNvCxnSpPr>
            <p:nvPr/>
          </p:nvCxnSpPr>
          <p:spPr>
            <a:xfrm flipH="1" rot="-5400000">
              <a:off x="4571975" y="-853216"/>
              <a:ext cx="10200" cy="5298300"/>
            </a:xfrm>
            <a:prstGeom prst="bentConnector3">
              <a:avLst>
                <a:gd fmla="val -3038570" name="adj1"/>
              </a:avLst>
            </a:prstGeom>
            <a:noFill/>
            <a:ln cap="flat" cmpd="sng" w="38100">
              <a:solidFill>
                <a:srgbClr val="F5D328"/>
              </a:solidFill>
              <a:prstDash val="solid"/>
              <a:round/>
              <a:headEnd len="med" w="med" type="triangle"/>
              <a:tailEnd len="med" w="med" type="triangle"/>
            </a:ln>
          </p:spPr>
        </p:cxnSp>
        <p:sp>
          <p:nvSpPr>
            <p:cNvPr id="172" name="Google Shape;172;p23"/>
            <p:cNvSpPr txBox="1"/>
            <p:nvPr/>
          </p:nvSpPr>
          <p:spPr>
            <a:xfrm>
              <a:off x="3301300" y="1125413"/>
              <a:ext cx="24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Reconstruction Loss L(</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Might The Latent Space “Look Like”?</a:t>
            </a:r>
            <a:endParaRPr/>
          </a:p>
        </p:txBody>
      </p:sp>
      <p:sp>
        <p:nvSpPr>
          <p:cNvPr id="178" name="Google Shape;178;p24"/>
          <p:cNvSpPr txBox="1"/>
          <p:nvPr>
            <p:ph idx="1" type="body"/>
          </p:nvPr>
        </p:nvSpPr>
        <p:spPr>
          <a:xfrm>
            <a:off x="311700" y="1152475"/>
            <a:ext cx="8520600" cy="2514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Let’s imagine for ourselves: you are compressing digits and using a cross-entropy loss (rather than MSE) to judge whether the reconstructions are accurately classified as class 0…9</a:t>
            </a:r>
            <a:endParaRPr/>
          </a:p>
          <a:p>
            <a:pPr indent="-368300" lvl="0" marL="457200" rtl="0" algn="l">
              <a:spcBef>
                <a:spcPts val="0"/>
              </a:spcBef>
              <a:spcAft>
                <a:spcPts val="0"/>
              </a:spcAft>
              <a:buSzPts val="2200"/>
              <a:buChar char="●"/>
            </a:pPr>
            <a:r>
              <a:rPr lang="en"/>
              <a:t>Let’s say the latent space is a single, binary vector of dimension seven</a:t>
            </a:r>
            <a:endParaRPr/>
          </a:p>
          <a:p>
            <a:pPr indent="-368300" lvl="0" marL="457200" rtl="0" algn="l">
              <a:spcBef>
                <a:spcPts val="0"/>
              </a:spcBef>
              <a:spcAft>
                <a:spcPts val="0"/>
              </a:spcAft>
              <a:buSzPts val="2200"/>
              <a:buChar char="●"/>
            </a:pPr>
            <a:r>
              <a:rPr lang="en"/>
              <a:t>What representation could emerge?</a:t>
            </a:r>
            <a:endParaRPr/>
          </a:p>
        </p:txBody>
      </p:sp>
      <p:pic>
        <p:nvPicPr>
          <p:cNvPr id="179" name="Google Shape;179;p24"/>
          <p:cNvPicPr preferRelativeResize="0"/>
          <p:nvPr/>
        </p:nvPicPr>
        <p:blipFill>
          <a:blip r:embed="rId3">
            <a:alphaModFix/>
          </a:blip>
          <a:stretch>
            <a:fillRect/>
          </a:stretch>
        </p:blipFill>
        <p:spPr>
          <a:xfrm>
            <a:off x="5572725" y="2808575"/>
            <a:ext cx="3101302" cy="2231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Autoencoder Decoder As Data Generator</a:t>
            </a:r>
            <a:endParaRPr/>
          </a:p>
        </p:txBody>
      </p:sp>
      <p:sp>
        <p:nvSpPr>
          <p:cNvPr id="185" name="Google Shape;185;p25"/>
          <p:cNvSpPr txBox="1"/>
          <p:nvPr>
            <p:ph idx="1" type="body"/>
          </p:nvPr>
        </p:nvSpPr>
        <p:spPr>
          <a:xfrm>
            <a:off x="311700" y="3533800"/>
            <a:ext cx="8520600" cy="1441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if we sample vector </a:t>
            </a:r>
            <a:r>
              <a:rPr b="1" i="1" lang="en"/>
              <a:t>z</a:t>
            </a:r>
            <a:r>
              <a:rPr b="1" baseline="30000" i="1" lang="en"/>
              <a:t>’</a:t>
            </a:r>
            <a:r>
              <a:rPr b="1" lang="en"/>
              <a:t> </a:t>
            </a:r>
            <a:r>
              <a:rPr lang="en"/>
              <a:t>as draws from a Gaussian?</a:t>
            </a:r>
            <a:endParaRPr/>
          </a:p>
          <a:p>
            <a:pPr indent="-368300" lvl="0" marL="457200" rtl="0" algn="l">
              <a:spcBef>
                <a:spcPts val="0"/>
              </a:spcBef>
              <a:spcAft>
                <a:spcPts val="0"/>
              </a:spcAft>
              <a:buSzPts val="2200"/>
              <a:buChar char="●"/>
            </a:pPr>
            <a:r>
              <a:rPr lang="en"/>
              <a:t>Will we achieve reconstructions that look like our input data </a:t>
            </a:r>
            <a:r>
              <a:rPr i="1" lang="en"/>
              <a:t>X</a:t>
            </a:r>
            <a:r>
              <a:rPr lang="en"/>
              <a:t>?</a:t>
            </a:r>
            <a:endParaRPr/>
          </a:p>
          <a:p>
            <a:pPr indent="-368300" lvl="1" marL="914400" rtl="0" algn="l">
              <a:spcBef>
                <a:spcPts val="0"/>
              </a:spcBef>
              <a:spcAft>
                <a:spcPts val="0"/>
              </a:spcAft>
              <a:buSzPts val="2200"/>
              <a:buChar char="○"/>
            </a:pPr>
            <a:r>
              <a:rPr lang="en"/>
              <a:t>No! Our data </a:t>
            </a:r>
            <a:r>
              <a:rPr i="1" lang="en"/>
              <a:t>X</a:t>
            </a:r>
            <a:r>
              <a:rPr lang="en"/>
              <a:t> encodes to a particular manifold in </a:t>
            </a:r>
            <a:r>
              <a:rPr i="1" lang="en"/>
              <a:t>R</a:t>
            </a:r>
            <a:r>
              <a:rPr baseline="30000" i="1" lang="en"/>
              <a:t>|z|</a:t>
            </a:r>
            <a:endParaRPr/>
          </a:p>
        </p:txBody>
      </p:sp>
      <p:grpSp>
        <p:nvGrpSpPr>
          <p:cNvPr id="186" name="Google Shape;186;p25"/>
          <p:cNvGrpSpPr/>
          <p:nvPr/>
        </p:nvGrpSpPr>
        <p:grpSpPr>
          <a:xfrm>
            <a:off x="1096375" y="1018200"/>
            <a:ext cx="2507429" cy="1214010"/>
            <a:chOff x="1096375" y="1018200"/>
            <a:chExt cx="2507429" cy="1214010"/>
          </a:xfrm>
        </p:grpSpPr>
        <p:grpSp>
          <p:nvGrpSpPr>
            <p:cNvPr id="187" name="Google Shape;187;p25"/>
            <p:cNvGrpSpPr/>
            <p:nvPr/>
          </p:nvGrpSpPr>
          <p:grpSpPr>
            <a:xfrm>
              <a:off x="2074724" y="1056573"/>
              <a:ext cx="1529081" cy="1175637"/>
              <a:chOff x="5570101" y="6132746"/>
              <a:chExt cx="3175001" cy="2441107"/>
            </a:xfrm>
          </p:grpSpPr>
          <p:pic>
            <p:nvPicPr>
              <p:cNvPr id="188" name="Google Shape;188;p25"/>
              <p:cNvPicPr preferRelativeResize="0"/>
              <p:nvPr/>
            </p:nvPicPr>
            <p:blipFill rotWithShape="1">
              <a:blip r:embed="rId3">
                <a:alphaModFix/>
              </a:blip>
              <a:srcRect b="0" l="0" r="0" t="0"/>
              <a:stretch/>
            </p:blipFill>
            <p:spPr>
              <a:xfrm>
                <a:off x="5570101" y="6132746"/>
                <a:ext cx="3175001" cy="2441107"/>
              </a:xfrm>
              <a:prstGeom prst="rect">
                <a:avLst/>
              </a:prstGeom>
              <a:noFill/>
              <a:ln>
                <a:noFill/>
              </a:ln>
            </p:spPr>
          </p:pic>
          <p:sp>
            <p:nvSpPr>
              <p:cNvPr id="189" name="Google Shape;189;p25"/>
              <p:cNvSpPr/>
              <p:nvPr/>
            </p:nvSpPr>
            <p:spPr>
              <a:xfrm>
                <a:off x="7500501" y="6822912"/>
                <a:ext cx="254000" cy="254000"/>
              </a:xfrm>
              <a:custGeom>
                <a:rect b="b" l="l" r="r" t="t"/>
                <a:pathLst>
                  <a:path extrusionOk="0" h="254000" w="254000">
                    <a:moveTo>
                      <a:pt x="127000" y="0"/>
                    </a:moveTo>
                    <a:lnTo>
                      <a:pt x="77566" y="9980"/>
                    </a:lnTo>
                    <a:lnTo>
                      <a:pt x="37197" y="37197"/>
                    </a:lnTo>
                    <a:lnTo>
                      <a:pt x="9980" y="77566"/>
                    </a:lnTo>
                    <a:lnTo>
                      <a:pt x="0" y="127001"/>
                    </a:lnTo>
                    <a:lnTo>
                      <a:pt x="9980" y="176435"/>
                    </a:lnTo>
                    <a:lnTo>
                      <a:pt x="37197" y="216803"/>
                    </a:lnTo>
                    <a:lnTo>
                      <a:pt x="77566" y="244020"/>
                    </a:lnTo>
                    <a:lnTo>
                      <a:pt x="127000" y="254001"/>
                    </a:lnTo>
                    <a:lnTo>
                      <a:pt x="176434" y="244020"/>
                    </a:lnTo>
                    <a:lnTo>
                      <a:pt x="216803" y="216803"/>
                    </a:lnTo>
                    <a:lnTo>
                      <a:pt x="244020" y="176435"/>
                    </a:lnTo>
                    <a:lnTo>
                      <a:pt x="254001" y="127001"/>
                    </a:lnTo>
                    <a:lnTo>
                      <a:pt x="244020" y="77566"/>
                    </a:lnTo>
                    <a:lnTo>
                      <a:pt x="216803" y="37197"/>
                    </a:lnTo>
                    <a:lnTo>
                      <a:pt x="176434" y="9980"/>
                    </a:lnTo>
                    <a:lnTo>
                      <a:pt x="127000" y="0"/>
                    </a:lnTo>
                    <a:close/>
                  </a:path>
                </a:pathLst>
              </a:custGeom>
              <a:solidFill>
                <a:srgbClr val="C8250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0" name="Google Shape;190;p25"/>
            <p:cNvSpPr txBox="1"/>
            <p:nvPr/>
          </p:nvSpPr>
          <p:spPr>
            <a:xfrm>
              <a:off x="1096375" y="1018200"/>
              <a:ext cx="1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Manifold </a:t>
              </a:r>
              <a:r>
                <a:rPr b="1" i="1" lang="en">
                  <a:latin typeface="Helvetica Neue"/>
                  <a:ea typeface="Helvetica Neue"/>
                  <a:cs typeface="Helvetica Neue"/>
                  <a:sym typeface="Helvetica Neue"/>
                </a:rPr>
                <a:t>X</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91" name="Google Shape;191;p25"/>
          <p:cNvSpPr txBox="1"/>
          <p:nvPr/>
        </p:nvSpPr>
        <p:spPr>
          <a:xfrm>
            <a:off x="2010775" y="1246800"/>
            <a:ext cx="1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Sampled </a:t>
            </a:r>
            <a:r>
              <a:rPr b="1" lang="en">
                <a:latin typeface="Helvetica Neue"/>
                <a:ea typeface="Helvetica Neue"/>
                <a:cs typeface="Helvetica Neue"/>
                <a:sym typeface="Helvetica Neue"/>
              </a:rPr>
              <a:t>z</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nvGrpSpPr>
          <p:cNvPr id="192" name="Google Shape;192;p25"/>
          <p:cNvGrpSpPr/>
          <p:nvPr/>
        </p:nvGrpSpPr>
        <p:grpSpPr>
          <a:xfrm>
            <a:off x="1401175" y="2295178"/>
            <a:ext cx="2202634" cy="1175637"/>
            <a:chOff x="1401175" y="2295178"/>
            <a:chExt cx="2202634" cy="1175637"/>
          </a:xfrm>
        </p:grpSpPr>
        <p:grpSp>
          <p:nvGrpSpPr>
            <p:cNvPr id="193" name="Google Shape;193;p25"/>
            <p:cNvGrpSpPr/>
            <p:nvPr/>
          </p:nvGrpSpPr>
          <p:grpSpPr>
            <a:xfrm>
              <a:off x="2074728" y="2295178"/>
              <a:ext cx="1529081" cy="1175637"/>
              <a:chOff x="5558430" y="3656246"/>
              <a:chExt cx="3175003" cy="2441107"/>
            </a:xfrm>
          </p:grpSpPr>
          <p:pic>
            <p:nvPicPr>
              <p:cNvPr id="194" name="Google Shape;194;p25"/>
              <p:cNvPicPr preferRelativeResize="0"/>
              <p:nvPr/>
            </p:nvPicPr>
            <p:blipFill rotWithShape="1">
              <a:blip r:embed="rId3">
                <a:alphaModFix/>
              </a:blip>
              <a:srcRect b="0" l="0" r="0" t="0"/>
              <a:stretch/>
            </p:blipFill>
            <p:spPr>
              <a:xfrm>
                <a:off x="5558430" y="3656246"/>
                <a:ext cx="3175003" cy="2441107"/>
              </a:xfrm>
              <a:prstGeom prst="rect">
                <a:avLst/>
              </a:prstGeom>
              <a:noFill/>
              <a:ln>
                <a:noFill/>
              </a:ln>
            </p:spPr>
          </p:pic>
          <p:sp>
            <p:nvSpPr>
              <p:cNvPr id="195" name="Google Shape;195;p25"/>
              <p:cNvSpPr/>
              <p:nvPr/>
            </p:nvSpPr>
            <p:spPr>
              <a:xfrm>
                <a:off x="6248398" y="5208847"/>
                <a:ext cx="254000" cy="254000"/>
              </a:xfrm>
              <a:custGeom>
                <a:rect b="b" l="l" r="r" t="t"/>
                <a:pathLst>
                  <a:path extrusionOk="0" h="254000" w="254000">
                    <a:moveTo>
                      <a:pt x="127001" y="0"/>
                    </a:moveTo>
                    <a:lnTo>
                      <a:pt x="77566" y="9980"/>
                    </a:lnTo>
                    <a:lnTo>
                      <a:pt x="37197" y="37197"/>
                    </a:lnTo>
                    <a:lnTo>
                      <a:pt x="9980" y="77566"/>
                    </a:lnTo>
                    <a:lnTo>
                      <a:pt x="0" y="127000"/>
                    </a:lnTo>
                    <a:lnTo>
                      <a:pt x="9980" y="176434"/>
                    </a:lnTo>
                    <a:lnTo>
                      <a:pt x="37197" y="216803"/>
                    </a:lnTo>
                    <a:lnTo>
                      <a:pt x="77566" y="244020"/>
                    </a:lnTo>
                    <a:lnTo>
                      <a:pt x="127001" y="254001"/>
                    </a:lnTo>
                    <a:lnTo>
                      <a:pt x="176435" y="244020"/>
                    </a:lnTo>
                    <a:lnTo>
                      <a:pt x="216803" y="216803"/>
                    </a:lnTo>
                    <a:lnTo>
                      <a:pt x="244020" y="176434"/>
                    </a:lnTo>
                    <a:lnTo>
                      <a:pt x="254001" y="127000"/>
                    </a:lnTo>
                    <a:lnTo>
                      <a:pt x="244020" y="77566"/>
                    </a:lnTo>
                    <a:lnTo>
                      <a:pt x="216803" y="37197"/>
                    </a:lnTo>
                    <a:lnTo>
                      <a:pt x="176435" y="9980"/>
                    </a:lnTo>
                    <a:lnTo>
                      <a:pt x="127001" y="0"/>
                    </a:lnTo>
                    <a:close/>
                  </a:path>
                </a:pathLst>
              </a:custGeom>
              <a:solidFill>
                <a:srgbClr val="C8250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6" name="Google Shape;196;p25"/>
            <p:cNvSpPr txBox="1"/>
            <p:nvPr/>
          </p:nvSpPr>
          <p:spPr>
            <a:xfrm>
              <a:off x="1401175" y="2923200"/>
              <a:ext cx="1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Sampled </a:t>
              </a:r>
              <a:r>
                <a:rPr b="1" lang="en">
                  <a:latin typeface="Helvetica Neue"/>
                  <a:ea typeface="Helvetica Neue"/>
                  <a:cs typeface="Helvetica Neue"/>
                  <a:sym typeface="Helvetica Neue"/>
                </a:rPr>
                <a:t>z</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197" name="Google Shape;197;p25"/>
          <p:cNvGrpSpPr/>
          <p:nvPr/>
        </p:nvGrpSpPr>
        <p:grpSpPr>
          <a:xfrm>
            <a:off x="3838929" y="1017730"/>
            <a:ext cx="3174915" cy="1340630"/>
            <a:chOff x="3838929" y="1017730"/>
            <a:chExt cx="3174915" cy="1340630"/>
          </a:xfrm>
        </p:grpSpPr>
        <p:pic>
          <p:nvPicPr>
            <p:cNvPr id="198" name="Google Shape;198;p25"/>
            <p:cNvPicPr preferRelativeResize="0"/>
            <p:nvPr/>
          </p:nvPicPr>
          <p:blipFill rotWithShape="1">
            <a:blip r:embed="rId4">
              <a:alphaModFix/>
            </a:blip>
            <a:srcRect b="0" l="0" r="0" t="0"/>
            <a:stretch/>
          </p:blipFill>
          <p:spPr>
            <a:xfrm>
              <a:off x="3838929" y="1688012"/>
              <a:ext cx="355152" cy="396586"/>
            </a:xfrm>
            <a:prstGeom prst="rect">
              <a:avLst/>
            </a:prstGeom>
            <a:noFill/>
            <a:ln>
              <a:noFill/>
            </a:ln>
          </p:spPr>
        </p:pic>
        <p:pic>
          <p:nvPicPr>
            <p:cNvPr id="199" name="Google Shape;199;p25"/>
            <p:cNvPicPr preferRelativeResize="0"/>
            <p:nvPr/>
          </p:nvPicPr>
          <p:blipFill rotWithShape="1">
            <a:blip r:embed="rId5">
              <a:alphaModFix/>
            </a:blip>
            <a:srcRect b="0" l="0" r="0" t="0"/>
            <a:stretch/>
          </p:blipFill>
          <p:spPr>
            <a:xfrm>
              <a:off x="4243360" y="1017730"/>
              <a:ext cx="1370138" cy="1340630"/>
            </a:xfrm>
            <a:prstGeom prst="rect">
              <a:avLst/>
            </a:prstGeom>
            <a:noFill/>
            <a:ln>
              <a:noFill/>
            </a:ln>
          </p:spPr>
        </p:pic>
        <p:pic>
          <p:nvPicPr>
            <p:cNvPr id="200" name="Google Shape;200;p25"/>
            <p:cNvPicPr preferRelativeResize="0"/>
            <p:nvPr/>
          </p:nvPicPr>
          <p:blipFill rotWithShape="1">
            <a:blip r:embed="rId6">
              <a:alphaModFix/>
            </a:blip>
            <a:srcRect b="0" l="0" r="0" t="0"/>
            <a:stretch/>
          </p:blipFill>
          <p:spPr>
            <a:xfrm>
              <a:off x="5862375" y="1068656"/>
              <a:ext cx="1151469" cy="1151477"/>
            </a:xfrm>
            <a:prstGeom prst="rect">
              <a:avLst/>
            </a:prstGeom>
            <a:noFill/>
            <a:ln>
              <a:noFill/>
            </a:ln>
          </p:spPr>
        </p:pic>
      </p:grpSp>
      <p:grpSp>
        <p:nvGrpSpPr>
          <p:cNvPr id="201" name="Google Shape;201;p25"/>
          <p:cNvGrpSpPr/>
          <p:nvPr/>
        </p:nvGrpSpPr>
        <p:grpSpPr>
          <a:xfrm>
            <a:off x="3824800" y="2275780"/>
            <a:ext cx="3189050" cy="1340630"/>
            <a:chOff x="3824800" y="2275780"/>
            <a:chExt cx="3189050" cy="1340630"/>
          </a:xfrm>
        </p:grpSpPr>
        <p:pic>
          <p:nvPicPr>
            <p:cNvPr id="202" name="Google Shape;202;p25"/>
            <p:cNvPicPr preferRelativeResize="0"/>
            <p:nvPr/>
          </p:nvPicPr>
          <p:blipFill rotWithShape="1">
            <a:blip r:embed="rId4">
              <a:alphaModFix/>
            </a:blip>
            <a:srcRect b="0" l="0" r="0" t="0"/>
            <a:stretch/>
          </p:blipFill>
          <p:spPr>
            <a:xfrm>
              <a:off x="3824800" y="2946062"/>
              <a:ext cx="355152" cy="396586"/>
            </a:xfrm>
            <a:prstGeom prst="rect">
              <a:avLst/>
            </a:prstGeom>
            <a:noFill/>
            <a:ln>
              <a:noFill/>
            </a:ln>
          </p:spPr>
        </p:pic>
        <p:pic>
          <p:nvPicPr>
            <p:cNvPr id="203" name="Google Shape;203;p25"/>
            <p:cNvPicPr preferRelativeResize="0"/>
            <p:nvPr/>
          </p:nvPicPr>
          <p:blipFill rotWithShape="1">
            <a:blip r:embed="rId5">
              <a:alphaModFix/>
            </a:blip>
            <a:srcRect b="0" l="0" r="0" t="0"/>
            <a:stretch/>
          </p:blipFill>
          <p:spPr>
            <a:xfrm>
              <a:off x="4229231" y="2275780"/>
              <a:ext cx="1370138" cy="1340630"/>
            </a:xfrm>
            <a:prstGeom prst="rect">
              <a:avLst/>
            </a:prstGeom>
            <a:noFill/>
            <a:ln>
              <a:noFill/>
            </a:ln>
          </p:spPr>
        </p:pic>
        <p:pic>
          <p:nvPicPr>
            <p:cNvPr id="204" name="Google Shape;204;p25"/>
            <p:cNvPicPr preferRelativeResize="0"/>
            <p:nvPr/>
          </p:nvPicPr>
          <p:blipFill rotWithShape="1">
            <a:blip r:embed="rId7">
              <a:alphaModFix/>
            </a:blip>
            <a:srcRect b="0" l="0" r="0" t="0"/>
            <a:stretch/>
          </p:blipFill>
          <p:spPr>
            <a:xfrm>
              <a:off x="5862379" y="2307265"/>
              <a:ext cx="1151471" cy="115147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26"/>
          <p:cNvGrpSpPr/>
          <p:nvPr/>
        </p:nvGrpSpPr>
        <p:grpSpPr>
          <a:xfrm>
            <a:off x="2672745" y="1676539"/>
            <a:ext cx="1638292" cy="2376286"/>
            <a:chOff x="2672745" y="1676539"/>
            <a:chExt cx="1638292" cy="2376286"/>
          </a:xfrm>
        </p:grpSpPr>
        <p:pic>
          <p:nvPicPr>
            <p:cNvPr id="210" name="Google Shape;210;p26"/>
            <p:cNvPicPr preferRelativeResize="0"/>
            <p:nvPr/>
          </p:nvPicPr>
          <p:blipFill rotWithShape="1">
            <a:blip r:embed="rId3">
              <a:alphaModFix/>
            </a:blip>
            <a:srcRect b="0" l="0" r="0" t="0"/>
            <a:stretch/>
          </p:blipFill>
          <p:spPr>
            <a:xfrm>
              <a:off x="2672745" y="1676539"/>
              <a:ext cx="1638292" cy="1635313"/>
            </a:xfrm>
            <a:prstGeom prst="rect">
              <a:avLst/>
            </a:prstGeom>
            <a:noFill/>
            <a:ln>
              <a:noFill/>
            </a:ln>
          </p:spPr>
        </p:pic>
        <p:sp>
          <p:nvSpPr>
            <p:cNvPr id="211" name="Google Shape;211;p26"/>
            <p:cNvSpPr txBox="1"/>
            <p:nvPr/>
          </p:nvSpPr>
          <p:spPr>
            <a:xfrm>
              <a:off x="2694875" y="3437225"/>
              <a:ext cx="136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Encoder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solidFill>
                    <a:schemeClr val="dk1"/>
                  </a:solidFill>
                  <a:latin typeface="Helvetica Neue"/>
                  <a:ea typeface="Helvetica Neue"/>
                  <a:cs typeface="Helvetica Neue"/>
                  <a:sym typeface="Helvetica Neue"/>
                </a:rPr>
                <a:t>, </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212" name="Google Shape;21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p:txBody>
      </p:sp>
      <p:grpSp>
        <p:nvGrpSpPr>
          <p:cNvPr id="213" name="Google Shape;213;p26"/>
          <p:cNvGrpSpPr/>
          <p:nvPr/>
        </p:nvGrpSpPr>
        <p:grpSpPr>
          <a:xfrm>
            <a:off x="4824717" y="1673527"/>
            <a:ext cx="1720058" cy="2379298"/>
            <a:chOff x="4824717" y="1673527"/>
            <a:chExt cx="1720058" cy="2379298"/>
          </a:xfrm>
        </p:grpSpPr>
        <p:pic>
          <p:nvPicPr>
            <p:cNvPr id="214" name="Google Shape;214;p26"/>
            <p:cNvPicPr preferRelativeResize="0"/>
            <p:nvPr/>
          </p:nvPicPr>
          <p:blipFill rotWithShape="1">
            <a:blip r:embed="rId4">
              <a:alphaModFix/>
            </a:blip>
            <a:srcRect b="0" l="0" r="0" t="0"/>
            <a:stretch/>
          </p:blipFill>
          <p:spPr>
            <a:xfrm>
              <a:off x="4824717" y="1673527"/>
              <a:ext cx="1653759" cy="1618143"/>
            </a:xfrm>
            <a:prstGeom prst="rect">
              <a:avLst/>
            </a:prstGeom>
            <a:noFill/>
            <a:ln>
              <a:noFill/>
            </a:ln>
          </p:spPr>
        </p:pic>
        <p:sp>
          <p:nvSpPr>
            <p:cNvPr id="215" name="Google Shape;215;p26"/>
            <p:cNvSpPr txBox="1"/>
            <p:nvPr/>
          </p:nvSpPr>
          <p:spPr>
            <a:xfrm>
              <a:off x="5133275" y="3437225"/>
              <a:ext cx="14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solidFill>
                    <a:schemeClr val="dk1"/>
                  </a:solidFill>
                  <a:latin typeface="Helvetica Neue"/>
                  <a:ea typeface="Helvetica Neue"/>
                  <a:cs typeface="Helvetica Neue"/>
                  <a:sym typeface="Helvetica Neue"/>
                </a:rPr>
                <a:t>+ε</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216" name="Google Shape;216;p26"/>
          <p:cNvGrpSpPr/>
          <p:nvPr/>
        </p:nvGrpSpPr>
        <p:grpSpPr>
          <a:xfrm>
            <a:off x="4067475" y="1750475"/>
            <a:ext cx="988500" cy="1771800"/>
            <a:chOff x="4067475" y="1750475"/>
            <a:chExt cx="988500" cy="1771800"/>
          </a:xfrm>
        </p:grpSpPr>
        <p:grpSp>
          <p:nvGrpSpPr>
            <p:cNvPr id="217" name="Google Shape;217;p26"/>
            <p:cNvGrpSpPr/>
            <p:nvPr/>
          </p:nvGrpSpPr>
          <p:grpSpPr>
            <a:xfrm rot="5400000">
              <a:off x="4342567" y="2349994"/>
              <a:ext cx="450600" cy="145800"/>
              <a:chOff x="215157" y="2212050"/>
              <a:chExt cx="450600" cy="145800"/>
            </a:xfrm>
          </p:grpSpPr>
          <p:sp>
            <p:nvSpPr>
              <p:cNvPr id="218" name="Google Shape;218;p26"/>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6"/>
            <p:cNvGrpSpPr/>
            <p:nvPr/>
          </p:nvGrpSpPr>
          <p:grpSpPr>
            <a:xfrm rot="5400000">
              <a:off x="4342567" y="2883394"/>
              <a:ext cx="450600" cy="145800"/>
              <a:chOff x="215157" y="2212050"/>
              <a:chExt cx="450600" cy="145800"/>
            </a:xfrm>
          </p:grpSpPr>
          <p:sp>
            <p:nvSpPr>
              <p:cNvPr id="222" name="Google Shape;222;p26"/>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6"/>
            <p:cNvSpPr txBox="1"/>
            <p:nvPr/>
          </p:nvSpPr>
          <p:spPr>
            <a:xfrm>
              <a:off x="4067475" y="1750475"/>
              <a:ext cx="98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Latent </a:t>
              </a:r>
              <a:r>
                <a:rPr b="1" lang="en">
                  <a:latin typeface="Helvetica Neue"/>
                  <a:ea typeface="Helvetica Neue"/>
                  <a:cs typeface="Helvetica Neue"/>
                  <a:sym typeface="Helvetica Neue"/>
                </a:rPr>
                <a:t>z</a:t>
              </a:r>
              <a:r>
                <a:rPr b="1" baseline="-25000" lang="en">
                  <a:latin typeface="Helvetica Neue"/>
                  <a:ea typeface="Helvetica Neue"/>
                  <a:cs typeface="Helvetica Neue"/>
                  <a:sym typeface="Helvetica Neue"/>
                </a:rPr>
                <a:t>μ</a:t>
              </a:r>
              <a:endParaRPr b="1" baseline="-25000">
                <a:latin typeface="Helvetica Neue"/>
                <a:ea typeface="Helvetica Neue"/>
                <a:cs typeface="Helvetica Neue"/>
                <a:sym typeface="Helvetica Neue"/>
              </a:endParaRPr>
            </a:p>
          </p:txBody>
        </p:sp>
        <p:sp>
          <p:nvSpPr>
            <p:cNvPr id="226" name="Google Shape;226;p26"/>
            <p:cNvSpPr txBox="1"/>
            <p:nvPr/>
          </p:nvSpPr>
          <p:spPr>
            <a:xfrm>
              <a:off x="4067475" y="3122075"/>
              <a:ext cx="98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Latent </a:t>
              </a:r>
              <a:r>
                <a:rPr b="1" lang="en">
                  <a:latin typeface="Helvetica Neue"/>
                  <a:ea typeface="Helvetica Neue"/>
                  <a:cs typeface="Helvetica Neue"/>
                  <a:sym typeface="Helvetica Neue"/>
                </a:rPr>
                <a:t>z</a:t>
              </a:r>
              <a:r>
                <a:rPr b="1" baseline="-25000" lang="en">
                  <a:latin typeface="Helvetica Neue"/>
                  <a:ea typeface="Helvetica Neue"/>
                  <a:cs typeface="Helvetica Neue"/>
                  <a:sym typeface="Helvetica Neue"/>
                </a:rPr>
                <a:t>𝜎</a:t>
              </a:r>
              <a:endParaRPr b="1" baseline="-25000">
                <a:latin typeface="Helvetica Neue"/>
                <a:ea typeface="Helvetica Neue"/>
                <a:cs typeface="Helvetica Neue"/>
                <a:sym typeface="Helvetica Neue"/>
              </a:endParaRPr>
            </a:p>
          </p:txBody>
        </p:sp>
      </p:grpSp>
      <p:grpSp>
        <p:nvGrpSpPr>
          <p:cNvPr id="227" name="Google Shape;227;p26"/>
          <p:cNvGrpSpPr/>
          <p:nvPr/>
        </p:nvGrpSpPr>
        <p:grpSpPr>
          <a:xfrm>
            <a:off x="1236148" y="1790834"/>
            <a:ext cx="1383553" cy="2046591"/>
            <a:chOff x="1236148" y="1790834"/>
            <a:chExt cx="1383553" cy="2046591"/>
          </a:xfrm>
        </p:grpSpPr>
        <p:pic>
          <p:nvPicPr>
            <p:cNvPr id="228" name="Google Shape;228;p26"/>
            <p:cNvPicPr preferRelativeResize="0"/>
            <p:nvPr/>
          </p:nvPicPr>
          <p:blipFill rotWithShape="1">
            <a:blip r:embed="rId5">
              <a:alphaModFix/>
            </a:blip>
            <a:srcRect b="0" l="0" r="0" t="0"/>
            <a:stretch/>
          </p:blipFill>
          <p:spPr>
            <a:xfrm>
              <a:off x="1236148" y="1790834"/>
              <a:ext cx="1383553" cy="1383553"/>
            </a:xfrm>
            <a:prstGeom prst="rect">
              <a:avLst/>
            </a:prstGeom>
            <a:noFill/>
            <a:ln>
              <a:noFill/>
            </a:ln>
          </p:spPr>
        </p:pic>
        <p:sp>
          <p:nvSpPr>
            <p:cNvPr id="229" name="Google Shape;229;p26"/>
            <p:cNvSpPr txBox="1"/>
            <p:nvPr/>
          </p:nvSpPr>
          <p:spPr>
            <a:xfrm>
              <a:off x="1551875" y="3437225"/>
              <a:ext cx="7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Input </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230" name="Google Shape;230;p26"/>
          <p:cNvGrpSpPr/>
          <p:nvPr/>
        </p:nvGrpSpPr>
        <p:grpSpPr>
          <a:xfrm>
            <a:off x="6544693" y="1801036"/>
            <a:ext cx="1725132" cy="2251789"/>
            <a:chOff x="6544693" y="1801036"/>
            <a:chExt cx="1725132" cy="2251789"/>
          </a:xfrm>
        </p:grpSpPr>
        <p:pic>
          <p:nvPicPr>
            <p:cNvPr id="231" name="Google Shape;231;p26"/>
            <p:cNvPicPr preferRelativeResize="0"/>
            <p:nvPr/>
          </p:nvPicPr>
          <p:blipFill rotWithShape="1">
            <a:blip r:embed="rId6">
              <a:alphaModFix/>
            </a:blip>
            <a:srcRect b="0" l="0" r="0" t="0"/>
            <a:stretch/>
          </p:blipFill>
          <p:spPr>
            <a:xfrm>
              <a:off x="6544693" y="1801036"/>
              <a:ext cx="1363154" cy="1363147"/>
            </a:xfrm>
            <a:prstGeom prst="rect">
              <a:avLst/>
            </a:prstGeom>
            <a:noFill/>
            <a:ln>
              <a:noFill/>
            </a:ln>
          </p:spPr>
        </p:pic>
        <p:sp>
          <p:nvSpPr>
            <p:cNvPr id="232" name="Google Shape;232;p26"/>
            <p:cNvSpPr txBox="1"/>
            <p:nvPr/>
          </p:nvSpPr>
          <p:spPr>
            <a:xfrm>
              <a:off x="6697225" y="3437225"/>
              <a:ext cx="157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Reconstructed input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sp>
        <p:nvSpPr>
          <p:cNvPr id="233" name="Google Shape;233;p26"/>
          <p:cNvSpPr txBox="1"/>
          <p:nvPr>
            <p:ph idx="1" type="body"/>
          </p:nvPr>
        </p:nvSpPr>
        <p:spPr>
          <a:xfrm>
            <a:off x="311700" y="4052825"/>
            <a:ext cx="8520600" cy="922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We learn a mean and variance for the latent manifold for every input, then constrain those to be Gaussian</a:t>
            </a:r>
            <a:endParaRPr/>
          </a:p>
        </p:txBody>
      </p:sp>
      <p:grpSp>
        <p:nvGrpSpPr>
          <p:cNvPr id="234" name="Google Shape;234;p26"/>
          <p:cNvGrpSpPr/>
          <p:nvPr/>
        </p:nvGrpSpPr>
        <p:grpSpPr>
          <a:xfrm>
            <a:off x="1927925" y="1125413"/>
            <a:ext cx="5298300" cy="675622"/>
            <a:chOff x="1927925" y="1125413"/>
            <a:chExt cx="5298300" cy="675622"/>
          </a:xfrm>
        </p:grpSpPr>
        <p:cxnSp>
          <p:nvCxnSpPr>
            <p:cNvPr id="235" name="Google Shape;235;p26"/>
            <p:cNvCxnSpPr/>
            <p:nvPr/>
          </p:nvCxnSpPr>
          <p:spPr>
            <a:xfrm flipH="1" rot="-5400000">
              <a:off x="4571975" y="-853216"/>
              <a:ext cx="10200" cy="5298300"/>
            </a:xfrm>
            <a:prstGeom prst="bentConnector3">
              <a:avLst>
                <a:gd fmla="val -3038570" name="adj1"/>
              </a:avLst>
            </a:prstGeom>
            <a:noFill/>
            <a:ln cap="flat" cmpd="sng" w="38100">
              <a:solidFill>
                <a:srgbClr val="F5D328"/>
              </a:solidFill>
              <a:prstDash val="solid"/>
              <a:round/>
              <a:headEnd len="med" w="med" type="triangle"/>
              <a:tailEnd len="med" w="med" type="triangle"/>
            </a:ln>
          </p:spPr>
        </p:cxnSp>
        <p:sp>
          <p:nvSpPr>
            <p:cNvPr id="236" name="Google Shape;236;p26"/>
            <p:cNvSpPr txBox="1"/>
            <p:nvPr/>
          </p:nvSpPr>
          <p:spPr>
            <a:xfrm>
              <a:off x="3301300" y="1125413"/>
              <a:ext cx="24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Reconstruction Loss L</a:t>
              </a:r>
              <a:r>
                <a:rPr baseline="-25000" lang="en">
                  <a:latin typeface="Helvetica Neue"/>
                  <a:ea typeface="Helvetica Neue"/>
                  <a:cs typeface="Helvetica Neue"/>
                  <a:sym typeface="Helvetica Neue"/>
                </a:rPr>
                <a:t>R</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37" name="Google Shape;237;p26"/>
          <p:cNvGrpSpPr/>
          <p:nvPr/>
        </p:nvGrpSpPr>
        <p:grpSpPr>
          <a:xfrm>
            <a:off x="6531900" y="893163"/>
            <a:ext cx="2452800" cy="1238307"/>
            <a:chOff x="6531900" y="893163"/>
            <a:chExt cx="2452800" cy="1238307"/>
          </a:xfrm>
        </p:grpSpPr>
        <p:pic>
          <p:nvPicPr>
            <p:cNvPr id="238" name="Google Shape;238;p26"/>
            <p:cNvPicPr preferRelativeResize="0"/>
            <p:nvPr/>
          </p:nvPicPr>
          <p:blipFill rotWithShape="1">
            <a:blip r:embed="rId7">
              <a:alphaModFix/>
            </a:blip>
            <a:srcRect b="0" l="0" r="0" t="0"/>
            <a:stretch/>
          </p:blipFill>
          <p:spPr>
            <a:xfrm>
              <a:off x="7729280" y="1245223"/>
              <a:ext cx="1140925" cy="886247"/>
            </a:xfrm>
            <a:prstGeom prst="rect">
              <a:avLst/>
            </a:prstGeom>
            <a:noFill/>
            <a:ln cap="flat" cmpd="sng" w="38100">
              <a:solidFill>
                <a:srgbClr val="F5D328"/>
              </a:solidFill>
              <a:prstDash val="solid"/>
              <a:round/>
              <a:headEnd len="sm" w="sm" type="none"/>
              <a:tailEnd len="sm" w="sm" type="none"/>
            </a:ln>
          </p:spPr>
        </p:pic>
        <p:sp>
          <p:nvSpPr>
            <p:cNvPr id="239" name="Google Shape;239;p26"/>
            <p:cNvSpPr txBox="1"/>
            <p:nvPr/>
          </p:nvSpPr>
          <p:spPr>
            <a:xfrm>
              <a:off x="6531900" y="893163"/>
              <a:ext cx="24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Latent Space Loss L</a:t>
              </a:r>
              <a:r>
                <a:rPr baseline="-25000" lang="en">
                  <a:latin typeface="Helvetica Neue"/>
                  <a:ea typeface="Helvetica Neue"/>
                  <a:cs typeface="Helvetica Neue"/>
                  <a:sym typeface="Helvetica Neue"/>
                </a:rPr>
                <a:t>G</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latin typeface="Helvetica Neue"/>
                  <a:ea typeface="Helvetica Neue"/>
                  <a:cs typeface="Helvetica Neue"/>
                  <a:sym typeface="Helvetica Neue"/>
                </a:rPr>
                <a:t>, </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27"/>
          <p:cNvGrpSpPr/>
          <p:nvPr/>
        </p:nvGrpSpPr>
        <p:grpSpPr>
          <a:xfrm>
            <a:off x="2672745" y="1676539"/>
            <a:ext cx="1638292" cy="2376286"/>
            <a:chOff x="2672745" y="1676539"/>
            <a:chExt cx="1638292" cy="2376286"/>
          </a:xfrm>
        </p:grpSpPr>
        <p:pic>
          <p:nvPicPr>
            <p:cNvPr id="245" name="Google Shape;245;p27"/>
            <p:cNvPicPr preferRelativeResize="0"/>
            <p:nvPr/>
          </p:nvPicPr>
          <p:blipFill rotWithShape="1">
            <a:blip r:embed="rId3">
              <a:alphaModFix/>
            </a:blip>
            <a:srcRect b="0" l="0" r="0" t="0"/>
            <a:stretch/>
          </p:blipFill>
          <p:spPr>
            <a:xfrm>
              <a:off x="2672745" y="1676539"/>
              <a:ext cx="1638292" cy="1635313"/>
            </a:xfrm>
            <a:prstGeom prst="rect">
              <a:avLst/>
            </a:prstGeom>
            <a:noFill/>
            <a:ln>
              <a:noFill/>
            </a:ln>
          </p:spPr>
        </p:pic>
        <p:sp>
          <p:nvSpPr>
            <p:cNvPr id="246" name="Google Shape;246;p27"/>
            <p:cNvSpPr txBox="1"/>
            <p:nvPr/>
          </p:nvSpPr>
          <p:spPr>
            <a:xfrm>
              <a:off x="2694875" y="3437225"/>
              <a:ext cx="136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Encoder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solidFill>
                    <a:schemeClr val="dk1"/>
                  </a:solidFill>
                  <a:latin typeface="Helvetica Neue"/>
                  <a:ea typeface="Helvetica Neue"/>
                  <a:cs typeface="Helvetica Neue"/>
                  <a:sym typeface="Helvetica Neue"/>
                </a:rPr>
                <a:t>, </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247" name="Google Shape;2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a:t>
            </a:r>
            <a:endParaRPr/>
          </a:p>
        </p:txBody>
      </p:sp>
      <p:grpSp>
        <p:nvGrpSpPr>
          <p:cNvPr id="248" name="Google Shape;248;p27"/>
          <p:cNvGrpSpPr/>
          <p:nvPr/>
        </p:nvGrpSpPr>
        <p:grpSpPr>
          <a:xfrm>
            <a:off x="4824717" y="1673527"/>
            <a:ext cx="1720058" cy="2379298"/>
            <a:chOff x="4824717" y="1673527"/>
            <a:chExt cx="1720058" cy="2379298"/>
          </a:xfrm>
        </p:grpSpPr>
        <p:pic>
          <p:nvPicPr>
            <p:cNvPr id="249" name="Google Shape;249;p27"/>
            <p:cNvPicPr preferRelativeResize="0"/>
            <p:nvPr/>
          </p:nvPicPr>
          <p:blipFill rotWithShape="1">
            <a:blip r:embed="rId4">
              <a:alphaModFix/>
            </a:blip>
            <a:srcRect b="0" l="0" r="0" t="0"/>
            <a:stretch/>
          </p:blipFill>
          <p:spPr>
            <a:xfrm>
              <a:off x="4824717" y="1673527"/>
              <a:ext cx="1653759" cy="1618143"/>
            </a:xfrm>
            <a:prstGeom prst="rect">
              <a:avLst/>
            </a:prstGeom>
            <a:noFill/>
            <a:ln>
              <a:noFill/>
            </a:ln>
          </p:spPr>
        </p:pic>
        <p:sp>
          <p:nvSpPr>
            <p:cNvPr id="250" name="Google Shape;250;p27"/>
            <p:cNvSpPr txBox="1"/>
            <p:nvPr/>
          </p:nvSpPr>
          <p:spPr>
            <a:xfrm>
              <a:off x="5133275" y="3437225"/>
              <a:ext cx="14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solidFill>
                    <a:schemeClr val="dk1"/>
                  </a:solidFill>
                  <a:latin typeface="Helvetica Neue"/>
                  <a:ea typeface="Helvetica Neue"/>
                  <a:cs typeface="Helvetica Neue"/>
                  <a:sym typeface="Helvetica Neue"/>
                </a:rPr>
                <a:t>+ε</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251" name="Google Shape;251;p27"/>
          <p:cNvGrpSpPr/>
          <p:nvPr/>
        </p:nvGrpSpPr>
        <p:grpSpPr>
          <a:xfrm>
            <a:off x="4067475" y="1750475"/>
            <a:ext cx="988500" cy="1771800"/>
            <a:chOff x="4067475" y="1750475"/>
            <a:chExt cx="988500" cy="1771800"/>
          </a:xfrm>
        </p:grpSpPr>
        <p:grpSp>
          <p:nvGrpSpPr>
            <p:cNvPr id="252" name="Google Shape;252;p27"/>
            <p:cNvGrpSpPr/>
            <p:nvPr/>
          </p:nvGrpSpPr>
          <p:grpSpPr>
            <a:xfrm rot="5400000">
              <a:off x="4342567" y="2349994"/>
              <a:ext cx="450600" cy="145800"/>
              <a:chOff x="215157" y="2212050"/>
              <a:chExt cx="450600" cy="145800"/>
            </a:xfrm>
          </p:grpSpPr>
          <p:sp>
            <p:nvSpPr>
              <p:cNvPr id="253" name="Google Shape;253;p27"/>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7"/>
            <p:cNvGrpSpPr/>
            <p:nvPr/>
          </p:nvGrpSpPr>
          <p:grpSpPr>
            <a:xfrm rot="5400000">
              <a:off x="4342567" y="2883394"/>
              <a:ext cx="450600" cy="145800"/>
              <a:chOff x="215157" y="2212050"/>
              <a:chExt cx="450600" cy="145800"/>
            </a:xfrm>
          </p:grpSpPr>
          <p:sp>
            <p:nvSpPr>
              <p:cNvPr id="257" name="Google Shape;257;p27"/>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7"/>
            <p:cNvSpPr txBox="1"/>
            <p:nvPr/>
          </p:nvSpPr>
          <p:spPr>
            <a:xfrm>
              <a:off x="4067475" y="1750475"/>
              <a:ext cx="98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Latent </a:t>
              </a:r>
              <a:r>
                <a:rPr b="1" lang="en">
                  <a:latin typeface="Helvetica Neue"/>
                  <a:ea typeface="Helvetica Neue"/>
                  <a:cs typeface="Helvetica Neue"/>
                  <a:sym typeface="Helvetica Neue"/>
                </a:rPr>
                <a:t>z</a:t>
              </a:r>
              <a:r>
                <a:rPr b="1" baseline="-25000" lang="en">
                  <a:latin typeface="Helvetica Neue"/>
                  <a:ea typeface="Helvetica Neue"/>
                  <a:cs typeface="Helvetica Neue"/>
                  <a:sym typeface="Helvetica Neue"/>
                </a:rPr>
                <a:t>μ</a:t>
              </a:r>
              <a:endParaRPr b="1" baseline="-25000">
                <a:latin typeface="Helvetica Neue"/>
                <a:ea typeface="Helvetica Neue"/>
                <a:cs typeface="Helvetica Neue"/>
                <a:sym typeface="Helvetica Neue"/>
              </a:endParaRPr>
            </a:p>
          </p:txBody>
        </p:sp>
        <p:sp>
          <p:nvSpPr>
            <p:cNvPr id="261" name="Google Shape;261;p27"/>
            <p:cNvSpPr txBox="1"/>
            <p:nvPr/>
          </p:nvSpPr>
          <p:spPr>
            <a:xfrm>
              <a:off x="4067475" y="3122075"/>
              <a:ext cx="98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Latent </a:t>
              </a:r>
              <a:r>
                <a:rPr b="1" lang="en">
                  <a:latin typeface="Helvetica Neue"/>
                  <a:ea typeface="Helvetica Neue"/>
                  <a:cs typeface="Helvetica Neue"/>
                  <a:sym typeface="Helvetica Neue"/>
                </a:rPr>
                <a:t>z</a:t>
              </a:r>
              <a:r>
                <a:rPr b="1" baseline="-25000" lang="en">
                  <a:latin typeface="Helvetica Neue"/>
                  <a:ea typeface="Helvetica Neue"/>
                  <a:cs typeface="Helvetica Neue"/>
                  <a:sym typeface="Helvetica Neue"/>
                </a:rPr>
                <a:t>𝜎</a:t>
              </a:r>
              <a:endParaRPr b="1" baseline="-25000">
                <a:latin typeface="Helvetica Neue"/>
                <a:ea typeface="Helvetica Neue"/>
                <a:cs typeface="Helvetica Neue"/>
                <a:sym typeface="Helvetica Neue"/>
              </a:endParaRPr>
            </a:p>
          </p:txBody>
        </p:sp>
      </p:grpSp>
      <p:grpSp>
        <p:nvGrpSpPr>
          <p:cNvPr id="262" name="Google Shape;262;p27"/>
          <p:cNvGrpSpPr/>
          <p:nvPr/>
        </p:nvGrpSpPr>
        <p:grpSpPr>
          <a:xfrm>
            <a:off x="1236148" y="1790834"/>
            <a:ext cx="1383553" cy="1741791"/>
            <a:chOff x="1236148" y="1790834"/>
            <a:chExt cx="1383553" cy="1741791"/>
          </a:xfrm>
        </p:grpSpPr>
        <p:pic>
          <p:nvPicPr>
            <p:cNvPr id="263" name="Google Shape;263;p27"/>
            <p:cNvPicPr preferRelativeResize="0"/>
            <p:nvPr/>
          </p:nvPicPr>
          <p:blipFill rotWithShape="1">
            <a:blip r:embed="rId5">
              <a:alphaModFix/>
            </a:blip>
            <a:srcRect b="0" l="0" r="0" t="0"/>
            <a:stretch/>
          </p:blipFill>
          <p:spPr>
            <a:xfrm>
              <a:off x="1236148" y="1790834"/>
              <a:ext cx="1383553" cy="1383553"/>
            </a:xfrm>
            <a:prstGeom prst="rect">
              <a:avLst/>
            </a:prstGeom>
            <a:noFill/>
            <a:ln>
              <a:noFill/>
            </a:ln>
          </p:spPr>
        </p:pic>
        <p:sp>
          <p:nvSpPr>
            <p:cNvPr id="264" name="Google Shape;264;p27"/>
            <p:cNvSpPr txBox="1"/>
            <p:nvPr/>
          </p:nvSpPr>
          <p:spPr>
            <a:xfrm>
              <a:off x="1551875" y="3132425"/>
              <a:ext cx="7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Input </a:t>
              </a:r>
              <a:r>
                <a:rPr b="1" lang="en">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grpSp>
      <p:grpSp>
        <p:nvGrpSpPr>
          <p:cNvPr id="265" name="Google Shape;265;p27"/>
          <p:cNvGrpSpPr/>
          <p:nvPr/>
        </p:nvGrpSpPr>
        <p:grpSpPr>
          <a:xfrm>
            <a:off x="6544693" y="1801036"/>
            <a:ext cx="1725132" cy="2251789"/>
            <a:chOff x="6544693" y="1801036"/>
            <a:chExt cx="1725132" cy="2251789"/>
          </a:xfrm>
        </p:grpSpPr>
        <p:pic>
          <p:nvPicPr>
            <p:cNvPr id="266" name="Google Shape;266;p27"/>
            <p:cNvPicPr preferRelativeResize="0"/>
            <p:nvPr/>
          </p:nvPicPr>
          <p:blipFill rotWithShape="1">
            <a:blip r:embed="rId6">
              <a:alphaModFix/>
            </a:blip>
            <a:srcRect b="0" l="0" r="0" t="0"/>
            <a:stretch/>
          </p:blipFill>
          <p:spPr>
            <a:xfrm>
              <a:off x="6544693" y="1801036"/>
              <a:ext cx="1363154" cy="1363147"/>
            </a:xfrm>
            <a:prstGeom prst="rect">
              <a:avLst/>
            </a:prstGeom>
            <a:noFill/>
            <a:ln>
              <a:noFill/>
            </a:ln>
          </p:spPr>
        </p:pic>
        <p:sp>
          <p:nvSpPr>
            <p:cNvPr id="267" name="Google Shape;267;p27"/>
            <p:cNvSpPr txBox="1"/>
            <p:nvPr/>
          </p:nvSpPr>
          <p:spPr>
            <a:xfrm>
              <a:off x="6697225" y="3437225"/>
              <a:ext cx="157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Reconstructed input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268" name="Google Shape;268;p27"/>
          <p:cNvGrpSpPr/>
          <p:nvPr/>
        </p:nvGrpSpPr>
        <p:grpSpPr>
          <a:xfrm>
            <a:off x="1927925" y="1125413"/>
            <a:ext cx="5298300" cy="675622"/>
            <a:chOff x="1927925" y="1125413"/>
            <a:chExt cx="5298300" cy="675622"/>
          </a:xfrm>
        </p:grpSpPr>
        <p:cxnSp>
          <p:nvCxnSpPr>
            <p:cNvPr id="269" name="Google Shape;269;p27"/>
            <p:cNvCxnSpPr/>
            <p:nvPr/>
          </p:nvCxnSpPr>
          <p:spPr>
            <a:xfrm flipH="1" rot="-5400000">
              <a:off x="4571975" y="-853216"/>
              <a:ext cx="10200" cy="5298300"/>
            </a:xfrm>
            <a:prstGeom prst="bentConnector3">
              <a:avLst>
                <a:gd fmla="val -3038570" name="adj1"/>
              </a:avLst>
            </a:prstGeom>
            <a:noFill/>
            <a:ln cap="flat" cmpd="sng" w="38100">
              <a:solidFill>
                <a:srgbClr val="F5D328"/>
              </a:solidFill>
              <a:prstDash val="solid"/>
              <a:round/>
              <a:headEnd len="med" w="med" type="triangle"/>
              <a:tailEnd len="med" w="med" type="triangle"/>
            </a:ln>
          </p:spPr>
        </p:cxnSp>
        <p:sp>
          <p:nvSpPr>
            <p:cNvPr id="270" name="Google Shape;270;p27"/>
            <p:cNvSpPr txBox="1"/>
            <p:nvPr/>
          </p:nvSpPr>
          <p:spPr>
            <a:xfrm>
              <a:off x="3301300" y="1125413"/>
              <a:ext cx="24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Reconstruction Loss L</a:t>
              </a:r>
              <a:r>
                <a:rPr baseline="-25000" lang="en">
                  <a:latin typeface="Helvetica Neue"/>
                  <a:ea typeface="Helvetica Neue"/>
                  <a:cs typeface="Helvetica Neue"/>
                  <a:sym typeface="Helvetica Neue"/>
                </a:rPr>
                <a:t>R</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71" name="Google Shape;271;p27"/>
          <p:cNvGrpSpPr/>
          <p:nvPr/>
        </p:nvGrpSpPr>
        <p:grpSpPr>
          <a:xfrm>
            <a:off x="6531900" y="893163"/>
            <a:ext cx="2452800" cy="1238307"/>
            <a:chOff x="6531900" y="893163"/>
            <a:chExt cx="2452800" cy="1238307"/>
          </a:xfrm>
        </p:grpSpPr>
        <p:pic>
          <p:nvPicPr>
            <p:cNvPr id="272" name="Google Shape;272;p27"/>
            <p:cNvPicPr preferRelativeResize="0"/>
            <p:nvPr/>
          </p:nvPicPr>
          <p:blipFill rotWithShape="1">
            <a:blip r:embed="rId7">
              <a:alphaModFix/>
            </a:blip>
            <a:srcRect b="0" l="0" r="0" t="0"/>
            <a:stretch/>
          </p:blipFill>
          <p:spPr>
            <a:xfrm>
              <a:off x="7729280" y="1245223"/>
              <a:ext cx="1140925" cy="886247"/>
            </a:xfrm>
            <a:prstGeom prst="rect">
              <a:avLst/>
            </a:prstGeom>
            <a:noFill/>
            <a:ln cap="flat" cmpd="sng" w="38100">
              <a:solidFill>
                <a:srgbClr val="F5D328"/>
              </a:solidFill>
              <a:prstDash val="solid"/>
              <a:round/>
              <a:headEnd len="sm" w="sm" type="none"/>
              <a:tailEnd len="sm" w="sm" type="none"/>
            </a:ln>
          </p:spPr>
        </p:pic>
        <p:sp>
          <p:nvSpPr>
            <p:cNvPr id="273" name="Google Shape;273;p27"/>
            <p:cNvSpPr txBox="1"/>
            <p:nvPr/>
          </p:nvSpPr>
          <p:spPr>
            <a:xfrm>
              <a:off x="6531900" y="893163"/>
              <a:ext cx="24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Latent Space Loss L</a:t>
              </a:r>
              <a:r>
                <a:rPr baseline="-25000" lang="en">
                  <a:latin typeface="Helvetica Neue"/>
                  <a:ea typeface="Helvetica Neue"/>
                  <a:cs typeface="Helvetica Neue"/>
                  <a:sym typeface="Helvetica Neue"/>
                </a:rPr>
                <a:t>G</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μ</a:t>
              </a:r>
              <a:r>
                <a:rPr lang="en">
                  <a:latin typeface="Helvetica Neue"/>
                  <a:ea typeface="Helvetica Neue"/>
                  <a:cs typeface="Helvetica Neue"/>
                  <a:sym typeface="Helvetica Neue"/>
                </a:rPr>
                <a:t>, </a:t>
              </a:r>
              <a:r>
                <a:rPr b="1" lang="en">
                  <a:solidFill>
                    <a:schemeClr val="dk1"/>
                  </a:solidFill>
                  <a:latin typeface="Helvetica Neue"/>
                  <a:ea typeface="Helvetica Neue"/>
                  <a:cs typeface="Helvetica Neue"/>
                  <a:sym typeface="Helvetica Neue"/>
                </a:rPr>
                <a:t>z</a:t>
              </a:r>
              <a:r>
                <a:rPr b="1" baseline="-25000" lang="en">
                  <a:solidFill>
                    <a:schemeClr val="dk1"/>
                  </a:solidFill>
                  <a:latin typeface="Helvetica Neue"/>
                  <a:ea typeface="Helvetica Neue"/>
                  <a:cs typeface="Helvetica Neue"/>
                  <a:sym typeface="Helvetica Neue"/>
                </a:rPr>
                <a:t>𝜎</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74" name="Google Shape;274;p27"/>
          <p:cNvGrpSpPr/>
          <p:nvPr/>
        </p:nvGrpSpPr>
        <p:grpSpPr>
          <a:xfrm>
            <a:off x="1346600" y="3468375"/>
            <a:ext cx="1067700" cy="1033825"/>
            <a:chOff x="1346600" y="3468375"/>
            <a:chExt cx="1067700" cy="1033825"/>
          </a:xfrm>
        </p:grpSpPr>
        <p:sp>
          <p:nvSpPr>
            <p:cNvPr id="275" name="Google Shape;275;p27"/>
            <p:cNvSpPr/>
            <p:nvPr/>
          </p:nvSpPr>
          <p:spPr>
            <a:xfrm>
              <a:off x="1637600" y="3468375"/>
              <a:ext cx="485700" cy="485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ε</a:t>
              </a:r>
              <a:endParaRPr/>
            </a:p>
          </p:txBody>
        </p:sp>
        <p:sp>
          <p:nvSpPr>
            <p:cNvPr id="276" name="Google Shape;276;p27"/>
            <p:cNvSpPr txBox="1"/>
            <p:nvPr/>
          </p:nvSpPr>
          <p:spPr>
            <a:xfrm>
              <a:off x="1346600" y="3886600"/>
              <a:ext cx="10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Input </a:t>
              </a:r>
              <a:r>
                <a:rPr lang="en">
                  <a:solidFill>
                    <a:schemeClr val="dk1"/>
                  </a:solidFill>
                  <a:latin typeface="Helvetica Neue"/>
                  <a:ea typeface="Helvetica Neue"/>
                  <a:cs typeface="Helvetica Neue"/>
                  <a:sym typeface="Helvetica Neue"/>
                </a:rPr>
                <a:t>ε~N(0,1)</a:t>
              </a:r>
              <a:endParaRPr b="1">
                <a:latin typeface="Helvetica Neue"/>
                <a:ea typeface="Helvetica Neue"/>
                <a:cs typeface="Helvetica Neue"/>
                <a:sym typeface="Helvetica Neue"/>
              </a:endParaRPr>
            </a:p>
          </p:txBody>
        </p:sp>
      </p:grpSp>
      <p:sp>
        <p:nvSpPr>
          <p:cNvPr id="277" name="Google Shape;277;p27"/>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8"/>
              </a:rPr>
              <a:t>The Reparameterization Trick in Variational Autoencoders</a:t>
            </a:r>
            <a:endParaRPr/>
          </a:p>
        </p:txBody>
      </p:sp>
      <p:pic>
        <p:nvPicPr>
          <p:cNvPr id="278" name="Google Shape;278;p27"/>
          <p:cNvPicPr preferRelativeResize="0"/>
          <p:nvPr/>
        </p:nvPicPr>
        <p:blipFill>
          <a:blip r:embed="rId9">
            <a:alphaModFix/>
          </a:blip>
          <a:stretch>
            <a:fillRect/>
          </a:stretch>
        </p:blipFill>
        <p:spPr>
          <a:xfrm>
            <a:off x="4152525" y="665000"/>
            <a:ext cx="4893344" cy="2251800"/>
          </a:xfrm>
          <a:prstGeom prst="rect">
            <a:avLst/>
          </a:prstGeom>
          <a:noFill/>
          <a:ln cap="flat" cmpd="sng" w="38100">
            <a:solidFill>
              <a:srgbClr val="D9EAD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Autoencoder Decoder For Downstream Tasks</a:t>
            </a:r>
            <a:endParaRPr/>
          </a:p>
        </p:txBody>
      </p:sp>
      <p:grpSp>
        <p:nvGrpSpPr>
          <p:cNvPr id="284" name="Google Shape;284;p28"/>
          <p:cNvGrpSpPr/>
          <p:nvPr/>
        </p:nvGrpSpPr>
        <p:grpSpPr>
          <a:xfrm>
            <a:off x="1772887" y="1148775"/>
            <a:ext cx="5598228" cy="1240338"/>
            <a:chOff x="1772887" y="1148775"/>
            <a:chExt cx="5598228" cy="1240338"/>
          </a:xfrm>
        </p:grpSpPr>
        <p:pic>
          <p:nvPicPr>
            <p:cNvPr id="285" name="Google Shape;285;p28"/>
            <p:cNvPicPr preferRelativeResize="0"/>
            <p:nvPr/>
          </p:nvPicPr>
          <p:blipFill rotWithShape="1">
            <a:blip r:embed="rId3">
              <a:alphaModFix/>
            </a:blip>
            <a:srcRect b="0" l="0" r="0" t="0"/>
            <a:stretch/>
          </p:blipFill>
          <p:spPr>
            <a:xfrm>
              <a:off x="3129512" y="1151055"/>
              <a:ext cx="1240311" cy="1238058"/>
            </a:xfrm>
            <a:prstGeom prst="rect">
              <a:avLst/>
            </a:prstGeom>
            <a:noFill/>
            <a:ln>
              <a:noFill/>
            </a:ln>
          </p:spPr>
        </p:pic>
        <p:pic>
          <p:nvPicPr>
            <p:cNvPr id="286" name="Google Shape;286;p28"/>
            <p:cNvPicPr preferRelativeResize="0"/>
            <p:nvPr/>
          </p:nvPicPr>
          <p:blipFill rotWithShape="1">
            <a:blip r:embed="rId4">
              <a:alphaModFix/>
            </a:blip>
            <a:srcRect b="0" l="0" r="0" t="0"/>
            <a:stretch/>
          </p:blipFill>
          <p:spPr>
            <a:xfrm>
              <a:off x="4758718" y="1148775"/>
              <a:ext cx="1252020" cy="1225058"/>
            </a:xfrm>
            <a:prstGeom prst="rect">
              <a:avLst/>
            </a:prstGeom>
            <a:noFill/>
            <a:ln>
              <a:noFill/>
            </a:ln>
          </p:spPr>
        </p:pic>
        <p:grpSp>
          <p:nvGrpSpPr>
            <p:cNvPr id="287" name="Google Shape;287;p28"/>
            <p:cNvGrpSpPr/>
            <p:nvPr/>
          </p:nvGrpSpPr>
          <p:grpSpPr>
            <a:xfrm>
              <a:off x="4509183" y="1545586"/>
              <a:ext cx="110385" cy="744986"/>
              <a:chOff x="4494967" y="2197594"/>
              <a:chExt cx="145800" cy="984000"/>
            </a:xfrm>
          </p:grpSpPr>
          <p:grpSp>
            <p:nvGrpSpPr>
              <p:cNvPr id="288" name="Google Shape;288;p28"/>
              <p:cNvGrpSpPr/>
              <p:nvPr/>
            </p:nvGrpSpPr>
            <p:grpSpPr>
              <a:xfrm rot="5400000">
                <a:off x="4342567" y="2349994"/>
                <a:ext cx="450600" cy="145800"/>
                <a:chOff x="215157" y="2212050"/>
                <a:chExt cx="450600" cy="145800"/>
              </a:xfrm>
            </p:grpSpPr>
            <p:sp>
              <p:nvSpPr>
                <p:cNvPr id="289" name="Google Shape;289;p28"/>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8"/>
              <p:cNvGrpSpPr/>
              <p:nvPr/>
            </p:nvGrpSpPr>
            <p:grpSpPr>
              <a:xfrm rot="5400000">
                <a:off x="4342567" y="2883394"/>
                <a:ext cx="450600" cy="145800"/>
                <a:chOff x="215157" y="2212050"/>
                <a:chExt cx="450600" cy="145800"/>
              </a:xfrm>
            </p:grpSpPr>
            <p:sp>
              <p:nvSpPr>
                <p:cNvPr id="293" name="Google Shape;293;p28"/>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6" name="Google Shape;296;p28"/>
            <p:cNvPicPr preferRelativeResize="0"/>
            <p:nvPr/>
          </p:nvPicPr>
          <p:blipFill>
            <a:blip r:embed="rId5">
              <a:alphaModFix/>
            </a:blip>
            <a:stretch>
              <a:fillRect/>
            </a:stretch>
          </p:blipFill>
          <p:spPr>
            <a:xfrm>
              <a:off x="1772887" y="1282475"/>
              <a:ext cx="1288520" cy="966399"/>
            </a:xfrm>
            <a:prstGeom prst="rect">
              <a:avLst/>
            </a:prstGeom>
            <a:noFill/>
            <a:ln>
              <a:noFill/>
            </a:ln>
          </p:spPr>
        </p:pic>
        <p:pic>
          <p:nvPicPr>
            <p:cNvPr id="297" name="Google Shape;297;p28"/>
            <p:cNvPicPr preferRelativeResize="0"/>
            <p:nvPr/>
          </p:nvPicPr>
          <p:blipFill>
            <a:blip r:embed="rId6">
              <a:alphaModFix/>
            </a:blip>
            <a:stretch>
              <a:fillRect/>
            </a:stretch>
          </p:blipFill>
          <p:spPr>
            <a:xfrm>
              <a:off x="6082595" y="1282475"/>
              <a:ext cx="1288520" cy="966399"/>
            </a:xfrm>
            <a:prstGeom prst="rect">
              <a:avLst/>
            </a:prstGeom>
            <a:noFill/>
            <a:ln>
              <a:noFill/>
            </a:ln>
          </p:spPr>
        </p:pic>
      </p:grpSp>
      <p:grpSp>
        <p:nvGrpSpPr>
          <p:cNvPr id="298" name="Google Shape;298;p28"/>
          <p:cNvGrpSpPr/>
          <p:nvPr/>
        </p:nvGrpSpPr>
        <p:grpSpPr>
          <a:xfrm>
            <a:off x="1772887" y="2417937"/>
            <a:ext cx="5598233" cy="1240338"/>
            <a:chOff x="1772887" y="2417937"/>
            <a:chExt cx="5598233" cy="1240338"/>
          </a:xfrm>
        </p:grpSpPr>
        <p:pic>
          <p:nvPicPr>
            <p:cNvPr id="299" name="Google Shape;299;p28"/>
            <p:cNvPicPr preferRelativeResize="0"/>
            <p:nvPr/>
          </p:nvPicPr>
          <p:blipFill rotWithShape="1">
            <a:blip r:embed="rId3">
              <a:alphaModFix/>
            </a:blip>
            <a:srcRect b="0" l="0" r="0" t="0"/>
            <a:stretch/>
          </p:blipFill>
          <p:spPr>
            <a:xfrm>
              <a:off x="3129512" y="2420218"/>
              <a:ext cx="1240311" cy="1238058"/>
            </a:xfrm>
            <a:prstGeom prst="rect">
              <a:avLst/>
            </a:prstGeom>
            <a:noFill/>
            <a:ln>
              <a:noFill/>
            </a:ln>
          </p:spPr>
        </p:pic>
        <p:pic>
          <p:nvPicPr>
            <p:cNvPr id="300" name="Google Shape;300;p28"/>
            <p:cNvPicPr preferRelativeResize="0"/>
            <p:nvPr/>
          </p:nvPicPr>
          <p:blipFill rotWithShape="1">
            <a:blip r:embed="rId4">
              <a:alphaModFix/>
            </a:blip>
            <a:srcRect b="0" l="0" r="0" t="0"/>
            <a:stretch/>
          </p:blipFill>
          <p:spPr>
            <a:xfrm>
              <a:off x="4758718" y="2417937"/>
              <a:ext cx="1252020" cy="1225058"/>
            </a:xfrm>
            <a:prstGeom prst="rect">
              <a:avLst/>
            </a:prstGeom>
            <a:noFill/>
            <a:ln>
              <a:noFill/>
            </a:ln>
          </p:spPr>
        </p:pic>
        <p:grpSp>
          <p:nvGrpSpPr>
            <p:cNvPr id="301" name="Google Shape;301;p28"/>
            <p:cNvGrpSpPr/>
            <p:nvPr/>
          </p:nvGrpSpPr>
          <p:grpSpPr>
            <a:xfrm>
              <a:off x="4509183" y="2814749"/>
              <a:ext cx="110385" cy="744986"/>
              <a:chOff x="4494967" y="2197594"/>
              <a:chExt cx="145800" cy="984000"/>
            </a:xfrm>
          </p:grpSpPr>
          <p:grpSp>
            <p:nvGrpSpPr>
              <p:cNvPr id="302" name="Google Shape;302;p28"/>
              <p:cNvGrpSpPr/>
              <p:nvPr/>
            </p:nvGrpSpPr>
            <p:grpSpPr>
              <a:xfrm rot="5400000">
                <a:off x="4342567" y="2349994"/>
                <a:ext cx="450600" cy="145800"/>
                <a:chOff x="215157" y="2212050"/>
                <a:chExt cx="450600" cy="145800"/>
              </a:xfrm>
            </p:grpSpPr>
            <p:sp>
              <p:nvSpPr>
                <p:cNvPr id="303" name="Google Shape;303;p28"/>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8"/>
              <p:cNvGrpSpPr/>
              <p:nvPr/>
            </p:nvGrpSpPr>
            <p:grpSpPr>
              <a:xfrm rot="5400000">
                <a:off x="4342567" y="2883394"/>
                <a:ext cx="450600" cy="145800"/>
                <a:chOff x="215157" y="2212050"/>
                <a:chExt cx="450600" cy="145800"/>
              </a:xfrm>
            </p:grpSpPr>
            <p:sp>
              <p:nvSpPr>
                <p:cNvPr id="307" name="Google Shape;307;p28"/>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10" name="Google Shape;310;p28"/>
            <p:cNvPicPr preferRelativeResize="0"/>
            <p:nvPr/>
          </p:nvPicPr>
          <p:blipFill>
            <a:blip r:embed="rId7">
              <a:alphaModFix/>
            </a:blip>
            <a:stretch>
              <a:fillRect/>
            </a:stretch>
          </p:blipFill>
          <p:spPr>
            <a:xfrm>
              <a:off x="1772887" y="2672442"/>
              <a:ext cx="1288525" cy="724795"/>
            </a:xfrm>
            <a:prstGeom prst="rect">
              <a:avLst/>
            </a:prstGeom>
            <a:noFill/>
            <a:ln>
              <a:noFill/>
            </a:ln>
          </p:spPr>
        </p:pic>
        <p:pic>
          <p:nvPicPr>
            <p:cNvPr id="311" name="Google Shape;311;p28"/>
            <p:cNvPicPr preferRelativeResize="0"/>
            <p:nvPr/>
          </p:nvPicPr>
          <p:blipFill>
            <a:blip r:embed="rId8">
              <a:alphaModFix/>
            </a:blip>
            <a:stretch>
              <a:fillRect/>
            </a:stretch>
          </p:blipFill>
          <p:spPr>
            <a:xfrm>
              <a:off x="6082595" y="2672442"/>
              <a:ext cx="1288525" cy="724795"/>
            </a:xfrm>
            <a:prstGeom prst="rect">
              <a:avLst/>
            </a:prstGeom>
            <a:noFill/>
            <a:ln>
              <a:noFill/>
            </a:ln>
          </p:spPr>
        </p:pic>
      </p:grpSp>
      <p:grpSp>
        <p:nvGrpSpPr>
          <p:cNvPr id="312" name="Google Shape;312;p28"/>
          <p:cNvGrpSpPr/>
          <p:nvPr/>
        </p:nvGrpSpPr>
        <p:grpSpPr>
          <a:xfrm>
            <a:off x="1772887" y="3689386"/>
            <a:ext cx="5598233" cy="1240338"/>
            <a:chOff x="1772887" y="3689386"/>
            <a:chExt cx="5598233" cy="1240338"/>
          </a:xfrm>
        </p:grpSpPr>
        <p:pic>
          <p:nvPicPr>
            <p:cNvPr id="313" name="Google Shape;313;p28"/>
            <p:cNvPicPr preferRelativeResize="0"/>
            <p:nvPr/>
          </p:nvPicPr>
          <p:blipFill rotWithShape="1">
            <a:blip r:embed="rId3">
              <a:alphaModFix/>
            </a:blip>
            <a:srcRect b="0" l="0" r="0" t="0"/>
            <a:stretch/>
          </p:blipFill>
          <p:spPr>
            <a:xfrm>
              <a:off x="3123766" y="3691666"/>
              <a:ext cx="1240311" cy="1238058"/>
            </a:xfrm>
            <a:prstGeom prst="rect">
              <a:avLst/>
            </a:prstGeom>
            <a:noFill/>
            <a:ln>
              <a:noFill/>
            </a:ln>
          </p:spPr>
        </p:pic>
        <p:pic>
          <p:nvPicPr>
            <p:cNvPr id="314" name="Google Shape;314;p28"/>
            <p:cNvPicPr preferRelativeResize="0"/>
            <p:nvPr/>
          </p:nvPicPr>
          <p:blipFill rotWithShape="1">
            <a:blip r:embed="rId4">
              <a:alphaModFix/>
            </a:blip>
            <a:srcRect b="0" l="0" r="0" t="0"/>
            <a:stretch/>
          </p:blipFill>
          <p:spPr>
            <a:xfrm>
              <a:off x="4752971" y="3689386"/>
              <a:ext cx="1252020" cy="1225058"/>
            </a:xfrm>
            <a:prstGeom prst="rect">
              <a:avLst/>
            </a:prstGeom>
            <a:noFill/>
            <a:ln>
              <a:noFill/>
            </a:ln>
          </p:spPr>
        </p:pic>
        <p:grpSp>
          <p:nvGrpSpPr>
            <p:cNvPr id="315" name="Google Shape;315;p28"/>
            <p:cNvGrpSpPr/>
            <p:nvPr/>
          </p:nvGrpSpPr>
          <p:grpSpPr>
            <a:xfrm>
              <a:off x="4503436" y="4086197"/>
              <a:ext cx="110385" cy="744986"/>
              <a:chOff x="4494967" y="2197594"/>
              <a:chExt cx="145800" cy="984000"/>
            </a:xfrm>
          </p:grpSpPr>
          <p:grpSp>
            <p:nvGrpSpPr>
              <p:cNvPr id="316" name="Google Shape;316;p28"/>
              <p:cNvGrpSpPr/>
              <p:nvPr/>
            </p:nvGrpSpPr>
            <p:grpSpPr>
              <a:xfrm rot="5400000">
                <a:off x="4342567" y="2349994"/>
                <a:ext cx="450600" cy="145800"/>
                <a:chOff x="215157" y="2212050"/>
                <a:chExt cx="450600" cy="145800"/>
              </a:xfrm>
            </p:grpSpPr>
            <p:sp>
              <p:nvSpPr>
                <p:cNvPr id="317" name="Google Shape;317;p28"/>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8"/>
              <p:cNvGrpSpPr/>
              <p:nvPr/>
            </p:nvGrpSpPr>
            <p:grpSpPr>
              <a:xfrm rot="5400000">
                <a:off x="4342567" y="2883394"/>
                <a:ext cx="450600" cy="145800"/>
                <a:chOff x="215157" y="2212050"/>
                <a:chExt cx="450600" cy="145800"/>
              </a:xfrm>
            </p:grpSpPr>
            <p:sp>
              <p:nvSpPr>
                <p:cNvPr id="321" name="Google Shape;321;p28"/>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24" name="Google Shape;324;p28"/>
            <p:cNvPicPr preferRelativeResize="0"/>
            <p:nvPr/>
          </p:nvPicPr>
          <p:blipFill>
            <a:blip r:embed="rId9">
              <a:alphaModFix/>
            </a:blip>
            <a:stretch>
              <a:fillRect/>
            </a:stretch>
          </p:blipFill>
          <p:spPr>
            <a:xfrm>
              <a:off x="1772887" y="3877550"/>
              <a:ext cx="1288525" cy="857467"/>
            </a:xfrm>
            <a:prstGeom prst="rect">
              <a:avLst/>
            </a:prstGeom>
            <a:noFill/>
            <a:ln>
              <a:noFill/>
            </a:ln>
          </p:spPr>
        </p:pic>
        <p:pic>
          <p:nvPicPr>
            <p:cNvPr id="325" name="Google Shape;325;p28"/>
            <p:cNvPicPr preferRelativeResize="0"/>
            <p:nvPr/>
          </p:nvPicPr>
          <p:blipFill>
            <a:blip r:embed="rId10">
              <a:alphaModFix/>
            </a:blip>
            <a:stretch>
              <a:fillRect/>
            </a:stretch>
          </p:blipFill>
          <p:spPr>
            <a:xfrm>
              <a:off x="6082595" y="3877550"/>
              <a:ext cx="1288525" cy="85746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Autoencoder Mode Collapse</a:t>
            </a:r>
            <a:endParaRPr/>
          </a:p>
        </p:txBody>
      </p:sp>
      <p:grpSp>
        <p:nvGrpSpPr>
          <p:cNvPr id="331" name="Google Shape;331;p29"/>
          <p:cNvGrpSpPr/>
          <p:nvPr/>
        </p:nvGrpSpPr>
        <p:grpSpPr>
          <a:xfrm>
            <a:off x="1834550" y="1140125"/>
            <a:ext cx="2881226" cy="1240338"/>
            <a:chOff x="1834550" y="1140125"/>
            <a:chExt cx="2881226" cy="1240338"/>
          </a:xfrm>
        </p:grpSpPr>
        <p:pic>
          <p:nvPicPr>
            <p:cNvPr id="332" name="Google Shape;332;p29"/>
            <p:cNvPicPr preferRelativeResize="0"/>
            <p:nvPr/>
          </p:nvPicPr>
          <p:blipFill rotWithShape="1">
            <a:blip r:embed="rId3">
              <a:alphaModFix/>
            </a:blip>
            <a:srcRect b="0" l="0" r="0" t="0"/>
            <a:stretch/>
          </p:blipFill>
          <p:spPr>
            <a:xfrm>
              <a:off x="1834550" y="1142405"/>
              <a:ext cx="1240311" cy="1238058"/>
            </a:xfrm>
            <a:prstGeom prst="rect">
              <a:avLst/>
            </a:prstGeom>
            <a:noFill/>
            <a:ln>
              <a:noFill/>
            </a:ln>
          </p:spPr>
        </p:pic>
        <p:pic>
          <p:nvPicPr>
            <p:cNvPr id="333" name="Google Shape;333;p29"/>
            <p:cNvPicPr preferRelativeResize="0"/>
            <p:nvPr/>
          </p:nvPicPr>
          <p:blipFill rotWithShape="1">
            <a:blip r:embed="rId4">
              <a:alphaModFix/>
            </a:blip>
            <a:srcRect b="0" l="0" r="0" t="0"/>
            <a:stretch/>
          </p:blipFill>
          <p:spPr>
            <a:xfrm>
              <a:off x="3463755" y="1140125"/>
              <a:ext cx="1252020" cy="1225058"/>
            </a:xfrm>
            <a:prstGeom prst="rect">
              <a:avLst/>
            </a:prstGeom>
            <a:noFill/>
            <a:ln>
              <a:noFill/>
            </a:ln>
          </p:spPr>
        </p:pic>
        <p:grpSp>
          <p:nvGrpSpPr>
            <p:cNvPr id="334" name="Google Shape;334;p29"/>
            <p:cNvGrpSpPr/>
            <p:nvPr/>
          </p:nvGrpSpPr>
          <p:grpSpPr>
            <a:xfrm>
              <a:off x="3214220" y="1536936"/>
              <a:ext cx="110385" cy="744986"/>
              <a:chOff x="4494967" y="2197594"/>
              <a:chExt cx="145800" cy="984000"/>
            </a:xfrm>
          </p:grpSpPr>
          <p:grpSp>
            <p:nvGrpSpPr>
              <p:cNvPr id="335" name="Google Shape;335;p29"/>
              <p:cNvGrpSpPr/>
              <p:nvPr/>
            </p:nvGrpSpPr>
            <p:grpSpPr>
              <a:xfrm rot="5400000">
                <a:off x="4342567" y="2349994"/>
                <a:ext cx="450600" cy="145800"/>
                <a:chOff x="215157" y="2212050"/>
                <a:chExt cx="450600" cy="145800"/>
              </a:xfrm>
            </p:grpSpPr>
            <p:sp>
              <p:nvSpPr>
                <p:cNvPr id="336" name="Google Shape;336;p29"/>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9"/>
              <p:cNvGrpSpPr/>
              <p:nvPr/>
            </p:nvGrpSpPr>
            <p:grpSpPr>
              <a:xfrm rot="5400000">
                <a:off x="4342567" y="2883394"/>
                <a:ext cx="450600" cy="145800"/>
                <a:chOff x="215157" y="2212050"/>
                <a:chExt cx="450600" cy="145800"/>
              </a:xfrm>
            </p:grpSpPr>
            <p:sp>
              <p:nvSpPr>
                <p:cNvPr id="340" name="Google Shape;340;p29"/>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343" name="Google Shape;343;p29"/>
          <p:cNvPicPr preferRelativeResize="0"/>
          <p:nvPr/>
        </p:nvPicPr>
        <p:blipFill rotWithShape="1">
          <a:blip r:embed="rId5">
            <a:alphaModFix/>
          </a:blip>
          <a:srcRect b="14704" l="0" r="0" t="0"/>
          <a:stretch/>
        </p:blipFill>
        <p:spPr>
          <a:xfrm flipH="1">
            <a:off x="4843650" y="1219137"/>
            <a:ext cx="1086950" cy="1037850"/>
          </a:xfrm>
          <a:prstGeom prst="rect">
            <a:avLst/>
          </a:prstGeom>
          <a:noFill/>
          <a:ln>
            <a:noFill/>
          </a:ln>
        </p:spPr>
      </p:pic>
      <p:pic>
        <p:nvPicPr>
          <p:cNvPr id="344" name="Google Shape;344;p29"/>
          <p:cNvPicPr preferRelativeResize="0"/>
          <p:nvPr/>
        </p:nvPicPr>
        <p:blipFill rotWithShape="1">
          <a:blip r:embed="rId6">
            <a:alphaModFix/>
          </a:blip>
          <a:srcRect b="0" l="29722" r="6108" t="0"/>
          <a:stretch/>
        </p:blipFill>
        <p:spPr>
          <a:xfrm>
            <a:off x="454862" y="2452850"/>
            <a:ext cx="1240300" cy="1007902"/>
          </a:xfrm>
          <a:prstGeom prst="rect">
            <a:avLst/>
          </a:prstGeom>
          <a:noFill/>
          <a:ln>
            <a:noFill/>
          </a:ln>
        </p:spPr>
      </p:pic>
      <p:pic>
        <p:nvPicPr>
          <p:cNvPr id="345" name="Google Shape;345;p29"/>
          <p:cNvPicPr preferRelativeResize="0"/>
          <p:nvPr/>
        </p:nvPicPr>
        <p:blipFill rotWithShape="1">
          <a:blip r:embed="rId7">
            <a:alphaModFix/>
          </a:blip>
          <a:srcRect b="0" l="29722" r="6108" t="0"/>
          <a:stretch/>
        </p:blipFill>
        <p:spPr>
          <a:xfrm>
            <a:off x="454862" y="1220175"/>
            <a:ext cx="1240300" cy="1007902"/>
          </a:xfrm>
          <a:prstGeom prst="rect">
            <a:avLst/>
          </a:prstGeom>
          <a:noFill/>
          <a:ln>
            <a:noFill/>
          </a:ln>
        </p:spPr>
      </p:pic>
      <p:grpSp>
        <p:nvGrpSpPr>
          <p:cNvPr id="346" name="Google Shape;346;p29"/>
          <p:cNvGrpSpPr/>
          <p:nvPr/>
        </p:nvGrpSpPr>
        <p:grpSpPr>
          <a:xfrm>
            <a:off x="7000118" y="1170925"/>
            <a:ext cx="1849656" cy="1905675"/>
            <a:chOff x="7000118" y="1170925"/>
            <a:chExt cx="1849656" cy="1905675"/>
          </a:xfrm>
        </p:grpSpPr>
        <p:pic>
          <p:nvPicPr>
            <p:cNvPr id="347" name="Google Shape;347;p29"/>
            <p:cNvPicPr preferRelativeResize="0"/>
            <p:nvPr/>
          </p:nvPicPr>
          <p:blipFill>
            <a:blip r:embed="rId8">
              <a:alphaModFix/>
            </a:blip>
            <a:stretch>
              <a:fillRect/>
            </a:stretch>
          </p:blipFill>
          <p:spPr>
            <a:xfrm>
              <a:off x="7000118" y="1170925"/>
              <a:ext cx="881848" cy="661390"/>
            </a:xfrm>
            <a:prstGeom prst="rect">
              <a:avLst/>
            </a:prstGeom>
            <a:noFill/>
            <a:ln>
              <a:noFill/>
            </a:ln>
          </p:spPr>
        </p:pic>
        <p:pic>
          <p:nvPicPr>
            <p:cNvPr id="348" name="Google Shape;348;p29"/>
            <p:cNvPicPr preferRelativeResize="0"/>
            <p:nvPr/>
          </p:nvPicPr>
          <p:blipFill>
            <a:blip r:embed="rId9">
              <a:alphaModFix/>
            </a:blip>
            <a:stretch>
              <a:fillRect/>
            </a:stretch>
          </p:blipFill>
          <p:spPr>
            <a:xfrm>
              <a:off x="7000118" y="1893600"/>
              <a:ext cx="881853" cy="496039"/>
            </a:xfrm>
            <a:prstGeom prst="rect">
              <a:avLst/>
            </a:prstGeom>
            <a:noFill/>
            <a:ln>
              <a:noFill/>
            </a:ln>
          </p:spPr>
        </p:pic>
        <p:pic>
          <p:nvPicPr>
            <p:cNvPr id="349" name="Google Shape;349;p29"/>
            <p:cNvPicPr preferRelativeResize="0"/>
            <p:nvPr/>
          </p:nvPicPr>
          <p:blipFill>
            <a:blip r:embed="rId10">
              <a:alphaModFix/>
            </a:blip>
            <a:stretch>
              <a:fillRect/>
            </a:stretch>
          </p:blipFill>
          <p:spPr>
            <a:xfrm>
              <a:off x="7000119" y="2489760"/>
              <a:ext cx="881850" cy="586839"/>
            </a:xfrm>
            <a:prstGeom prst="rect">
              <a:avLst/>
            </a:prstGeom>
            <a:noFill/>
            <a:ln>
              <a:noFill/>
            </a:ln>
          </p:spPr>
        </p:pic>
        <p:pic>
          <p:nvPicPr>
            <p:cNvPr id="350" name="Google Shape;350;p29"/>
            <p:cNvPicPr preferRelativeResize="0"/>
            <p:nvPr/>
          </p:nvPicPr>
          <p:blipFill>
            <a:blip r:embed="rId11">
              <a:alphaModFix/>
            </a:blip>
            <a:stretch>
              <a:fillRect/>
            </a:stretch>
          </p:blipFill>
          <p:spPr>
            <a:xfrm>
              <a:off x="7967921" y="1170925"/>
              <a:ext cx="881848" cy="661390"/>
            </a:xfrm>
            <a:prstGeom prst="rect">
              <a:avLst/>
            </a:prstGeom>
            <a:noFill/>
            <a:ln>
              <a:noFill/>
            </a:ln>
          </p:spPr>
        </p:pic>
        <p:pic>
          <p:nvPicPr>
            <p:cNvPr id="351" name="Google Shape;351;p29"/>
            <p:cNvPicPr preferRelativeResize="0"/>
            <p:nvPr/>
          </p:nvPicPr>
          <p:blipFill>
            <a:blip r:embed="rId12">
              <a:alphaModFix/>
            </a:blip>
            <a:stretch>
              <a:fillRect/>
            </a:stretch>
          </p:blipFill>
          <p:spPr>
            <a:xfrm>
              <a:off x="7967921" y="1893600"/>
              <a:ext cx="881853" cy="496039"/>
            </a:xfrm>
            <a:prstGeom prst="rect">
              <a:avLst/>
            </a:prstGeom>
            <a:noFill/>
            <a:ln>
              <a:noFill/>
            </a:ln>
          </p:spPr>
        </p:pic>
        <p:pic>
          <p:nvPicPr>
            <p:cNvPr id="352" name="Google Shape;352;p29"/>
            <p:cNvPicPr preferRelativeResize="0"/>
            <p:nvPr/>
          </p:nvPicPr>
          <p:blipFill>
            <a:blip r:embed="rId13">
              <a:alphaModFix/>
            </a:blip>
            <a:stretch>
              <a:fillRect/>
            </a:stretch>
          </p:blipFill>
          <p:spPr>
            <a:xfrm>
              <a:off x="7967922" y="2489760"/>
              <a:ext cx="881850" cy="586839"/>
            </a:xfrm>
            <a:prstGeom prst="rect">
              <a:avLst/>
            </a:prstGeom>
            <a:noFill/>
            <a:ln>
              <a:noFill/>
            </a:ln>
          </p:spPr>
        </p:pic>
      </p:grpSp>
      <p:sp>
        <p:nvSpPr>
          <p:cNvPr id="353" name="Google Shape;353;p29"/>
          <p:cNvSpPr txBox="1"/>
          <p:nvPr>
            <p:ph idx="1" type="body"/>
          </p:nvPr>
        </p:nvSpPr>
        <p:spPr>
          <a:xfrm>
            <a:off x="311700" y="3425750"/>
            <a:ext cx="8520600" cy="17181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Minimizing reconstruction loss means defaulting to </a:t>
            </a:r>
            <a:r>
              <a:rPr i="1" lang="en"/>
              <a:t>averages</a:t>
            </a:r>
            <a:r>
              <a:rPr lang="en"/>
              <a:t> for high variance tasks like “coloring a bird”</a:t>
            </a:r>
            <a:endParaRPr/>
          </a:p>
          <a:p>
            <a:pPr indent="-368300" lvl="0" marL="457200" rtl="0" algn="l">
              <a:spcBef>
                <a:spcPts val="0"/>
              </a:spcBef>
              <a:spcAft>
                <a:spcPts val="0"/>
              </a:spcAft>
              <a:buSzPts val="2200"/>
              <a:buChar char="●"/>
            </a:pPr>
            <a:r>
              <a:rPr lang="en"/>
              <a:t>Average minimizes the loss but never gets the right color!</a:t>
            </a:r>
            <a:endParaRPr/>
          </a:p>
          <a:p>
            <a:pPr indent="-368300" lvl="0" marL="457200" rtl="0" algn="l">
              <a:spcBef>
                <a:spcPts val="0"/>
              </a:spcBef>
              <a:spcAft>
                <a:spcPts val="0"/>
              </a:spcAft>
              <a:buSzPts val="2200"/>
              <a:buChar char="●"/>
            </a:pPr>
            <a:r>
              <a:rPr lang="en"/>
              <a:t>How can we penalize taking these “safe bet” local minima?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000"/>
                                        <p:tgtEl>
                                          <p:spTgt spid="3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000"/>
                                        <p:tgtEl>
                                          <p:spTgt spid="3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1000"/>
                                        <p:tgtEl>
                                          <p:spTgt spid="3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Adversarial Networks</a:t>
            </a:r>
            <a:endParaRPr/>
          </a:p>
        </p:txBody>
      </p:sp>
      <p:grpSp>
        <p:nvGrpSpPr>
          <p:cNvPr id="359" name="Google Shape;359;p30"/>
          <p:cNvGrpSpPr/>
          <p:nvPr/>
        </p:nvGrpSpPr>
        <p:grpSpPr>
          <a:xfrm>
            <a:off x="4960085" y="3182575"/>
            <a:ext cx="1804800" cy="1682875"/>
            <a:chOff x="4844708" y="3182575"/>
            <a:chExt cx="1804800" cy="1682875"/>
          </a:xfrm>
        </p:grpSpPr>
        <p:sp>
          <p:nvSpPr>
            <p:cNvPr id="360" name="Google Shape;360;p30"/>
            <p:cNvSpPr/>
            <p:nvPr/>
          </p:nvSpPr>
          <p:spPr>
            <a:xfrm>
              <a:off x="4844708" y="4245050"/>
              <a:ext cx="1804800" cy="620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Real/Fake Decision</a:t>
              </a:r>
              <a:endParaRPr sz="1800">
                <a:latin typeface="Helvetica Neue"/>
                <a:ea typeface="Helvetica Neue"/>
                <a:cs typeface="Helvetica Neue"/>
                <a:sym typeface="Helvetica Neue"/>
              </a:endParaRPr>
            </a:p>
          </p:txBody>
        </p:sp>
        <p:sp>
          <p:nvSpPr>
            <p:cNvPr id="361" name="Google Shape;361;p30"/>
            <p:cNvSpPr/>
            <p:nvPr/>
          </p:nvSpPr>
          <p:spPr>
            <a:xfrm>
              <a:off x="4844708" y="3554569"/>
              <a:ext cx="1804800" cy="572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Discriminator Network D</a:t>
              </a:r>
              <a:endParaRPr sz="1800">
                <a:latin typeface="Helvetica Neue"/>
                <a:ea typeface="Helvetica Neue"/>
                <a:cs typeface="Helvetica Neue"/>
                <a:sym typeface="Helvetica Neue"/>
              </a:endParaRPr>
            </a:p>
          </p:txBody>
        </p:sp>
        <p:cxnSp>
          <p:nvCxnSpPr>
            <p:cNvPr id="362" name="Google Shape;362;p30"/>
            <p:cNvCxnSpPr>
              <a:stCxn id="363" idx="2"/>
              <a:endCxn id="361" idx="0"/>
            </p:cNvCxnSpPr>
            <p:nvPr/>
          </p:nvCxnSpPr>
          <p:spPr>
            <a:xfrm flipH="1">
              <a:off x="5746977" y="3182575"/>
              <a:ext cx="5700" cy="372000"/>
            </a:xfrm>
            <a:prstGeom prst="straightConnector1">
              <a:avLst/>
            </a:prstGeom>
            <a:noFill/>
            <a:ln cap="flat" cmpd="sng" w="38100">
              <a:solidFill>
                <a:schemeClr val="dk1"/>
              </a:solidFill>
              <a:prstDash val="solid"/>
              <a:round/>
              <a:headEnd len="med" w="med" type="none"/>
              <a:tailEnd len="med" w="med" type="triangle"/>
            </a:ln>
          </p:spPr>
        </p:cxnSp>
      </p:grpSp>
      <p:grpSp>
        <p:nvGrpSpPr>
          <p:cNvPr id="364" name="Google Shape;364;p30"/>
          <p:cNvGrpSpPr/>
          <p:nvPr/>
        </p:nvGrpSpPr>
        <p:grpSpPr>
          <a:xfrm>
            <a:off x="4962230" y="1241404"/>
            <a:ext cx="1808225" cy="1941171"/>
            <a:chOff x="4846852" y="1241404"/>
            <a:chExt cx="1808225" cy="1941171"/>
          </a:xfrm>
        </p:grpSpPr>
        <p:sp>
          <p:nvSpPr>
            <p:cNvPr id="365" name="Google Shape;365;p30"/>
            <p:cNvSpPr/>
            <p:nvPr/>
          </p:nvSpPr>
          <p:spPr>
            <a:xfrm>
              <a:off x="4846863" y="1760861"/>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Generator Network</a:t>
              </a:r>
              <a:endParaRPr sz="1800">
                <a:latin typeface="Helvetica Neue"/>
                <a:ea typeface="Helvetica Neue"/>
                <a:cs typeface="Helvetica Neue"/>
                <a:sym typeface="Helvetica Neue"/>
              </a:endParaRPr>
            </a:p>
          </p:txBody>
        </p:sp>
        <p:sp>
          <p:nvSpPr>
            <p:cNvPr id="363" name="Google Shape;363;p30"/>
            <p:cNvSpPr txBox="1"/>
            <p:nvPr/>
          </p:nvSpPr>
          <p:spPr>
            <a:xfrm>
              <a:off x="4850277" y="2720875"/>
              <a:ext cx="18048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Gen Images</a:t>
              </a:r>
              <a:endParaRPr sz="1800">
                <a:latin typeface="Helvetica Neue"/>
                <a:ea typeface="Helvetica Neue"/>
                <a:cs typeface="Helvetica Neue"/>
                <a:sym typeface="Helvetica Neue"/>
              </a:endParaRPr>
            </a:p>
          </p:txBody>
        </p:sp>
        <p:cxnSp>
          <p:nvCxnSpPr>
            <p:cNvPr id="366" name="Google Shape;366;p30"/>
            <p:cNvCxnSpPr>
              <a:stCxn id="365" idx="2"/>
              <a:endCxn id="363" idx="0"/>
            </p:cNvCxnSpPr>
            <p:nvPr/>
          </p:nvCxnSpPr>
          <p:spPr>
            <a:xfrm>
              <a:off x="5749263" y="2381261"/>
              <a:ext cx="3300" cy="339600"/>
            </a:xfrm>
            <a:prstGeom prst="straightConnector1">
              <a:avLst/>
            </a:prstGeom>
            <a:noFill/>
            <a:ln cap="flat" cmpd="sng" w="38100">
              <a:solidFill>
                <a:schemeClr val="dk1"/>
              </a:solidFill>
              <a:prstDash val="solid"/>
              <a:round/>
              <a:headEnd len="med" w="med" type="none"/>
              <a:tailEnd len="med" w="med" type="triangle"/>
            </a:ln>
          </p:spPr>
        </p:cxnSp>
        <p:sp>
          <p:nvSpPr>
            <p:cNvPr id="367" name="Google Shape;367;p30"/>
            <p:cNvSpPr txBox="1"/>
            <p:nvPr/>
          </p:nvSpPr>
          <p:spPr>
            <a:xfrm>
              <a:off x="4846852" y="1241404"/>
              <a:ext cx="18048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Rand </a:t>
              </a:r>
              <a:r>
                <a:rPr i="1" lang="en" sz="1800">
                  <a:latin typeface="Helvetica Neue"/>
                  <a:ea typeface="Helvetica Neue"/>
                  <a:cs typeface="Helvetica Neue"/>
                  <a:sym typeface="Helvetica Neue"/>
                </a:rPr>
                <a:t>N(0, 1)</a:t>
              </a:r>
              <a:endParaRPr i="1" sz="1800">
                <a:latin typeface="Helvetica Neue"/>
                <a:ea typeface="Helvetica Neue"/>
                <a:cs typeface="Helvetica Neue"/>
                <a:sym typeface="Helvetica Neue"/>
              </a:endParaRPr>
            </a:p>
          </p:txBody>
        </p:sp>
      </p:grpSp>
      <p:grpSp>
        <p:nvGrpSpPr>
          <p:cNvPr id="368" name="Google Shape;368;p30"/>
          <p:cNvGrpSpPr/>
          <p:nvPr/>
        </p:nvGrpSpPr>
        <p:grpSpPr>
          <a:xfrm>
            <a:off x="240700" y="1313877"/>
            <a:ext cx="4043800" cy="2150698"/>
            <a:chOff x="240700" y="1313877"/>
            <a:chExt cx="4043800" cy="2150698"/>
          </a:xfrm>
        </p:grpSpPr>
        <p:pic>
          <p:nvPicPr>
            <p:cNvPr id="369" name="Google Shape;369;p30"/>
            <p:cNvPicPr preferRelativeResize="0"/>
            <p:nvPr/>
          </p:nvPicPr>
          <p:blipFill rotWithShape="1">
            <a:blip r:embed="rId3">
              <a:alphaModFix/>
            </a:blip>
            <a:srcRect b="0" l="0" r="0" t="0"/>
            <a:stretch/>
          </p:blipFill>
          <p:spPr>
            <a:xfrm>
              <a:off x="991792" y="1313877"/>
              <a:ext cx="1653759" cy="1618143"/>
            </a:xfrm>
            <a:prstGeom prst="rect">
              <a:avLst/>
            </a:prstGeom>
            <a:noFill/>
            <a:ln>
              <a:noFill/>
            </a:ln>
          </p:spPr>
        </p:pic>
        <p:sp>
          <p:nvSpPr>
            <p:cNvPr id="370" name="Google Shape;370;p30"/>
            <p:cNvSpPr txBox="1"/>
            <p:nvPr/>
          </p:nvSpPr>
          <p:spPr>
            <a:xfrm>
              <a:off x="1300350" y="2848975"/>
              <a:ext cx="14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Decoder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z</a:t>
              </a:r>
              <a:r>
                <a:rPr lang="en">
                  <a:latin typeface="Helvetica Neue"/>
                  <a:ea typeface="Helvetica Neue"/>
                  <a:cs typeface="Helvetica Neue"/>
                  <a:sym typeface="Helvetica Neue"/>
                </a:rPr>
                <a:t>;θ</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nvGrpSpPr>
            <p:cNvPr id="371" name="Google Shape;371;p30"/>
            <p:cNvGrpSpPr/>
            <p:nvPr/>
          </p:nvGrpSpPr>
          <p:grpSpPr>
            <a:xfrm rot="5400000">
              <a:off x="509642" y="2295144"/>
              <a:ext cx="450600" cy="145800"/>
              <a:chOff x="215157" y="2212050"/>
              <a:chExt cx="450600" cy="145800"/>
            </a:xfrm>
          </p:grpSpPr>
          <p:sp>
            <p:nvSpPr>
              <p:cNvPr id="372" name="Google Shape;372;p30"/>
              <p:cNvSpPr/>
              <p:nvPr/>
            </p:nvSpPr>
            <p:spPr>
              <a:xfrm>
                <a:off x="2151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3675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519957"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0"/>
            <p:cNvSpPr txBox="1"/>
            <p:nvPr/>
          </p:nvSpPr>
          <p:spPr>
            <a:xfrm>
              <a:off x="240700" y="2848975"/>
              <a:ext cx="98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Rand </a:t>
              </a:r>
              <a:r>
                <a:rPr b="1" lang="en">
                  <a:latin typeface="Helvetica Neue"/>
                  <a:ea typeface="Helvetica Neue"/>
                  <a:cs typeface="Helvetica Neue"/>
                  <a:sym typeface="Helvetica Neue"/>
                </a:rPr>
                <a:t>z</a:t>
              </a:r>
              <a:endParaRPr b="1" baseline="30000">
                <a:latin typeface="Helvetica Neue"/>
                <a:ea typeface="Helvetica Neue"/>
                <a:cs typeface="Helvetica Neue"/>
                <a:sym typeface="Helvetica Neue"/>
              </a:endParaRPr>
            </a:p>
          </p:txBody>
        </p:sp>
        <p:pic>
          <p:nvPicPr>
            <p:cNvPr id="376" name="Google Shape;376;p30"/>
            <p:cNvPicPr preferRelativeResize="0"/>
            <p:nvPr/>
          </p:nvPicPr>
          <p:blipFill rotWithShape="1">
            <a:blip r:embed="rId4">
              <a:alphaModFix/>
            </a:blip>
            <a:srcRect b="0" l="0" r="0" t="0"/>
            <a:stretch/>
          </p:blipFill>
          <p:spPr>
            <a:xfrm>
              <a:off x="2711768" y="1441386"/>
              <a:ext cx="1363154" cy="1363147"/>
            </a:xfrm>
            <a:prstGeom prst="rect">
              <a:avLst/>
            </a:prstGeom>
            <a:noFill/>
            <a:ln>
              <a:noFill/>
            </a:ln>
          </p:spPr>
        </p:pic>
        <p:sp>
          <p:nvSpPr>
            <p:cNvPr id="377" name="Google Shape;377;p30"/>
            <p:cNvSpPr txBox="1"/>
            <p:nvPr/>
          </p:nvSpPr>
          <p:spPr>
            <a:xfrm>
              <a:off x="2711900" y="2848975"/>
              <a:ext cx="15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Upsampled </a:t>
              </a:r>
              <a:r>
                <a:rPr b="1" lang="en">
                  <a:latin typeface="Helvetica Neue"/>
                  <a:ea typeface="Helvetica Neue"/>
                  <a:cs typeface="Helvetica Neue"/>
                  <a:sym typeface="Helvetica Neue"/>
                </a:rPr>
                <a:t>x</a:t>
              </a:r>
              <a:r>
                <a:rPr b="1" baseline="30000" lang="en">
                  <a:latin typeface="Helvetica Neue"/>
                  <a:ea typeface="Helvetica Neue"/>
                  <a:cs typeface="Helvetica Neue"/>
                  <a:sym typeface="Helvetica Neue"/>
                </a:rPr>
                <a:t>’</a:t>
              </a:r>
              <a:endParaRPr b="1" baseline="30000">
                <a:latin typeface="Helvetica Neue"/>
                <a:ea typeface="Helvetica Neue"/>
                <a:cs typeface="Helvetica Neue"/>
                <a:sym typeface="Helvetica Neue"/>
              </a:endParaRPr>
            </a:p>
          </p:txBody>
        </p:sp>
      </p:grpSp>
      <p:grpSp>
        <p:nvGrpSpPr>
          <p:cNvPr id="378" name="Google Shape;378;p30"/>
          <p:cNvGrpSpPr/>
          <p:nvPr/>
        </p:nvGrpSpPr>
        <p:grpSpPr>
          <a:xfrm>
            <a:off x="108512" y="3443434"/>
            <a:ext cx="2055219" cy="1593983"/>
            <a:chOff x="5572912" y="5997412"/>
            <a:chExt cx="3143980" cy="2438401"/>
          </a:xfrm>
        </p:grpSpPr>
        <p:pic>
          <p:nvPicPr>
            <p:cNvPr id="379" name="Google Shape;379;p30"/>
            <p:cNvPicPr preferRelativeResize="0"/>
            <p:nvPr/>
          </p:nvPicPr>
          <p:blipFill rotWithShape="1">
            <a:blip r:embed="rId5">
              <a:alphaModFix/>
            </a:blip>
            <a:srcRect b="0" l="0" r="0" t="0"/>
            <a:stretch/>
          </p:blipFill>
          <p:spPr>
            <a:xfrm>
              <a:off x="5572912" y="5997412"/>
              <a:ext cx="3143980" cy="2438401"/>
            </a:xfrm>
            <a:prstGeom prst="rect">
              <a:avLst/>
            </a:prstGeom>
            <a:noFill/>
            <a:ln>
              <a:noFill/>
            </a:ln>
          </p:spPr>
        </p:pic>
        <p:sp>
          <p:nvSpPr>
            <p:cNvPr id="380" name="Google Shape;380;p30"/>
            <p:cNvSpPr/>
            <p:nvPr/>
          </p:nvSpPr>
          <p:spPr>
            <a:xfrm>
              <a:off x="7030602" y="7089612"/>
              <a:ext cx="254000" cy="254000"/>
            </a:xfrm>
            <a:custGeom>
              <a:rect b="b" l="l" r="r" t="t"/>
              <a:pathLst>
                <a:path extrusionOk="0" h="254000" w="254000">
                  <a:moveTo>
                    <a:pt x="127000" y="0"/>
                  </a:moveTo>
                  <a:lnTo>
                    <a:pt x="77566" y="9980"/>
                  </a:lnTo>
                  <a:lnTo>
                    <a:pt x="37197" y="37197"/>
                  </a:lnTo>
                  <a:lnTo>
                    <a:pt x="9980" y="77566"/>
                  </a:lnTo>
                  <a:lnTo>
                    <a:pt x="0" y="127001"/>
                  </a:lnTo>
                  <a:lnTo>
                    <a:pt x="9980" y="176435"/>
                  </a:lnTo>
                  <a:lnTo>
                    <a:pt x="37197" y="216803"/>
                  </a:lnTo>
                  <a:lnTo>
                    <a:pt x="77566" y="244020"/>
                  </a:lnTo>
                  <a:lnTo>
                    <a:pt x="127000" y="254001"/>
                  </a:lnTo>
                  <a:lnTo>
                    <a:pt x="176434" y="244020"/>
                  </a:lnTo>
                  <a:lnTo>
                    <a:pt x="216803" y="216803"/>
                  </a:lnTo>
                  <a:lnTo>
                    <a:pt x="244020" y="176435"/>
                  </a:lnTo>
                  <a:lnTo>
                    <a:pt x="254001" y="127001"/>
                  </a:lnTo>
                  <a:lnTo>
                    <a:pt x="244020" y="77566"/>
                  </a:lnTo>
                  <a:lnTo>
                    <a:pt x="216803" y="37197"/>
                  </a:lnTo>
                  <a:lnTo>
                    <a:pt x="176434" y="9980"/>
                  </a:lnTo>
                  <a:lnTo>
                    <a:pt x="127000" y="0"/>
                  </a:lnTo>
                  <a:close/>
                </a:path>
              </a:pathLst>
            </a:custGeom>
            <a:solidFill>
              <a:srgbClr val="C8250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81" name="Google Shape;381;p30"/>
          <p:cNvSpPr txBox="1"/>
          <p:nvPr/>
        </p:nvSpPr>
        <p:spPr>
          <a:xfrm>
            <a:off x="1962465" y="3505738"/>
            <a:ext cx="2945700" cy="738900"/>
          </a:xfrm>
          <a:prstGeom prst="rect">
            <a:avLst/>
          </a:prstGeom>
          <a:noFill/>
          <a:ln cap="flat" cmpd="sng" w="9525">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Discriminator D(</a:t>
            </a:r>
            <a:r>
              <a:rPr b="1" lang="en" sz="1800">
                <a:latin typeface="Helvetica Neue"/>
                <a:ea typeface="Helvetica Neue"/>
                <a:cs typeface="Helvetica Neue"/>
                <a:sym typeface="Helvetica Neue"/>
              </a:rPr>
              <a:t>x’</a:t>
            </a:r>
            <a:r>
              <a:rPr lang="en" sz="1800">
                <a:latin typeface="Helvetica Neue"/>
                <a:ea typeface="Helvetica Neue"/>
                <a:cs typeface="Helvetica Neue"/>
                <a:sym typeface="Helvetica Neue"/>
              </a:rPr>
              <a:t>) -&gt; 0</a:t>
            </a:r>
            <a:endParaRPr sz="18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800">
                <a:solidFill>
                  <a:schemeClr val="dk1"/>
                </a:solidFill>
                <a:latin typeface="Helvetica Neue"/>
                <a:ea typeface="Helvetica Neue"/>
                <a:cs typeface="Helvetica Neue"/>
                <a:sym typeface="Helvetica Neue"/>
              </a:rPr>
              <a:t>Discriminator D(</a:t>
            </a:r>
            <a:r>
              <a:rPr b="1" lang="en" sz="1800">
                <a:solidFill>
                  <a:schemeClr val="dk1"/>
                </a:solidFill>
                <a:latin typeface="Helvetica Neue"/>
                <a:ea typeface="Helvetica Neue"/>
                <a:cs typeface="Helvetica Neue"/>
                <a:sym typeface="Helvetica Neue"/>
              </a:rPr>
              <a:t>x</a:t>
            </a:r>
            <a:r>
              <a:rPr lang="en" sz="1800">
                <a:solidFill>
                  <a:schemeClr val="dk1"/>
                </a:solidFill>
                <a:latin typeface="Helvetica Neue"/>
                <a:ea typeface="Helvetica Neue"/>
                <a:cs typeface="Helvetica Neue"/>
                <a:sym typeface="Helvetica Neue"/>
              </a:rPr>
              <a:t>) -&gt; 1</a:t>
            </a:r>
            <a:endParaRPr sz="1800">
              <a:latin typeface="Helvetica Neue"/>
              <a:ea typeface="Helvetica Neue"/>
              <a:cs typeface="Helvetica Neue"/>
              <a:sym typeface="Helvetica Neue"/>
            </a:endParaRPr>
          </a:p>
        </p:txBody>
      </p:sp>
      <p:grpSp>
        <p:nvGrpSpPr>
          <p:cNvPr id="382" name="Google Shape;382;p30"/>
          <p:cNvGrpSpPr/>
          <p:nvPr/>
        </p:nvGrpSpPr>
        <p:grpSpPr>
          <a:xfrm>
            <a:off x="6845979" y="2720875"/>
            <a:ext cx="1808235" cy="2144575"/>
            <a:chOff x="6730602" y="2720875"/>
            <a:chExt cx="1808235" cy="2144575"/>
          </a:xfrm>
        </p:grpSpPr>
        <p:sp>
          <p:nvSpPr>
            <p:cNvPr id="383" name="Google Shape;383;p30"/>
            <p:cNvSpPr txBox="1"/>
            <p:nvPr/>
          </p:nvSpPr>
          <p:spPr>
            <a:xfrm>
              <a:off x="6730602" y="2720875"/>
              <a:ext cx="18048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Train Images</a:t>
              </a:r>
              <a:endParaRPr sz="1800">
                <a:latin typeface="Helvetica Neue"/>
                <a:ea typeface="Helvetica Neue"/>
                <a:cs typeface="Helvetica Neue"/>
                <a:sym typeface="Helvetica Neue"/>
              </a:endParaRPr>
            </a:p>
          </p:txBody>
        </p:sp>
        <p:cxnSp>
          <p:nvCxnSpPr>
            <p:cNvPr id="384" name="Google Shape;384;p30"/>
            <p:cNvCxnSpPr>
              <a:stCxn id="383" idx="2"/>
              <a:endCxn id="385" idx="0"/>
            </p:cNvCxnSpPr>
            <p:nvPr/>
          </p:nvCxnSpPr>
          <p:spPr>
            <a:xfrm>
              <a:off x="7633002" y="3182575"/>
              <a:ext cx="3300" cy="372000"/>
            </a:xfrm>
            <a:prstGeom prst="straightConnector1">
              <a:avLst/>
            </a:prstGeom>
            <a:noFill/>
            <a:ln cap="flat" cmpd="sng" w="38100">
              <a:solidFill>
                <a:schemeClr val="dk1"/>
              </a:solidFill>
              <a:prstDash val="solid"/>
              <a:round/>
              <a:headEnd len="med" w="med" type="none"/>
              <a:tailEnd len="med" w="med" type="triangle"/>
            </a:ln>
          </p:spPr>
        </p:cxnSp>
        <p:grpSp>
          <p:nvGrpSpPr>
            <p:cNvPr id="386" name="Google Shape;386;p30"/>
            <p:cNvGrpSpPr/>
            <p:nvPr/>
          </p:nvGrpSpPr>
          <p:grpSpPr>
            <a:xfrm>
              <a:off x="6734037" y="3554569"/>
              <a:ext cx="1804800" cy="1310881"/>
              <a:chOff x="4829037" y="3554569"/>
              <a:chExt cx="1804800" cy="1310881"/>
            </a:xfrm>
          </p:grpSpPr>
          <p:sp>
            <p:nvSpPr>
              <p:cNvPr id="387" name="Google Shape;387;p30"/>
              <p:cNvSpPr/>
              <p:nvPr/>
            </p:nvSpPr>
            <p:spPr>
              <a:xfrm>
                <a:off x="4829037" y="4245050"/>
                <a:ext cx="1804800" cy="620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Real/Fake Decision</a:t>
                </a:r>
                <a:endParaRPr sz="1800">
                  <a:latin typeface="Helvetica Neue"/>
                  <a:ea typeface="Helvetica Neue"/>
                  <a:cs typeface="Helvetica Neue"/>
                  <a:sym typeface="Helvetica Neue"/>
                </a:endParaRPr>
              </a:p>
            </p:txBody>
          </p:sp>
          <p:sp>
            <p:nvSpPr>
              <p:cNvPr id="385" name="Google Shape;385;p30"/>
              <p:cNvSpPr/>
              <p:nvPr/>
            </p:nvSpPr>
            <p:spPr>
              <a:xfrm>
                <a:off x="4829037" y="3554569"/>
                <a:ext cx="1804800" cy="572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Discriminator Network D</a:t>
                </a:r>
                <a:endParaRPr sz="1800">
                  <a:latin typeface="Helvetica Neue"/>
                  <a:ea typeface="Helvetica Neue"/>
                  <a:cs typeface="Helvetica Neue"/>
                  <a:sym typeface="Helvetica Neue"/>
                </a:endParaRPr>
              </a:p>
            </p:txBody>
          </p:sp>
        </p:grpSp>
      </p:grpSp>
      <p:sp>
        <p:nvSpPr>
          <p:cNvPr id="388" name="Google Shape;388;p30"/>
          <p:cNvSpPr txBox="1"/>
          <p:nvPr/>
        </p:nvSpPr>
        <p:spPr>
          <a:xfrm>
            <a:off x="6932252" y="1241400"/>
            <a:ext cx="2154600" cy="4617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Generator f(</a:t>
            </a:r>
            <a:r>
              <a:rPr b="1" lang="en" sz="1800">
                <a:latin typeface="Helvetica Neue"/>
                <a:ea typeface="Helvetica Neue"/>
                <a:cs typeface="Helvetica Neue"/>
                <a:sym typeface="Helvetica Neue"/>
              </a:rPr>
              <a:t>z</a:t>
            </a:r>
            <a:r>
              <a:rPr lang="en" sz="1800">
                <a:latin typeface="Helvetica Neue"/>
                <a:ea typeface="Helvetica Neue"/>
                <a:cs typeface="Helvetica Neue"/>
                <a:sym typeface="Helvetica Neue"/>
              </a:rPr>
              <a:t>) -&gt; </a:t>
            </a:r>
            <a:r>
              <a:rPr b="1" lang="en" sz="1800">
                <a:latin typeface="Helvetica Neue"/>
                <a:ea typeface="Helvetica Neue"/>
                <a:cs typeface="Helvetica Neue"/>
                <a:sym typeface="Helvetica Neue"/>
              </a:rPr>
              <a:t>x’</a:t>
            </a:r>
            <a:endParaRPr sz="1800">
              <a:latin typeface="Helvetica Neue"/>
              <a:ea typeface="Helvetica Neue"/>
              <a:cs typeface="Helvetica Neue"/>
              <a:sym typeface="Helvetica Neue"/>
            </a:endParaRPr>
          </a:p>
        </p:txBody>
      </p:sp>
      <p:grpSp>
        <p:nvGrpSpPr>
          <p:cNvPr id="389" name="Google Shape;389;p30"/>
          <p:cNvGrpSpPr/>
          <p:nvPr/>
        </p:nvGrpSpPr>
        <p:grpSpPr>
          <a:xfrm>
            <a:off x="5291096" y="356325"/>
            <a:ext cx="3599101" cy="705755"/>
            <a:chOff x="5291096" y="356325"/>
            <a:chExt cx="3599101" cy="705755"/>
          </a:xfrm>
        </p:grpSpPr>
        <p:pic>
          <p:nvPicPr>
            <p:cNvPr id="390" name="Google Shape;390;p30"/>
            <p:cNvPicPr preferRelativeResize="0"/>
            <p:nvPr/>
          </p:nvPicPr>
          <p:blipFill rotWithShape="1">
            <a:blip r:embed="rId6">
              <a:alphaModFix/>
            </a:blip>
            <a:srcRect b="14704" l="0" r="0" t="0"/>
            <a:stretch/>
          </p:blipFill>
          <p:spPr>
            <a:xfrm flipH="1">
              <a:off x="7228700" y="400680"/>
              <a:ext cx="692690" cy="661400"/>
            </a:xfrm>
            <a:prstGeom prst="rect">
              <a:avLst/>
            </a:prstGeom>
            <a:noFill/>
            <a:ln>
              <a:noFill/>
            </a:ln>
          </p:spPr>
        </p:pic>
        <p:pic>
          <p:nvPicPr>
            <p:cNvPr id="391" name="Google Shape;391;p30"/>
            <p:cNvPicPr preferRelativeResize="0"/>
            <p:nvPr/>
          </p:nvPicPr>
          <p:blipFill>
            <a:blip r:embed="rId7">
              <a:alphaModFix/>
            </a:blip>
            <a:stretch>
              <a:fillRect/>
            </a:stretch>
          </p:blipFill>
          <p:spPr>
            <a:xfrm>
              <a:off x="5291096" y="356325"/>
              <a:ext cx="881848" cy="661390"/>
            </a:xfrm>
            <a:prstGeom prst="rect">
              <a:avLst/>
            </a:prstGeom>
            <a:noFill/>
            <a:ln>
              <a:noFill/>
            </a:ln>
          </p:spPr>
        </p:pic>
        <p:pic>
          <p:nvPicPr>
            <p:cNvPr id="392" name="Google Shape;392;p30"/>
            <p:cNvPicPr preferRelativeResize="0"/>
            <p:nvPr/>
          </p:nvPicPr>
          <p:blipFill>
            <a:blip r:embed="rId8">
              <a:alphaModFix/>
            </a:blip>
            <a:stretch>
              <a:fillRect/>
            </a:stretch>
          </p:blipFill>
          <p:spPr>
            <a:xfrm>
              <a:off x="6259896" y="439000"/>
              <a:ext cx="881853" cy="496039"/>
            </a:xfrm>
            <a:prstGeom prst="rect">
              <a:avLst/>
            </a:prstGeom>
            <a:noFill/>
            <a:ln>
              <a:noFill/>
            </a:ln>
          </p:spPr>
        </p:pic>
        <p:pic>
          <p:nvPicPr>
            <p:cNvPr id="393" name="Google Shape;393;p30"/>
            <p:cNvPicPr preferRelativeResize="0"/>
            <p:nvPr/>
          </p:nvPicPr>
          <p:blipFill>
            <a:blip r:embed="rId9">
              <a:alphaModFix/>
            </a:blip>
            <a:stretch>
              <a:fillRect/>
            </a:stretch>
          </p:blipFill>
          <p:spPr>
            <a:xfrm>
              <a:off x="8008347" y="393610"/>
              <a:ext cx="881850" cy="586839"/>
            </a:xfrm>
            <a:prstGeom prst="rect">
              <a:avLst/>
            </a:prstGeom>
            <a:noFill/>
            <a:ln>
              <a:noFill/>
            </a:ln>
          </p:spPr>
        </p:pic>
      </p:grpSp>
      <p:grpSp>
        <p:nvGrpSpPr>
          <p:cNvPr id="394" name="Google Shape;394;p30"/>
          <p:cNvGrpSpPr/>
          <p:nvPr/>
        </p:nvGrpSpPr>
        <p:grpSpPr>
          <a:xfrm>
            <a:off x="5367300" y="-22726"/>
            <a:ext cx="3548275" cy="408851"/>
            <a:chOff x="5367300" y="-22726"/>
            <a:chExt cx="3548275" cy="408851"/>
          </a:xfrm>
        </p:grpSpPr>
        <p:sp>
          <p:nvSpPr>
            <p:cNvPr id="395" name="Google Shape;395;p30"/>
            <p:cNvSpPr txBox="1"/>
            <p:nvPr/>
          </p:nvSpPr>
          <p:spPr>
            <a:xfrm>
              <a:off x="5367300" y="-22726"/>
              <a:ext cx="7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D(·)=1</a:t>
              </a:r>
              <a:endParaRPr b="1">
                <a:latin typeface="Helvetica Neue"/>
                <a:ea typeface="Helvetica Neue"/>
                <a:cs typeface="Helvetica Neue"/>
                <a:sym typeface="Helvetica Neue"/>
              </a:endParaRPr>
            </a:p>
          </p:txBody>
        </p:sp>
        <p:sp>
          <p:nvSpPr>
            <p:cNvPr id="396" name="Google Shape;396;p30"/>
            <p:cNvSpPr txBox="1"/>
            <p:nvPr/>
          </p:nvSpPr>
          <p:spPr>
            <a:xfrm>
              <a:off x="6410675" y="-14075"/>
              <a:ext cx="7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D(·)=1</a:t>
              </a:r>
              <a:endParaRPr b="1">
                <a:latin typeface="Helvetica Neue"/>
                <a:ea typeface="Helvetica Neue"/>
                <a:cs typeface="Helvetica Neue"/>
                <a:sym typeface="Helvetica Neue"/>
              </a:endParaRPr>
            </a:p>
          </p:txBody>
        </p:sp>
        <p:sp>
          <p:nvSpPr>
            <p:cNvPr id="397" name="Google Shape;397;p30"/>
            <p:cNvSpPr txBox="1"/>
            <p:nvPr/>
          </p:nvSpPr>
          <p:spPr>
            <a:xfrm>
              <a:off x="7217622" y="-14075"/>
              <a:ext cx="7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D(·)=0</a:t>
              </a:r>
              <a:endParaRPr b="1">
                <a:latin typeface="Helvetica Neue"/>
                <a:ea typeface="Helvetica Neue"/>
                <a:cs typeface="Helvetica Neue"/>
                <a:sym typeface="Helvetica Neue"/>
              </a:endParaRPr>
            </a:p>
          </p:txBody>
        </p:sp>
        <p:sp>
          <p:nvSpPr>
            <p:cNvPr id="398" name="Google Shape;398;p30"/>
            <p:cNvSpPr txBox="1"/>
            <p:nvPr/>
          </p:nvSpPr>
          <p:spPr>
            <a:xfrm>
              <a:off x="8093575" y="-14075"/>
              <a:ext cx="8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D(·)=1</a:t>
              </a:r>
              <a:endParaRPr b="1">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8"/>
                                        </p:tgtEl>
                                      </p:cBhvr>
                                    </p:animEffect>
                                    <p:set>
                                      <p:cBhvr>
                                        <p:cTn dur="1" fill="hold">
                                          <p:stCondLst>
                                            <p:cond delay="1000"/>
                                          </p:stCondLst>
                                        </p:cTn>
                                        <p:tgtEl>
                                          <p:spTgt spid="3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404" name="Google Shape;404;p31"/>
          <p:cNvSpPr txBox="1"/>
          <p:nvPr>
            <p:ph idx="1" type="body"/>
          </p:nvPr>
        </p:nvSpPr>
        <p:spPr>
          <a:xfrm>
            <a:off x="311700" y="1152475"/>
            <a:ext cx="8520600" cy="3778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Transformer </a:t>
            </a:r>
            <a:r>
              <a:rPr i="1" lang="en"/>
              <a:t>T</a:t>
            </a:r>
            <a:r>
              <a:rPr lang="en"/>
              <a:t> </a:t>
            </a:r>
            <a:r>
              <a:rPr i="1" lang="en"/>
              <a:t>: S</a:t>
            </a:r>
            <a:r>
              <a:rPr baseline="-25000" i="1" lang="en"/>
              <a:t>a</a:t>
            </a:r>
            <a:r>
              <a:rPr i="1" lang="en"/>
              <a:t> </a:t>
            </a:r>
            <a:r>
              <a:rPr lang="en" sz="2250"/>
              <a:t>⟶ </a:t>
            </a:r>
            <a:r>
              <a:rPr i="1" lang="en" sz="2250"/>
              <a:t>S</a:t>
            </a:r>
            <a:r>
              <a:rPr baseline="-25000" i="1" lang="en" sz="2250"/>
              <a:t>b</a:t>
            </a:r>
            <a:r>
              <a:rPr lang="en"/>
              <a:t> is a function from…</a:t>
            </a:r>
            <a:endParaRPr/>
          </a:p>
          <a:p>
            <a:pPr indent="-368300" lvl="1" marL="914400" rtl="0" algn="l">
              <a:spcBef>
                <a:spcPts val="0"/>
              </a:spcBef>
              <a:spcAft>
                <a:spcPts val="0"/>
              </a:spcAft>
              <a:buSzPts val="2200"/>
              <a:buChar char="○"/>
            </a:pPr>
            <a:r>
              <a:rPr lang="en"/>
              <a:t>A set </a:t>
            </a:r>
            <a:r>
              <a:rPr i="1" lang="en"/>
              <a:t>a</a:t>
            </a:r>
            <a:r>
              <a:rPr lang="en"/>
              <a:t> in </a:t>
            </a:r>
            <a:r>
              <a:rPr i="1" lang="en"/>
              <a:t>S</a:t>
            </a:r>
            <a:r>
              <a:rPr baseline="-25000" i="1" lang="en"/>
              <a:t>a  </a:t>
            </a:r>
            <a:r>
              <a:rPr lang="en"/>
              <a:t>to a set </a:t>
            </a:r>
            <a:r>
              <a:rPr i="1" lang="en"/>
              <a:t>b</a:t>
            </a:r>
            <a:r>
              <a:rPr lang="en"/>
              <a:t> in </a:t>
            </a:r>
            <a:r>
              <a:rPr i="1" lang="en" sz="2250"/>
              <a:t>S</a:t>
            </a:r>
            <a:r>
              <a:rPr baseline="-25000" i="1" lang="en" sz="2250"/>
              <a:t>b</a:t>
            </a:r>
            <a:r>
              <a:rPr lang="en"/>
              <a:t> </a:t>
            </a:r>
            <a:endParaRPr/>
          </a:p>
          <a:p>
            <a:pPr indent="-368300" lvl="0" marL="457200" rtl="0" algn="l">
              <a:spcBef>
                <a:spcPts val="0"/>
              </a:spcBef>
              <a:spcAft>
                <a:spcPts val="0"/>
              </a:spcAft>
              <a:buSzPts val="2200"/>
              <a:buChar char="●"/>
            </a:pPr>
            <a:r>
              <a:rPr lang="en"/>
              <a:t>Simple transformer consists of a single layer encoder </a:t>
            </a:r>
            <a:r>
              <a:rPr i="1" lang="en"/>
              <a:t>E</a:t>
            </a:r>
            <a:r>
              <a:rPr lang="en"/>
              <a:t> and a single layer decoder </a:t>
            </a:r>
            <a:r>
              <a:rPr i="1" lang="en"/>
              <a:t>D</a:t>
            </a:r>
            <a:r>
              <a:rPr lang="en"/>
              <a:t> with single-headed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1000"/>
                                        <p:tgtEl>
                                          <p:spTgt spid="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animEffect filter="fade" transition="in">
                                      <p:cBhvr>
                                        <p:cTn dur="1000"/>
                                        <p:tgtEl>
                                          <p:spTgt spid="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animEffect filter="fade" transition="in">
                                      <p:cBhvr>
                                        <p:cTn dur="1000"/>
                                        <p:tgtEl>
                                          <p:spTgt spid="4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CSCI 566 Roadmap</a:t>
            </a:r>
            <a:endParaRPr/>
          </a:p>
        </p:txBody>
      </p:sp>
      <p:grpSp>
        <p:nvGrpSpPr>
          <p:cNvPr id="62" name="Google Shape;62;p14"/>
          <p:cNvGrpSpPr/>
          <p:nvPr/>
        </p:nvGrpSpPr>
        <p:grpSpPr>
          <a:xfrm>
            <a:off x="133825" y="1056700"/>
            <a:ext cx="8698474" cy="2041823"/>
            <a:chOff x="133825" y="1056700"/>
            <a:chExt cx="8698474" cy="2041823"/>
          </a:xfrm>
        </p:grpSpPr>
        <p:pic>
          <p:nvPicPr>
            <p:cNvPr id="63" name="Google Shape;63;p14"/>
            <p:cNvPicPr preferRelativeResize="0"/>
            <p:nvPr/>
          </p:nvPicPr>
          <p:blipFill rotWithShape="1">
            <a:blip r:embed="rId3">
              <a:alphaModFix/>
            </a:blip>
            <a:srcRect b="2865" l="0" r="0" t="2874"/>
            <a:stretch/>
          </p:blipFill>
          <p:spPr>
            <a:xfrm>
              <a:off x="3023750" y="1056702"/>
              <a:ext cx="2803555" cy="2041821"/>
            </a:xfrm>
            <a:prstGeom prst="rect">
              <a:avLst/>
            </a:prstGeom>
            <a:noFill/>
            <a:ln>
              <a:noFill/>
            </a:ln>
          </p:spPr>
        </p:pic>
        <p:pic>
          <p:nvPicPr>
            <p:cNvPr id="64" name="Google Shape;64;p14"/>
            <p:cNvPicPr preferRelativeResize="0"/>
            <p:nvPr/>
          </p:nvPicPr>
          <p:blipFill rotWithShape="1">
            <a:blip r:embed="rId4">
              <a:alphaModFix/>
            </a:blip>
            <a:srcRect b="2865" l="0" r="0" t="2874"/>
            <a:stretch/>
          </p:blipFill>
          <p:spPr>
            <a:xfrm>
              <a:off x="6028744" y="1056700"/>
              <a:ext cx="2803555" cy="2041821"/>
            </a:xfrm>
            <a:prstGeom prst="rect">
              <a:avLst/>
            </a:prstGeom>
            <a:noFill/>
            <a:ln>
              <a:noFill/>
            </a:ln>
          </p:spPr>
        </p:pic>
        <p:sp>
          <p:nvSpPr>
            <p:cNvPr id="65" name="Google Shape;65;p14"/>
            <p:cNvSpPr/>
            <p:nvPr/>
          </p:nvSpPr>
          <p:spPr>
            <a:xfrm>
              <a:off x="4969559" y="1816690"/>
              <a:ext cx="402600" cy="6219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975655" y="1554552"/>
              <a:ext cx="402600" cy="11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33825" y="1783150"/>
              <a:ext cx="579300" cy="5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33825" y="2050925"/>
              <a:ext cx="22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1: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Neural Network Basics</a:t>
              </a:r>
              <a:endParaRPr>
                <a:solidFill>
                  <a:schemeClr val="dk1"/>
                </a:solidFill>
                <a:latin typeface="Helvetica Neue"/>
                <a:ea typeface="Helvetica Neue"/>
                <a:cs typeface="Helvetica Neue"/>
                <a:sym typeface="Helvetica Neue"/>
              </a:endParaRPr>
            </a:p>
          </p:txBody>
        </p:sp>
      </p:grpSp>
      <p:pic>
        <p:nvPicPr>
          <p:cNvPr id="69" name="Google Shape;69;p14"/>
          <p:cNvPicPr preferRelativeResize="0"/>
          <p:nvPr/>
        </p:nvPicPr>
        <p:blipFill rotWithShape="1">
          <a:blip r:embed="rId5">
            <a:alphaModFix/>
          </a:blip>
          <a:srcRect b="6933" l="0" r="0" t="0"/>
          <a:stretch/>
        </p:blipFill>
        <p:spPr>
          <a:xfrm>
            <a:off x="3023750" y="3002774"/>
            <a:ext cx="2803550" cy="2013575"/>
          </a:xfrm>
          <a:prstGeom prst="rect">
            <a:avLst/>
          </a:prstGeom>
          <a:noFill/>
          <a:ln>
            <a:noFill/>
          </a:ln>
        </p:spPr>
      </p:pic>
      <p:pic>
        <p:nvPicPr>
          <p:cNvPr id="70" name="Google Shape;70;p14"/>
          <p:cNvPicPr preferRelativeResize="0"/>
          <p:nvPr/>
        </p:nvPicPr>
        <p:blipFill rotWithShape="1">
          <a:blip r:embed="rId6">
            <a:alphaModFix/>
          </a:blip>
          <a:srcRect b="6942" l="0" r="0" t="0"/>
          <a:stretch/>
        </p:blipFill>
        <p:spPr>
          <a:xfrm>
            <a:off x="6028750" y="3002774"/>
            <a:ext cx="2803550" cy="2013575"/>
          </a:xfrm>
          <a:prstGeom prst="rect">
            <a:avLst/>
          </a:prstGeom>
          <a:noFill/>
          <a:ln>
            <a:noFill/>
          </a:ln>
        </p:spPr>
      </p:pic>
      <p:grpSp>
        <p:nvGrpSpPr>
          <p:cNvPr id="71" name="Google Shape;71;p14"/>
          <p:cNvGrpSpPr/>
          <p:nvPr/>
        </p:nvGrpSpPr>
        <p:grpSpPr>
          <a:xfrm>
            <a:off x="133825" y="2849950"/>
            <a:ext cx="5238325" cy="1886575"/>
            <a:chOff x="133825" y="2849950"/>
            <a:chExt cx="5238325" cy="1886575"/>
          </a:xfrm>
        </p:grpSpPr>
        <p:sp>
          <p:nvSpPr>
            <p:cNvPr id="72" name="Google Shape;72;p14"/>
            <p:cNvSpPr/>
            <p:nvPr/>
          </p:nvSpPr>
          <p:spPr>
            <a:xfrm>
              <a:off x="133825" y="2849950"/>
              <a:ext cx="579300" cy="572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133825" y="3117725"/>
              <a:ext cx="24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2: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Deep Learning Applications</a:t>
              </a:r>
              <a:endParaRPr>
                <a:solidFill>
                  <a:schemeClr val="dk1"/>
                </a:solidFill>
                <a:latin typeface="Helvetica Neue"/>
                <a:ea typeface="Helvetica Neue"/>
                <a:cs typeface="Helvetica Neue"/>
                <a:sym typeface="Helvetica Neue"/>
              </a:endParaRPr>
            </a:p>
          </p:txBody>
        </p:sp>
        <p:sp>
          <p:nvSpPr>
            <p:cNvPr id="74" name="Google Shape;74;p14"/>
            <p:cNvSpPr/>
            <p:nvPr/>
          </p:nvSpPr>
          <p:spPr>
            <a:xfrm>
              <a:off x="4969550" y="3562624"/>
              <a:ext cx="402600" cy="6156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969550" y="4400825"/>
              <a:ext cx="402600" cy="335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4"/>
          <p:cNvSpPr/>
          <p:nvPr/>
        </p:nvSpPr>
        <p:spPr>
          <a:xfrm>
            <a:off x="4997450" y="4352351"/>
            <a:ext cx="402600" cy="402600"/>
          </a:xfrm>
          <a:prstGeom prst="mathMultiply">
            <a:avLst>
              <a:gd fmla="val 23520" name="adj1"/>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4"/>
          <p:cNvGrpSpPr/>
          <p:nvPr/>
        </p:nvGrpSpPr>
        <p:grpSpPr>
          <a:xfrm>
            <a:off x="133825" y="3789275"/>
            <a:ext cx="8244425" cy="1226618"/>
            <a:chOff x="133825" y="3789275"/>
            <a:chExt cx="8244425" cy="1226618"/>
          </a:xfrm>
        </p:grpSpPr>
        <p:sp>
          <p:nvSpPr>
            <p:cNvPr id="78" name="Google Shape;78;p14"/>
            <p:cNvSpPr/>
            <p:nvPr/>
          </p:nvSpPr>
          <p:spPr>
            <a:xfrm>
              <a:off x="133825" y="3916750"/>
              <a:ext cx="579300" cy="572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133825" y="4184525"/>
              <a:ext cx="296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3: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Advanced Topics in Deep Learning</a:t>
              </a:r>
              <a:endParaRPr>
                <a:solidFill>
                  <a:schemeClr val="dk1"/>
                </a:solidFill>
                <a:latin typeface="Helvetica Neue"/>
                <a:ea typeface="Helvetica Neue"/>
                <a:cs typeface="Helvetica Neue"/>
                <a:sym typeface="Helvetica Neue"/>
              </a:endParaRPr>
            </a:p>
          </p:txBody>
        </p:sp>
        <p:sp>
          <p:nvSpPr>
            <p:cNvPr id="80" name="Google Shape;80;p14"/>
            <p:cNvSpPr/>
            <p:nvPr/>
          </p:nvSpPr>
          <p:spPr>
            <a:xfrm>
              <a:off x="7975650" y="3789275"/>
              <a:ext cx="402600" cy="9954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969550" y="4680193"/>
              <a:ext cx="402600" cy="335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8102311" y="4251658"/>
            <a:ext cx="244150" cy="479108"/>
            <a:chOff x="8102311" y="4251658"/>
            <a:chExt cx="244150" cy="479108"/>
          </a:xfrm>
        </p:grpSpPr>
        <p:pic>
          <p:nvPicPr>
            <p:cNvPr id="83" name="Google Shape;83;p14"/>
            <p:cNvPicPr preferRelativeResize="0"/>
            <p:nvPr/>
          </p:nvPicPr>
          <p:blipFill>
            <a:blip r:embed="rId7">
              <a:alphaModFix/>
            </a:blip>
            <a:stretch>
              <a:fillRect/>
            </a:stretch>
          </p:blipFill>
          <p:spPr>
            <a:xfrm>
              <a:off x="8102311" y="4251658"/>
              <a:ext cx="244150" cy="244150"/>
            </a:xfrm>
            <a:prstGeom prst="rect">
              <a:avLst/>
            </a:prstGeom>
            <a:noFill/>
            <a:ln>
              <a:noFill/>
            </a:ln>
          </p:spPr>
        </p:pic>
        <p:pic>
          <p:nvPicPr>
            <p:cNvPr id="84" name="Google Shape;84;p14"/>
            <p:cNvPicPr preferRelativeResize="0"/>
            <p:nvPr/>
          </p:nvPicPr>
          <p:blipFill>
            <a:blip r:embed="rId7">
              <a:alphaModFix/>
            </a:blip>
            <a:stretch>
              <a:fillRect/>
            </a:stretch>
          </p:blipFill>
          <p:spPr>
            <a:xfrm>
              <a:off x="8102311" y="4486616"/>
              <a:ext cx="244150" cy="244150"/>
            </a:xfrm>
            <a:prstGeom prst="rect">
              <a:avLst/>
            </a:prstGeom>
            <a:noFill/>
            <a:ln>
              <a:noFill/>
            </a:ln>
          </p:spPr>
        </p:pic>
      </p:grpSp>
      <p:pic>
        <p:nvPicPr>
          <p:cNvPr id="85" name="Google Shape;85;p14"/>
          <p:cNvPicPr preferRelativeResize="0"/>
          <p:nvPr/>
        </p:nvPicPr>
        <p:blipFill>
          <a:blip r:embed="rId8">
            <a:alphaModFix/>
          </a:blip>
          <a:stretch>
            <a:fillRect/>
          </a:stretch>
        </p:blipFill>
        <p:spPr>
          <a:xfrm>
            <a:off x="5076675" y="4730775"/>
            <a:ext cx="244150" cy="244150"/>
          </a:xfrm>
          <a:prstGeom prst="rect">
            <a:avLst/>
          </a:prstGeom>
          <a:noFill/>
          <a:ln>
            <a:noFill/>
          </a:ln>
        </p:spPr>
      </p:pic>
      <p:pic>
        <p:nvPicPr>
          <p:cNvPr id="86" name="Google Shape;86;p14"/>
          <p:cNvPicPr preferRelativeResize="0"/>
          <p:nvPr/>
        </p:nvPicPr>
        <p:blipFill>
          <a:blip r:embed="rId8">
            <a:alphaModFix/>
          </a:blip>
          <a:stretch>
            <a:fillRect/>
          </a:stretch>
        </p:blipFill>
        <p:spPr>
          <a:xfrm>
            <a:off x="7308450" y="4737133"/>
            <a:ext cx="244150" cy="24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32"/>
          <p:cNvGrpSpPr/>
          <p:nvPr/>
        </p:nvGrpSpPr>
        <p:grpSpPr>
          <a:xfrm>
            <a:off x="6196850" y="1893800"/>
            <a:ext cx="2902200" cy="2341800"/>
            <a:chOff x="6196850" y="1512800"/>
            <a:chExt cx="2902200" cy="2341800"/>
          </a:xfrm>
        </p:grpSpPr>
        <p:sp>
          <p:nvSpPr>
            <p:cNvPr id="410" name="Google Shape;410;p32"/>
            <p:cNvSpPr/>
            <p:nvPr/>
          </p:nvSpPr>
          <p:spPr>
            <a:xfrm>
              <a:off x="6196850" y="1512800"/>
              <a:ext cx="2902200" cy="2341800"/>
            </a:xfrm>
            <a:prstGeom prst="rect">
              <a:avLst/>
            </a:prstGeom>
            <a:solidFill>
              <a:srgbClr val="EE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2"/>
            <p:cNvGrpSpPr/>
            <p:nvPr/>
          </p:nvGrpSpPr>
          <p:grpSpPr>
            <a:xfrm>
              <a:off x="6362775" y="1723450"/>
              <a:ext cx="2606400" cy="1983437"/>
              <a:chOff x="6286575" y="2028250"/>
              <a:chExt cx="2606400" cy="1983437"/>
            </a:xfrm>
          </p:grpSpPr>
          <p:sp>
            <p:nvSpPr>
              <p:cNvPr id="412" name="Google Shape;412;p32"/>
              <p:cNvSpPr/>
              <p:nvPr/>
            </p:nvSpPr>
            <p:spPr>
              <a:xfrm>
                <a:off x="6286575" y="2942650"/>
                <a:ext cx="2588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sp>
            <p:nvSpPr>
              <p:cNvPr id="413" name="Google Shape;413;p32"/>
              <p:cNvSpPr/>
              <p:nvPr/>
            </p:nvSpPr>
            <p:spPr>
              <a:xfrm>
                <a:off x="62865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14" name="Google Shape;414;p32"/>
              <p:cNvSpPr/>
              <p:nvPr/>
            </p:nvSpPr>
            <p:spPr>
              <a:xfrm>
                <a:off x="69723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15" name="Google Shape;415;p32"/>
              <p:cNvSpPr/>
              <p:nvPr/>
            </p:nvSpPr>
            <p:spPr>
              <a:xfrm>
                <a:off x="76581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16" name="Google Shape;416;p32"/>
              <p:cNvSpPr/>
              <p:nvPr/>
            </p:nvSpPr>
            <p:spPr>
              <a:xfrm>
                <a:off x="83439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417" name="Google Shape;417;p32"/>
              <p:cNvCxnSpPr/>
              <p:nvPr/>
            </p:nvCxnSpPr>
            <p:spPr>
              <a:xfrm rot="10800000">
                <a:off x="6553200"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18" name="Google Shape;418;p32"/>
              <p:cNvCxnSpPr/>
              <p:nvPr/>
            </p:nvCxnSpPr>
            <p:spPr>
              <a:xfrm rot="10800000">
                <a:off x="7261412"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19" name="Google Shape;419;p32"/>
              <p:cNvCxnSpPr/>
              <p:nvPr/>
            </p:nvCxnSpPr>
            <p:spPr>
              <a:xfrm rot="10800000">
                <a:off x="7958418"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20" name="Google Shape;420;p32"/>
              <p:cNvCxnSpPr/>
              <p:nvPr/>
            </p:nvCxnSpPr>
            <p:spPr>
              <a:xfrm rot="10800000">
                <a:off x="8630771"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21" name="Google Shape;421;p32"/>
              <p:cNvCxnSpPr/>
              <p:nvPr/>
            </p:nvCxnSpPr>
            <p:spPr>
              <a:xfrm rot="10800000">
                <a:off x="6553200"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22" name="Google Shape;422;p32"/>
              <p:cNvCxnSpPr/>
              <p:nvPr/>
            </p:nvCxnSpPr>
            <p:spPr>
              <a:xfrm rot="10800000">
                <a:off x="7261412"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23" name="Google Shape;423;p32"/>
              <p:cNvCxnSpPr/>
              <p:nvPr/>
            </p:nvCxnSpPr>
            <p:spPr>
              <a:xfrm rot="10800000">
                <a:off x="7958418"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24" name="Google Shape;424;p32"/>
              <p:cNvCxnSpPr/>
              <p:nvPr/>
            </p:nvCxnSpPr>
            <p:spPr>
              <a:xfrm rot="10800000">
                <a:off x="8630771" y="2555050"/>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425" name="Google Shape;425;p32"/>
              <p:cNvGrpSpPr/>
              <p:nvPr/>
            </p:nvGrpSpPr>
            <p:grpSpPr>
              <a:xfrm>
                <a:off x="6469094" y="3865887"/>
                <a:ext cx="2279400" cy="145800"/>
                <a:chOff x="3432300" y="4072075"/>
                <a:chExt cx="2279400" cy="145800"/>
              </a:xfrm>
            </p:grpSpPr>
            <p:grpSp>
              <p:nvGrpSpPr>
                <p:cNvPr id="426" name="Google Shape;426;p32"/>
                <p:cNvGrpSpPr/>
                <p:nvPr/>
              </p:nvGrpSpPr>
              <p:grpSpPr>
                <a:xfrm>
                  <a:off x="3432300" y="4072075"/>
                  <a:ext cx="450600" cy="145800"/>
                  <a:chOff x="705975" y="2364450"/>
                  <a:chExt cx="450600" cy="145800"/>
                </a:xfrm>
              </p:grpSpPr>
              <p:sp>
                <p:nvSpPr>
                  <p:cNvPr id="427" name="Google Shape;427;p3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2"/>
                <p:cNvGrpSpPr/>
                <p:nvPr/>
              </p:nvGrpSpPr>
              <p:grpSpPr>
                <a:xfrm>
                  <a:off x="4041900" y="4072075"/>
                  <a:ext cx="450600" cy="145800"/>
                  <a:chOff x="705975" y="2364450"/>
                  <a:chExt cx="450600" cy="145800"/>
                </a:xfrm>
              </p:grpSpPr>
              <p:sp>
                <p:nvSpPr>
                  <p:cNvPr id="431" name="Google Shape;431;p3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2"/>
                <p:cNvGrpSpPr/>
                <p:nvPr/>
              </p:nvGrpSpPr>
              <p:grpSpPr>
                <a:xfrm>
                  <a:off x="4651500" y="4072075"/>
                  <a:ext cx="450600" cy="145800"/>
                  <a:chOff x="705975" y="2364450"/>
                  <a:chExt cx="450600" cy="145800"/>
                </a:xfrm>
              </p:grpSpPr>
              <p:sp>
                <p:nvSpPr>
                  <p:cNvPr id="435" name="Google Shape;435;p3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2"/>
                <p:cNvGrpSpPr/>
                <p:nvPr/>
              </p:nvGrpSpPr>
              <p:grpSpPr>
                <a:xfrm>
                  <a:off x="5261100" y="4072075"/>
                  <a:ext cx="450600" cy="145800"/>
                  <a:chOff x="705975" y="2364450"/>
                  <a:chExt cx="450600" cy="145800"/>
                </a:xfrm>
              </p:grpSpPr>
              <p:sp>
                <p:nvSpPr>
                  <p:cNvPr id="439" name="Google Shape;439;p3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2" name="Google Shape;44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 Self-attention</a:t>
            </a:r>
            <a:endParaRPr/>
          </a:p>
        </p:txBody>
      </p:sp>
      <p:pic>
        <p:nvPicPr>
          <p:cNvPr id="443" name="Google Shape;443;p32"/>
          <p:cNvPicPr preferRelativeResize="0"/>
          <p:nvPr/>
        </p:nvPicPr>
        <p:blipFill rotWithShape="1">
          <a:blip r:embed="rId3">
            <a:alphaModFix/>
          </a:blip>
          <a:srcRect b="0" l="0" r="51585" t="37749"/>
          <a:stretch/>
        </p:blipFill>
        <p:spPr>
          <a:xfrm>
            <a:off x="1721925" y="1316075"/>
            <a:ext cx="1654099" cy="2996874"/>
          </a:xfrm>
          <a:prstGeom prst="rect">
            <a:avLst/>
          </a:prstGeom>
          <a:noFill/>
          <a:ln>
            <a:noFill/>
          </a:ln>
        </p:spPr>
      </p:pic>
      <p:sp>
        <p:nvSpPr>
          <p:cNvPr id="444" name="Google Shape;444;p32"/>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4"/>
              </a:rPr>
              <a:t>Attention Is All You Need</a:t>
            </a:r>
            <a:endParaRPr>
              <a:latin typeface="Helvetica Neue"/>
              <a:ea typeface="Helvetica Neue"/>
              <a:cs typeface="Helvetica Neue"/>
              <a:sym typeface="Helvetica Neue"/>
            </a:endParaRPr>
          </a:p>
        </p:txBody>
      </p:sp>
      <p:cxnSp>
        <p:nvCxnSpPr>
          <p:cNvPr id="445" name="Google Shape;445;p32"/>
          <p:cNvCxnSpPr>
            <a:endCxn id="427" idx="1"/>
          </p:cNvCxnSpPr>
          <p:nvPr/>
        </p:nvCxnSpPr>
        <p:spPr>
          <a:xfrm>
            <a:off x="3248894" y="3483987"/>
            <a:ext cx="3296400" cy="531000"/>
          </a:xfrm>
          <a:prstGeom prst="straightConnector1">
            <a:avLst/>
          </a:prstGeom>
          <a:noFill/>
          <a:ln cap="flat" cmpd="sng" w="38100">
            <a:solidFill>
              <a:srgbClr val="FF0000"/>
            </a:solidFill>
            <a:prstDash val="solid"/>
            <a:round/>
            <a:headEnd len="med" w="med" type="none"/>
            <a:tailEnd len="med" w="med" type="none"/>
          </a:ln>
        </p:spPr>
      </p:cxnSp>
      <p:cxnSp>
        <p:nvCxnSpPr>
          <p:cNvPr id="446" name="Google Shape;446;p32"/>
          <p:cNvCxnSpPr>
            <a:endCxn id="412" idx="1"/>
          </p:cNvCxnSpPr>
          <p:nvPr/>
        </p:nvCxnSpPr>
        <p:spPr>
          <a:xfrm>
            <a:off x="3255075" y="2504950"/>
            <a:ext cx="3107700" cy="777300"/>
          </a:xfrm>
          <a:prstGeom prst="straightConnector1">
            <a:avLst/>
          </a:prstGeom>
          <a:noFill/>
          <a:ln cap="flat" cmpd="sng" w="38100">
            <a:solidFill>
              <a:srgbClr val="FF0000"/>
            </a:solidFill>
            <a:prstDash val="solid"/>
            <a:round/>
            <a:headEnd len="med" w="med" type="none"/>
            <a:tailEnd len="med" w="med" type="none"/>
          </a:ln>
        </p:spPr>
      </p:cxnSp>
      <p:cxnSp>
        <p:nvCxnSpPr>
          <p:cNvPr id="447" name="Google Shape;447;p32"/>
          <p:cNvCxnSpPr>
            <a:endCxn id="427" idx="1"/>
          </p:cNvCxnSpPr>
          <p:nvPr/>
        </p:nvCxnSpPr>
        <p:spPr>
          <a:xfrm>
            <a:off x="2937194" y="3159987"/>
            <a:ext cx="3608100" cy="855000"/>
          </a:xfrm>
          <a:prstGeom prst="straightConnector1">
            <a:avLst/>
          </a:prstGeom>
          <a:noFill/>
          <a:ln cap="flat" cmpd="sng" w="38100">
            <a:solidFill>
              <a:srgbClr val="FF0000"/>
            </a:solidFill>
            <a:prstDash val="solid"/>
            <a:round/>
            <a:headEnd len="med" w="med" type="none"/>
            <a:tailEnd len="med" w="med" type="none"/>
          </a:ln>
        </p:spPr>
      </p:cxnSp>
      <p:cxnSp>
        <p:nvCxnSpPr>
          <p:cNvPr id="448" name="Google Shape;448;p32"/>
          <p:cNvCxnSpPr>
            <a:endCxn id="413" idx="1"/>
          </p:cNvCxnSpPr>
          <p:nvPr/>
        </p:nvCxnSpPr>
        <p:spPr>
          <a:xfrm>
            <a:off x="3242475" y="1742050"/>
            <a:ext cx="3120300" cy="625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33"/>
          <p:cNvGrpSpPr/>
          <p:nvPr/>
        </p:nvGrpSpPr>
        <p:grpSpPr>
          <a:xfrm>
            <a:off x="6196850" y="1893800"/>
            <a:ext cx="2902200" cy="2341800"/>
            <a:chOff x="6196850" y="1512800"/>
            <a:chExt cx="2902200" cy="2341800"/>
          </a:xfrm>
        </p:grpSpPr>
        <p:sp>
          <p:nvSpPr>
            <p:cNvPr id="454" name="Google Shape;454;p33"/>
            <p:cNvSpPr/>
            <p:nvPr/>
          </p:nvSpPr>
          <p:spPr>
            <a:xfrm>
              <a:off x="6196850" y="1512800"/>
              <a:ext cx="2902200" cy="2341800"/>
            </a:xfrm>
            <a:prstGeom prst="rect">
              <a:avLst/>
            </a:prstGeom>
            <a:solidFill>
              <a:srgbClr val="EE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3"/>
            <p:cNvGrpSpPr/>
            <p:nvPr/>
          </p:nvGrpSpPr>
          <p:grpSpPr>
            <a:xfrm>
              <a:off x="6362775" y="1723450"/>
              <a:ext cx="2606400" cy="1983437"/>
              <a:chOff x="6286575" y="2028250"/>
              <a:chExt cx="2606400" cy="1983437"/>
            </a:xfrm>
          </p:grpSpPr>
          <p:sp>
            <p:nvSpPr>
              <p:cNvPr id="456" name="Google Shape;456;p33"/>
              <p:cNvSpPr/>
              <p:nvPr/>
            </p:nvSpPr>
            <p:spPr>
              <a:xfrm>
                <a:off x="6286575" y="2942650"/>
                <a:ext cx="2588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sp>
            <p:nvSpPr>
              <p:cNvPr id="457" name="Google Shape;457;p33"/>
              <p:cNvSpPr/>
              <p:nvPr/>
            </p:nvSpPr>
            <p:spPr>
              <a:xfrm>
                <a:off x="62865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58" name="Google Shape;458;p33"/>
              <p:cNvSpPr/>
              <p:nvPr/>
            </p:nvSpPr>
            <p:spPr>
              <a:xfrm>
                <a:off x="69723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59" name="Google Shape;459;p33"/>
              <p:cNvSpPr/>
              <p:nvPr/>
            </p:nvSpPr>
            <p:spPr>
              <a:xfrm>
                <a:off x="76581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460" name="Google Shape;460;p33"/>
              <p:cNvSpPr/>
              <p:nvPr/>
            </p:nvSpPr>
            <p:spPr>
              <a:xfrm>
                <a:off x="83439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461" name="Google Shape;461;p33"/>
              <p:cNvCxnSpPr/>
              <p:nvPr/>
            </p:nvCxnSpPr>
            <p:spPr>
              <a:xfrm rot="10800000">
                <a:off x="6553200"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2" name="Google Shape;462;p33"/>
              <p:cNvCxnSpPr/>
              <p:nvPr/>
            </p:nvCxnSpPr>
            <p:spPr>
              <a:xfrm rot="10800000">
                <a:off x="7261412"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3" name="Google Shape;463;p33"/>
              <p:cNvCxnSpPr/>
              <p:nvPr/>
            </p:nvCxnSpPr>
            <p:spPr>
              <a:xfrm rot="10800000">
                <a:off x="7958418"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4" name="Google Shape;464;p33"/>
              <p:cNvCxnSpPr/>
              <p:nvPr/>
            </p:nvCxnSpPr>
            <p:spPr>
              <a:xfrm rot="10800000">
                <a:off x="8630771"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5" name="Google Shape;465;p33"/>
              <p:cNvCxnSpPr/>
              <p:nvPr/>
            </p:nvCxnSpPr>
            <p:spPr>
              <a:xfrm rot="10800000">
                <a:off x="6553200"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6" name="Google Shape;466;p33"/>
              <p:cNvCxnSpPr/>
              <p:nvPr/>
            </p:nvCxnSpPr>
            <p:spPr>
              <a:xfrm rot="10800000">
                <a:off x="7261412"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7" name="Google Shape;467;p33"/>
              <p:cNvCxnSpPr/>
              <p:nvPr/>
            </p:nvCxnSpPr>
            <p:spPr>
              <a:xfrm rot="10800000">
                <a:off x="7958418"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468" name="Google Shape;468;p33"/>
              <p:cNvCxnSpPr/>
              <p:nvPr/>
            </p:nvCxnSpPr>
            <p:spPr>
              <a:xfrm rot="10800000">
                <a:off x="8630771" y="2555050"/>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469" name="Google Shape;469;p33"/>
              <p:cNvGrpSpPr/>
              <p:nvPr/>
            </p:nvGrpSpPr>
            <p:grpSpPr>
              <a:xfrm>
                <a:off x="6469094" y="3865887"/>
                <a:ext cx="2279400" cy="145800"/>
                <a:chOff x="3432300" y="4072075"/>
                <a:chExt cx="2279400" cy="145800"/>
              </a:xfrm>
            </p:grpSpPr>
            <p:grpSp>
              <p:nvGrpSpPr>
                <p:cNvPr id="470" name="Google Shape;470;p33"/>
                <p:cNvGrpSpPr/>
                <p:nvPr/>
              </p:nvGrpSpPr>
              <p:grpSpPr>
                <a:xfrm>
                  <a:off x="3432300" y="4072075"/>
                  <a:ext cx="450600" cy="145800"/>
                  <a:chOff x="705975" y="2364450"/>
                  <a:chExt cx="450600" cy="145800"/>
                </a:xfrm>
              </p:grpSpPr>
              <p:sp>
                <p:nvSpPr>
                  <p:cNvPr id="471" name="Google Shape;471;p3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3"/>
                <p:cNvGrpSpPr/>
                <p:nvPr/>
              </p:nvGrpSpPr>
              <p:grpSpPr>
                <a:xfrm>
                  <a:off x="4041900" y="4072075"/>
                  <a:ext cx="450600" cy="145800"/>
                  <a:chOff x="705975" y="2364450"/>
                  <a:chExt cx="450600" cy="145800"/>
                </a:xfrm>
              </p:grpSpPr>
              <p:sp>
                <p:nvSpPr>
                  <p:cNvPr id="475" name="Google Shape;475;p3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3"/>
                <p:cNvGrpSpPr/>
                <p:nvPr/>
              </p:nvGrpSpPr>
              <p:grpSpPr>
                <a:xfrm>
                  <a:off x="4651500" y="4072075"/>
                  <a:ext cx="450600" cy="145800"/>
                  <a:chOff x="705975" y="2364450"/>
                  <a:chExt cx="450600" cy="145800"/>
                </a:xfrm>
              </p:grpSpPr>
              <p:sp>
                <p:nvSpPr>
                  <p:cNvPr id="479" name="Google Shape;479;p3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3"/>
                <p:cNvGrpSpPr/>
                <p:nvPr/>
              </p:nvGrpSpPr>
              <p:grpSpPr>
                <a:xfrm>
                  <a:off x="5261100" y="4072075"/>
                  <a:ext cx="450600" cy="145800"/>
                  <a:chOff x="705975" y="2364450"/>
                  <a:chExt cx="450600" cy="145800"/>
                </a:xfrm>
              </p:grpSpPr>
              <p:sp>
                <p:nvSpPr>
                  <p:cNvPr id="483" name="Google Shape;483;p3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6" name="Google Shape;4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Scaled dot-product attention</a:t>
            </a:r>
            <a:endParaRPr/>
          </a:p>
        </p:txBody>
      </p:sp>
      <p:grpSp>
        <p:nvGrpSpPr>
          <p:cNvPr id="487" name="Google Shape;487;p33"/>
          <p:cNvGrpSpPr/>
          <p:nvPr/>
        </p:nvGrpSpPr>
        <p:grpSpPr>
          <a:xfrm>
            <a:off x="311550" y="2867613"/>
            <a:ext cx="6051199" cy="834525"/>
            <a:chOff x="311550" y="2867613"/>
            <a:chExt cx="6051199" cy="834525"/>
          </a:xfrm>
        </p:grpSpPr>
        <p:pic>
          <p:nvPicPr>
            <p:cNvPr id="488" name="Google Shape;488;p33"/>
            <p:cNvPicPr preferRelativeResize="0"/>
            <p:nvPr/>
          </p:nvPicPr>
          <p:blipFill>
            <a:blip r:embed="rId3">
              <a:alphaModFix/>
            </a:blip>
            <a:stretch>
              <a:fillRect/>
            </a:stretch>
          </p:blipFill>
          <p:spPr>
            <a:xfrm>
              <a:off x="311550" y="2867613"/>
              <a:ext cx="4480099" cy="834525"/>
            </a:xfrm>
            <a:prstGeom prst="rect">
              <a:avLst/>
            </a:prstGeom>
            <a:noFill/>
            <a:ln>
              <a:noFill/>
            </a:ln>
          </p:spPr>
        </p:pic>
        <p:cxnSp>
          <p:nvCxnSpPr>
            <p:cNvPr id="489" name="Google Shape;489;p33"/>
            <p:cNvCxnSpPr>
              <a:stCxn id="488" idx="3"/>
              <a:endCxn id="456" idx="1"/>
            </p:cNvCxnSpPr>
            <p:nvPr/>
          </p:nvCxnSpPr>
          <p:spPr>
            <a:xfrm flipH="1" rot="10800000">
              <a:off x="4791649" y="3282176"/>
              <a:ext cx="1571100" cy="2700"/>
            </a:xfrm>
            <a:prstGeom prst="straightConnector1">
              <a:avLst/>
            </a:prstGeom>
            <a:noFill/>
            <a:ln cap="flat" cmpd="sng" w="19050">
              <a:solidFill>
                <a:srgbClr val="000000"/>
              </a:solidFill>
              <a:prstDash val="solid"/>
              <a:round/>
              <a:headEnd len="med" w="med" type="oval"/>
              <a:tailEnd len="med" w="med" type="oval"/>
            </a:ln>
          </p:spPr>
        </p:cxnSp>
      </p:grpSp>
      <p:sp>
        <p:nvSpPr>
          <p:cNvPr id="490" name="Google Shape;490;p33"/>
          <p:cNvSpPr txBox="1"/>
          <p:nvPr/>
        </p:nvSpPr>
        <p:spPr>
          <a:xfrm>
            <a:off x="72475" y="3621775"/>
            <a:ext cx="6130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Our input for </a:t>
            </a:r>
            <a:r>
              <a:rPr i="1" lang="en" sz="2200">
                <a:latin typeface="Helvetica Neue"/>
                <a:ea typeface="Helvetica Neue"/>
                <a:cs typeface="Helvetica Neue"/>
                <a:sym typeface="Helvetica Neue"/>
              </a:rPr>
              <a:t>self-attention</a:t>
            </a:r>
            <a:r>
              <a:rPr lang="en" sz="2200">
                <a:latin typeface="Helvetica Neue"/>
                <a:ea typeface="Helvetica Neue"/>
                <a:cs typeface="Helvetica Neue"/>
                <a:sym typeface="Helvetica Neue"/>
              </a:rPr>
              <a:t> is the matrix </a:t>
            </a:r>
            <a:r>
              <a:rPr b="1" lang="en" sz="2200">
                <a:latin typeface="Helvetica Neue"/>
                <a:ea typeface="Helvetica Neue"/>
                <a:cs typeface="Helvetica Neue"/>
                <a:sym typeface="Helvetica Neue"/>
              </a:rPr>
              <a:t>X</a:t>
            </a:r>
            <a:r>
              <a:rPr lang="en" sz="2200">
                <a:latin typeface="Helvetica Neue"/>
                <a:ea typeface="Helvetica Neue"/>
                <a:cs typeface="Helvetica Neue"/>
                <a:sym typeface="Helvetica Neue"/>
              </a:rPr>
              <a:t> which is the embeddings of the input sequence</a:t>
            </a:r>
            <a:endParaRPr sz="2200">
              <a:latin typeface="Helvetica Neue"/>
              <a:ea typeface="Helvetica Neue"/>
              <a:cs typeface="Helvetica Neue"/>
              <a:sym typeface="Helvetica Neue"/>
            </a:endParaRPr>
          </a:p>
        </p:txBody>
      </p:sp>
      <p:sp>
        <p:nvSpPr>
          <p:cNvPr id="491" name="Google Shape;491;p33"/>
          <p:cNvSpPr txBox="1"/>
          <p:nvPr/>
        </p:nvSpPr>
        <p:spPr>
          <a:xfrm>
            <a:off x="72475" y="4383775"/>
            <a:ext cx="613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So we call Attention(</a:t>
            </a:r>
            <a:r>
              <a:rPr b="1" lang="en" sz="2200">
                <a:latin typeface="Helvetica Neue"/>
                <a:ea typeface="Helvetica Neue"/>
                <a:cs typeface="Helvetica Neue"/>
                <a:sym typeface="Helvetica Neue"/>
              </a:rPr>
              <a:t>X</a:t>
            </a:r>
            <a:r>
              <a:rPr lang="en" sz="2200">
                <a:latin typeface="Helvetica Neue"/>
                <a:ea typeface="Helvetica Neue"/>
                <a:cs typeface="Helvetica Neue"/>
                <a:sym typeface="Helvetica Neue"/>
              </a:rPr>
              <a:t>, </a:t>
            </a:r>
            <a:r>
              <a:rPr b="1" lang="en" sz="2200">
                <a:latin typeface="Helvetica Neue"/>
                <a:ea typeface="Helvetica Neue"/>
                <a:cs typeface="Helvetica Neue"/>
                <a:sym typeface="Helvetica Neue"/>
              </a:rPr>
              <a:t>X</a:t>
            </a:r>
            <a:r>
              <a:rPr lang="en" sz="2200">
                <a:latin typeface="Helvetica Neue"/>
                <a:ea typeface="Helvetica Neue"/>
                <a:cs typeface="Helvetica Neue"/>
                <a:sym typeface="Helvetica Neue"/>
              </a:rPr>
              <a:t>, </a:t>
            </a:r>
            <a:r>
              <a:rPr b="1" lang="en" sz="2200">
                <a:latin typeface="Helvetica Neue"/>
                <a:ea typeface="Helvetica Neue"/>
                <a:cs typeface="Helvetica Neue"/>
                <a:sym typeface="Helvetica Neue"/>
              </a:rPr>
              <a:t>X</a:t>
            </a:r>
            <a:r>
              <a:rPr lang="en" sz="2200">
                <a:latin typeface="Helvetica Neue"/>
                <a:ea typeface="Helvetica Neue"/>
                <a:cs typeface="Helvetica Neue"/>
                <a:sym typeface="Helvetica Neue"/>
              </a:rPr>
              <a:t>)</a:t>
            </a:r>
            <a:endParaRPr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a:t>
            </a:r>
            <a:endParaRPr/>
          </a:p>
          <a:p>
            <a:pPr indent="0" lvl="0" marL="0" rtl="0" algn="l">
              <a:spcBef>
                <a:spcPts val="0"/>
              </a:spcBef>
              <a:spcAft>
                <a:spcPts val="0"/>
              </a:spcAft>
              <a:buNone/>
            </a:pPr>
            <a:r>
              <a:t/>
            </a:r>
            <a:endParaRPr/>
          </a:p>
        </p:txBody>
      </p:sp>
      <p:grpSp>
        <p:nvGrpSpPr>
          <p:cNvPr id="497" name="Google Shape;497;p34"/>
          <p:cNvGrpSpPr/>
          <p:nvPr/>
        </p:nvGrpSpPr>
        <p:grpSpPr>
          <a:xfrm>
            <a:off x="6196850" y="2579600"/>
            <a:ext cx="2902200" cy="2341800"/>
            <a:chOff x="6196850" y="1512800"/>
            <a:chExt cx="2902200" cy="2341800"/>
          </a:xfrm>
        </p:grpSpPr>
        <p:sp>
          <p:nvSpPr>
            <p:cNvPr id="498" name="Google Shape;498;p34"/>
            <p:cNvSpPr/>
            <p:nvPr/>
          </p:nvSpPr>
          <p:spPr>
            <a:xfrm>
              <a:off x="6196850" y="1512800"/>
              <a:ext cx="2902200" cy="2341800"/>
            </a:xfrm>
            <a:prstGeom prst="rect">
              <a:avLst/>
            </a:prstGeom>
            <a:solidFill>
              <a:srgbClr val="EE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4"/>
            <p:cNvGrpSpPr/>
            <p:nvPr/>
          </p:nvGrpSpPr>
          <p:grpSpPr>
            <a:xfrm>
              <a:off x="6362775" y="1723450"/>
              <a:ext cx="2606400" cy="1983437"/>
              <a:chOff x="6286575" y="2028250"/>
              <a:chExt cx="2606400" cy="1983437"/>
            </a:xfrm>
          </p:grpSpPr>
          <p:sp>
            <p:nvSpPr>
              <p:cNvPr id="500" name="Google Shape;500;p34"/>
              <p:cNvSpPr/>
              <p:nvPr/>
            </p:nvSpPr>
            <p:spPr>
              <a:xfrm>
                <a:off x="6286575" y="2942650"/>
                <a:ext cx="2588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sp>
            <p:nvSpPr>
              <p:cNvPr id="501" name="Google Shape;501;p34"/>
              <p:cNvSpPr/>
              <p:nvPr/>
            </p:nvSpPr>
            <p:spPr>
              <a:xfrm>
                <a:off x="62865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502" name="Google Shape;502;p34"/>
              <p:cNvSpPr/>
              <p:nvPr/>
            </p:nvSpPr>
            <p:spPr>
              <a:xfrm>
                <a:off x="69723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503" name="Google Shape;503;p34"/>
              <p:cNvSpPr/>
              <p:nvPr/>
            </p:nvSpPr>
            <p:spPr>
              <a:xfrm>
                <a:off x="76581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504" name="Google Shape;504;p34"/>
              <p:cNvSpPr/>
              <p:nvPr/>
            </p:nvSpPr>
            <p:spPr>
              <a:xfrm>
                <a:off x="8343975" y="20282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505" name="Google Shape;505;p34"/>
              <p:cNvCxnSpPr/>
              <p:nvPr/>
            </p:nvCxnSpPr>
            <p:spPr>
              <a:xfrm rot="10800000">
                <a:off x="6553200"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06" name="Google Shape;506;p34"/>
              <p:cNvCxnSpPr/>
              <p:nvPr/>
            </p:nvCxnSpPr>
            <p:spPr>
              <a:xfrm rot="10800000">
                <a:off x="7261412"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07" name="Google Shape;507;p34"/>
              <p:cNvCxnSpPr/>
              <p:nvPr/>
            </p:nvCxnSpPr>
            <p:spPr>
              <a:xfrm rot="10800000">
                <a:off x="7958418"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08" name="Google Shape;508;p34"/>
              <p:cNvCxnSpPr/>
              <p:nvPr/>
            </p:nvCxnSpPr>
            <p:spPr>
              <a:xfrm rot="10800000">
                <a:off x="8630771"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09" name="Google Shape;509;p34"/>
              <p:cNvCxnSpPr/>
              <p:nvPr/>
            </p:nvCxnSpPr>
            <p:spPr>
              <a:xfrm rot="10800000">
                <a:off x="6553200"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10" name="Google Shape;510;p34"/>
              <p:cNvCxnSpPr/>
              <p:nvPr/>
            </p:nvCxnSpPr>
            <p:spPr>
              <a:xfrm rot="10800000">
                <a:off x="7261412"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11" name="Google Shape;511;p34"/>
              <p:cNvCxnSpPr/>
              <p:nvPr/>
            </p:nvCxnSpPr>
            <p:spPr>
              <a:xfrm rot="10800000">
                <a:off x="7958418"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512" name="Google Shape;512;p34"/>
              <p:cNvCxnSpPr/>
              <p:nvPr/>
            </p:nvCxnSpPr>
            <p:spPr>
              <a:xfrm rot="10800000">
                <a:off x="8630771" y="2555050"/>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513" name="Google Shape;513;p34"/>
              <p:cNvGrpSpPr/>
              <p:nvPr/>
            </p:nvGrpSpPr>
            <p:grpSpPr>
              <a:xfrm>
                <a:off x="6469094" y="3865887"/>
                <a:ext cx="2279400" cy="145800"/>
                <a:chOff x="3432300" y="4072075"/>
                <a:chExt cx="2279400" cy="145800"/>
              </a:xfrm>
            </p:grpSpPr>
            <p:grpSp>
              <p:nvGrpSpPr>
                <p:cNvPr id="514" name="Google Shape;514;p34"/>
                <p:cNvGrpSpPr/>
                <p:nvPr/>
              </p:nvGrpSpPr>
              <p:grpSpPr>
                <a:xfrm>
                  <a:off x="3432300" y="4072075"/>
                  <a:ext cx="450600" cy="145800"/>
                  <a:chOff x="705975" y="2364450"/>
                  <a:chExt cx="450600" cy="145800"/>
                </a:xfrm>
              </p:grpSpPr>
              <p:sp>
                <p:nvSpPr>
                  <p:cNvPr id="515" name="Google Shape;515;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4"/>
                <p:cNvGrpSpPr/>
                <p:nvPr/>
              </p:nvGrpSpPr>
              <p:grpSpPr>
                <a:xfrm>
                  <a:off x="4041900" y="4072075"/>
                  <a:ext cx="450600" cy="145800"/>
                  <a:chOff x="705975" y="2364450"/>
                  <a:chExt cx="450600" cy="145800"/>
                </a:xfrm>
              </p:grpSpPr>
              <p:sp>
                <p:nvSpPr>
                  <p:cNvPr id="519" name="Google Shape;519;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4"/>
                <p:cNvGrpSpPr/>
                <p:nvPr/>
              </p:nvGrpSpPr>
              <p:grpSpPr>
                <a:xfrm>
                  <a:off x="4651500" y="4072075"/>
                  <a:ext cx="450600" cy="145800"/>
                  <a:chOff x="705975" y="2364450"/>
                  <a:chExt cx="450600" cy="145800"/>
                </a:xfrm>
              </p:grpSpPr>
              <p:sp>
                <p:nvSpPr>
                  <p:cNvPr id="523" name="Google Shape;523;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4"/>
                <p:cNvGrpSpPr/>
                <p:nvPr/>
              </p:nvGrpSpPr>
              <p:grpSpPr>
                <a:xfrm>
                  <a:off x="5261100" y="4072075"/>
                  <a:ext cx="450600" cy="145800"/>
                  <a:chOff x="705975" y="2364450"/>
                  <a:chExt cx="450600" cy="145800"/>
                </a:xfrm>
              </p:grpSpPr>
              <p:sp>
                <p:nvSpPr>
                  <p:cNvPr id="527" name="Google Shape;527;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pic>
        <p:nvPicPr>
          <p:cNvPr id="530" name="Google Shape;530;p34"/>
          <p:cNvPicPr preferRelativeResize="0"/>
          <p:nvPr/>
        </p:nvPicPr>
        <p:blipFill>
          <a:blip r:embed="rId3">
            <a:alphaModFix/>
          </a:blip>
          <a:stretch>
            <a:fillRect/>
          </a:stretch>
        </p:blipFill>
        <p:spPr>
          <a:xfrm>
            <a:off x="4618950" y="1636288"/>
            <a:ext cx="4480099" cy="834525"/>
          </a:xfrm>
          <a:prstGeom prst="rect">
            <a:avLst/>
          </a:prstGeom>
          <a:noFill/>
          <a:ln>
            <a:noFill/>
          </a:ln>
        </p:spPr>
      </p:pic>
      <p:sp>
        <p:nvSpPr>
          <p:cNvPr id="531" name="Google Shape;531;p34"/>
          <p:cNvSpPr txBox="1"/>
          <p:nvPr/>
        </p:nvSpPr>
        <p:spPr>
          <a:xfrm>
            <a:off x="5861334" y="4491125"/>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Helvetica Neue"/>
                <a:ea typeface="Helvetica Neue"/>
                <a:cs typeface="Helvetica Neue"/>
                <a:sym typeface="Helvetica Neue"/>
              </a:rPr>
              <a:t>X</a:t>
            </a:r>
            <a:endParaRPr b="1" baseline="-25000" sz="1500">
              <a:latin typeface="Helvetica Neue"/>
              <a:ea typeface="Helvetica Neue"/>
              <a:cs typeface="Helvetica Neue"/>
              <a:sym typeface="Helvetica Neue"/>
            </a:endParaRPr>
          </a:p>
        </p:txBody>
      </p:sp>
      <p:grpSp>
        <p:nvGrpSpPr>
          <p:cNvPr id="532" name="Google Shape;532;p34"/>
          <p:cNvGrpSpPr/>
          <p:nvPr/>
        </p:nvGrpSpPr>
        <p:grpSpPr>
          <a:xfrm>
            <a:off x="102096" y="4032663"/>
            <a:ext cx="859241" cy="1037479"/>
            <a:chOff x="1016496" y="3346863"/>
            <a:chExt cx="859241" cy="1037479"/>
          </a:xfrm>
        </p:grpSpPr>
        <p:sp>
          <p:nvSpPr>
            <p:cNvPr id="533" name="Google Shape;533;p34"/>
            <p:cNvSpPr/>
            <p:nvPr/>
          </p:nvSpPr>
          <p:spPr>
            <a:xfrm>
              <a:off x="11989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Q</a:t>
              </a:r>
              <a:endParaRPr baseline="-25000">
                <a:latin typeface="Helvetica Neue"/>
                <a:ea typeface="Helvetica Neue"/>
                <a:cs typeface="Helvetica Neue"/>
                <a:sym typeface="Helvetica Neue"/>
              </a:endParaRPr>
            </a:p>
          </p:txBody>
        </p:sp>
        <p:grpSp>
          <p:nvGrpSpPr>
            <p:cNvPr id="534" name="Google Shape;534;p34"/>
            <p:cNvGrpSpPr/>
            <p:nvPr/>
          </p:nvGrpSpPr>
          <p:grpSpPr>
            <a:xfrm>
              <a:off x="1312032" y="4128462"/>
              <a:ext cx="450600" cy="145800"/>
              <a:chOff x="705975" y="2364450"/>
              <a:chExt cx="450600" cy="145800"/>
            </a:xfrm>
          </p:grpSpPr>
          <p:sp>
            <p:nvSpPr>
              <p:cNvPr id="535" name="Google Shape;535;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34"/>
            <p:cNvSpPr txBox="1"/>
            <p:nvPr/>
          </p:nvSpPr>
          <p:spPr>
            <a:xfrm>
              <a:off x="1016496"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539" name="Google Shape;539;p34"/>
            <p:cNvGrpSpPr/>
            <p:nvPr/>
          </p:nvGrpSpPr>
          <p:grpSpPr>
            <a:xfrm>
              <a:off x="1312040" y="3542944"/>
              <a:ext cx="450600" cy="145800"/>
              <a:chOff x="705975" y="2212050"/>
              <a:chExt cx="450600" cy="145800"/>
            </a:xfrm>
          </p:grpSpPr>
          <p:sp>
            <p:nvSpPr>
              <p:cNvPr id="540" name="Google Shape;540;p34"/>
              <p:cNvSpPr/>
              <p:nvPr/>
            </p:nvSpPr>
            <p:spPr>
              <a:xfrm>
                <a:off x="7059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8583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0107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4"/>
            <p:cNvSpPr txBox="1"/>
            <p:nvPr/>
          </p:nvSpPr>
          <p:spPr>
            <a:xfrm>
              <a:off x="1016496"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q</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544" name="Google Shape;544;p34"/>
          <p:cNvGrpSpPr/>
          <p:nvPr/>
        </p:nvGrpSpPr>
        <p:grpSpPr>
          <a:xfrm>
            <a:off x="909349" y="4032663"/>
            <a:ext cx="850439" cy="1037479"/>
            <a:chOff x="1976149" y="3346863"/>
            <a:chExt cx="850439" cy="1037479"/>
          </a:xfrm>
        </p:grpSpPr>
        <p:sp>
          <p:nvSpPr>
            <p:cNvPr id="545" name="Google Shape;545;p34"/>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546" name="Google Shape;546;p34"/>
            <p:cNvGrpSpPr/>
            <p:nvPr/>
          </p:nvGrpSpPr>
          <p:grpSpPr>
            <a:xfrm>
              <a:off x="2262882" y="4128462"/>
              <a:ext cx="450600" cy="145800"/>
              <a:chOff x="705975" y="2364450"/>
              <a:chExt cx="450600" cy="145800"/>
            </a:xfrm>
          </p:grpSpPr>
          <p:sp>
            <p:nvSpPr>
              <p:cNvPr id="547" name="Google Shape;547;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4"/>
            <p:cNvGrpSpPr/>
            <p:nvPr/>
          </p:nvGrpSpPr>
          <p:grpSpPr>
            <a:xfrm>
              <a:off x="2262890" y="3542944"/>
              <a:ext cx="450600" cy="145800"/>
              <a:chOff x="705975" y="2212050"/>
              <a:chExt cx="450600" cy="145800"/>
            </a:xfrm>
          </p:grpSpPr>
          <p:sp>
            <p:nvSpPr>
              <p:cNvPr id="551" name="Google Shape;551;p34"/>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4"/>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555" name="Google Shape;555;p34"/>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556" name="Google Shape;556;p34"/>
          <p:cNvGrpSpPr/>
          <p:nvPr/>
        </p:nvGrpSpPr>
        <p:grpSpPr>
          <a:xfrm>
            <a:off x="1722791" y="4032663"/>
            <a:ext cx="835447" cy="1037479"/>
            <a:chOff x="2941991" y="3346863"/>
            <a:chExt cx="835447" cy="1037479"/>
          </a:xfrm>
        </p:grpSpPr>
        <p:sp>
          <p:nvSpPr>
            <p:cNvPr id="557" name="Google Shape;557;p34"/>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558" name="Google Shape;558;p34"/>
            <p:cNvGrpSpPr/>
            <p:nvPr/>
          </p:nvGrpSpPr>
          <p:grpSpPr>
            <a:xfrm>
              <a:off x="3213732" y="4128462"/>
              <a:ext cx="450600" cy="145800"/>
              <a:chOff x="705975" y="2364450"/>
              <a:chExt cx="450600" cy="145800"/>
            </a:xfrm>
          </p:grpSpPr>
          <p:sp>
            <p:nvSpPr>
              <p:cNvPr id="559" name="Google Shape;559;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4"/>
            <p:cNvGrpSpPr/>
            <p:nvPr/>
          </p:nvGrpSpPr>
          <p:grpSpPr>
            <a:xfrm>
              <a:off x="3213740" y="3542944"/>
              <a:ext cx="450600" cy="145800"/>
              <a:chOff x="705975" y="2212050"/>
              <a:chExt cx="450600" cy="145800"/>
            </a:xfrm>
          </p:grpSpPr>
          <p:sp>
            <p:nvSpPr>
              <p:cNvPr id="563" name="Google Shape;563;p34"/>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4"/>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567" name="Google Shape;567;p34"/>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568" name="Google Shape;568;p34"/>
          <p:cNvGrpSpPr/>
          <p:nvPr/>
        </p:nvGrpSpPr>
        <p:grpSpPr>
          <a:xfrm>
            <a:off x="622940" y="3613075"/>
            <a:ext cx="798450" cy="615669"/>
            <a:chOff x="622940" y="2927275"/>
            <a:chExt cx="798450" cy="615669"/>
          </a:xfrm>
        </p:grpSpPr>
        <p:sp>
          <p:nvSpPr>
            <p:cNvPr id="569" name="Google Shape;569;p34"/>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34"/>
            <p:cNvCxnSpPr>
              <a:stCxn id="541" idx="0"/>
              <a:endCxn id="569" idx="2"/>
            </p:cNvCxnSpPr>
            <p:nvPr/>
          </p:nvCxnSpPr>
          <p:spPr>
            <a:xfrm rot="-5400000">
              <a:off x="510290" y="3104194"/>
              <a:ext cx="551400" cy="326100"/>
            </a:xfrm>
            <a:prstGeom prst="bentConnector2">
              <a:avLst/>
            </a:prstGeom>
            <a:noFill/>
            <a:ln cap="flat" cmpd="sng" w="9525">
              <a:solidFill>
                <a:schemeClr val="dk2"/>
              </a:solidFill>
              <a:prstDash val="solid"/>
              <a:round/>
              <a:headEnd len="med" w="med" type="none"/>
              <a:tailEnd len="med" w="med" type="triangle"/>
            </a:ln>
          </p:spPr>
        </p:cxnSp>
        <p:cxnSp>
          <p:nvCxnSpPr>
            <p:cNvPr id="572" name="Google Shape;572;p34"/>
            <p:cNvCxnSpPr>
              <a:stCxn id="552" idx="0"/>
              <a:endCxn id="569"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573" name="Google Shape;573;p34"/>
          <p:cNvGrpSpPr/>
          <p:nvPr/>
        </p:nvGrpSpPr>
        <p:grpSpPr>
          <a:xfrm>
            <a:off x="946263" y="3136650"/>
            <a:ext cx="654805" cy="523200"/>
            <a:chOff x="946263" y="2450850"/>
            <a:chExt cx="654805" cy="523200"/>
          </a:xfrm>
        </p:grpSpPr>
        <p:sp>
          <p:nvSpPr>
            <p:cNvPr id="574" name="Google Shape;574;p34"/>
            <p:cNvSpPr/>
            <p:nvPr/>
          </p:nvSpPr>
          <p:spPr>
            <a:xfrm>
              <a:off x="946263" y="2676958"/>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576" name="Google Shape;576;p34"/>
          <p:cNvGrpSpPr/>
          <p:nvPr/>
        </p:nvGrpSpPr>
        <p:grpSpPr>
          <a:xfrm>
            <a:off x="1010880" y="1606041"/>
            <a:ext cx="7560900" cy="1954200"/>
            <a:chOff x="553680" y="1606041"/>
            <a:chExt cx="7560900" cy="1954200"/>
          </a:xfrm>
        </p:grpSpPr>
        <p:sp>
          <p:nvSpPr>
            <p:cNvPr id="577" name="Google Shape;577;p34"/>
            <p:cNvSpPr/>
            <p:nvPr/>
          </p:nvSpPr>
          <p:spPr>
            <a:xfrm>
              <a:off x="7615980" y="1606041"/>
              <a:ext cx="498600" cy="4986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578" name="Google Shape;578;p34"/>
            <p:cNvCxnSpPr>
              <a:stCxn id="577" idx="2"/>
            </p:cNvCxnSpPr>
            <p:nvPr/>
          </p:nvCxnSpPr>
          <p:spPr>
            <a:xfrm flipH="1">
              <a:off x="553680" y="1855341"/>
              <a:ext cx="7062300" cy="1704900"/>
            </a:xfrm>
            <a:prstGeom prst="straightConnector1">
              <a:avLst/>
            </a:prstGeom>
            <a:noFill/>
            <a:ln cap="flat" cmpd="sng" w="19050">
              <a:solidFill>
                <a:srgbClr val="BF9000"/>
              </a:solidFill>
              <a:prstDash val="solid"/>
              <a:round/>
              <a:headEnd len="med" w="med" type="none"/>
              <a:tailEnd len="med" w="med" type="none"/>
            </a:ln>
          </p:spPr>
        </p:cxnSp>
      </p:grpSp>
      <p:grpSp>
        <p:nvGrpSpPr>
          <p:cNvPr id="579" name="Google Shape;579;p34"/>
          <p:cNvGrpSpPr/>
          <p:nvPr/>
        </p:nvGrpSpPr>
        <p:grpSpPr>
          <a:xfrm>
            <a:off x="3500149" y="4032663"/>
            <a:ext cx="1648889" cy="1037479"/>
            <a:chOff x="3500149" y="4032663"/>
            <a:chExt cx="1648889" cy="1037479"/>
          </a:xfrm>
        </p:grpSpPr>
        <p:grpSp>
          <p:nvGrpSpPr>
            <p:cNvPr id="580" name="Google Shape;580;p34"/>
            <p:cNvGrpSpPr/>
            <p:nvPr/>
          </p:nvGrpSpPr>
          <p:grpSpPr>
            <a:xfrm>
              <a:off x="3500149" y="4032663"/>
              <a:ext cx="850439" cy="1037479"/>
              <a:chOff x="1976149" y="3346863"/>
              <a:chExt cx="850439" cy="1037479"/>
            </a:xfrm>
          </p:grpSpPr>
          <p:sp>
            <p:nvSpPr>
              <p:cNvPr id="581" name="Google Shape;581;p34"/>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582" name="Google Shape;582;p34"/>
              <p:cNvGrpSpPr/>
              <p:nvPr/>
            </p:nvGrpSpPr>
            <p:grpSpPr>
              <a:xfrm>
                <a:off x="2262882" y="4128462"/>
                <a:ext cx="450600" cy="145800"/>
                <a:chOff x="705975" y="2364450"/>
                <a:chExt cx="450600" cy="145800"/>
              </a:xfrm>
            </p:grpSpPr>
            <p:sp>
              <p:nvSpPr>
                <p:cNvPr id="583" name="Google Shape;583;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4"/>
              <p:cNvGrpSpPr/>
              <p:nvPr/>
            </p:nvGrpSpPr>
            <p:grpSpPr>
              <a:xfrm>
                <a:off x="2262890" y="3542944"/>
                <a:ext cx="450600" cy="145800"/>
                <a:chOff x="705975" y="2212050"/>
                <a:chExt cx="450600" cy="145800"/>
              </a:xfrm>
            </p:grpSpPr>
            <p:sp>
              <p:nvSpPr>
                <p:cNvPr id="587" name="Google Shape;587;p34"/>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34"/>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591" name="Google Shape;591;p34"/>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592" name="Google Shape;592;p34"/>
            <p:cNvGrpSpPr/>
            <p:nvPr/>
          </p:nvGrpSpPr>
          <p:grpSpPr>
            <a:xfrm>
              <a:off x="4313591" y="4032663"/>
              <a:ext cx="835447" cy="1037479"/>
              <a:chOff x="2941991" y="3346863"/>
              <a:chExt cx="835447" cy="1037479"/>
            </a:xfrm>
          </p:grpSpPr>
          <p:sp>
            <p:nvSpPr>
              <p:cNvPr id="593" name="Google Shape;593;p34"/>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594" name="Google Shape;594;p34"/>
              <p:cNvGrpSpPr/>
              <p:nvPr/>
            </p:nvGrpSpPr>
            <p:grpSpPr>
              <a:xfrm>
                <a:off x="3213732" y="4128462"/>
                <a:ext cx="450600" cy="145800"/>
                <a:chOff x="705975" y="2364450"/>
                <a:chExt cx="450600" cy="145800"/>
              </a:xfrm>
            </p:grpSpPr>
            <p:sp>
              <p:nvSpPr>
                <p:cNvPr id="595" name="Google Shape;595;p34"/>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4"/>
              <p:cNvGrpSpPr/>
              <p:nvPr/>
            </p:nvGrpSpPr>
            <p:grpSpPr>
              <a:xfrm>
                <a:off x="3213740" y="3542944"/>
                <a:ext cx="450600" cy="145800"/>
                <a:chOff x="705975" y="2212050"/>
                <a:chExt cx="450600" cy="145800"/>
              </a:xfrm>
            </p:grpSpPr>
            <p:sp>
              <p:nvSpPr>
                <p:cNvPr id="599" name="Google Shape;599;p34"/>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34"/>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603" name="Google Shape;603;p34"/>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grpSp>
        <p:nvGrpSpPr>
          <p:cNvPr id="604" name="Google Shape;604;p34"/>
          <p:cNvGrpSpPr/>
          <p:nvPr/>
        </p:nvGrpSpPr>
        <p:grpSpPr>
          <a:xfrm>
            <a:off x="622940" y="3613075"/>
            <a:ext cx="3389250" cy="615669"/>
            <a:chOff x="-1967860" y="2927275"/>
            <a:chExt cx="3389250" cy="615669"/>
          </a:xfrm>
        </p:grpSpPr>
        <p:sp>
          <p:nvSpPr>
            <p:cNvPr id="605" name="Google Shape;605;p34"/>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34"/>
            <p:cNvCxnSpPr>
              <a:stCxn id="541" idx="0"/>
              <a:endCxn id="605" idx="4"/>
            </p:cNvCxnSpPr>
            <p:nvPr/>
          </p:nvCxnSpPr>
          <p:spPr>
            <a:xfrm rot="-5400000">
              <a:off x="-720910" y="1808794"/>
              <a:ext cx="487200" cy="29811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608" name="Google Shape;608;p34"/>
            <p:cNvCxnSpPr>
              <a:stCxn id="588" idx="0"/>
              <a:endCxn id="605"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609" name="Google Shape;609;p34"/>
          <p:cNvGrpSpPr/>
          <p:nvPr/>
        </p:nvGrpSpPr>
        <p:grpSpPr>
          <a:xfrm>
            <a:off x="3537063" y="3136650"/>
            <a:ext cx="654805" cy="523200"/>
            <a:chOff x="946263" y="2450850"/>
            <a:chExt cx="654805" cy="523200"/>
          </a:xfrm>
        </p:grpSpPr>
        <p:sp>
          <p:nvSpPr>
            <p:cNvPr id="610" name="Google Shape;610;p34"/>
            <p:cNvSpPr/>
            <p:nvPr/>
          </p:nvSpPr>
          <p:spPr>
            <a:xfrm>
              <a:off x="946263" y="2676958"/>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xit" presetID="10" presetSubtype="0">
                                  <p:stCondLst>
                                    <p:cond delay="0"/>
                                  </p:stCondLst>
                                  <p:childTnLst>
                                    <p:animEffect filter="fade" transition="out">
                                      <p:cBhvr>
                                        <p:cTn dur="1000"/>
                                        <p:tgtEl>
                                          <p:spTgt spid="576"/>
                                        </p:tgtEl>
                                      </p:cBhvr>
                                    </p:animEffect>
                                    <p:set>
                                      <p:cBhvr>
                                        <p:cTn dur="1" fill="hold">
                                          <p:stCondLst>
                                            <p:cond delay="1000"/>
                                          </p:stCondLst>
                                        </p:cTn>
                                        <p:tgtEl>
                                          <p:spTgt spid="5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a:t>
            </a:r>
            <a:endParaRPr/>
          </a:p>
          <a:p>
            <a:pPr indent="0" lvl="0" marL="0" rtl="0" algn="l">
              <a:spcBef>
                <a:spcPts val="0"/>
              </a:spcBef>
              <a:spcAft>
                <a:spcPts val="0"/>
              </a:spcAft>
              <a:buNone/>
            </a:pPr>
            <a:r>
              <a:t/>
            </a:r>
            <a:endParaRPr/>
          </a:p>
        </p:txBody>
      </p:sp>
      <p:pic>
        <p:nvPicPr>
          <p:cNvPr id="617" name="Google Shape;617;p35"/>
          <p:cNvPicPr preferRelativeResize="0"/>
          <p:nvPr/>
        </p:nvPicPr>
        <p:blipFill>
          <a:blip r:embed="rId3">
            <a:alphaModFix/>
          </a:blip>
          <a:stretch>
            <a:fillRect/>
          </a:stretch>
        </p:blipFill>
        <p:spPr>
          <a:xfrm>
            <a:off x="4618950" y="1026688"/>
            <a:ext cx="4480099" cy="834525"/>
          </a:xfrm>
          <a:prstGeom prst="rect">
            <a:avLst/>
          </a:prstGeom>
          <a:noFill/>
          <a:ln>
            <a:noFill/>
          </a:ln>
        </p:spPr>
      </p:pic>
      <p:sp>
        <p:nvSpPr>
          <p:cNvPr id="618" name="Google Shape;618;p35"/>
          <p:cNvSpPr txBox="1"/>
          <p:nvPr/>
        </p:nvSpPr>
        <p:spPr>
          <a:xfrm>
            <a:off x="8029310" y="42513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619" name="Google Shape;619;p35"/>
          <p:cNvGrpSpPr/>
          <p:nvPr/>
        </p:nvGrpSpPr>
        <p:grpSpPr>
          <a:xfrm>
            <a:off x="745559" y="2438863"/>
            <a:ext cx="5861656" cy="766025"/>
            <a:chOff x="745559" y="1753063"/>
            <a:chExt cx="5861656" cy="766025"/>
          </a:xfrm>
        </p:grpSpPr>
        <p:grpSp>
          <p:nvGrpSpPr>
            <p:cNvPr id="620" name="Google Shape;620;p35"/>
            <p:cNvGrpSpPr/>
            <p:nvPr/>
          </p:nvGrpSpPr>
          <p:grpSpPr>
            <a:xfrm>
              <a:off x="745559" y="1753063"/>
              <a:ext cx="680056" cy="766025"/>
              <a:chOff x="4233450" y="3510275"/>
              <a:chExt cx="680056" cy="766025"/>
            </a:xfrm>
          </p:grpSpPr>
          <p:sp>
            <p:nvSpPr>
              <p:cNvPr id="621" name="Google Shape;621;p35"/>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22" name="Google Shape;622;p35"/>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623" name="Google Shape;623;p35"/>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35"/>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625" name="Google Shape;625;p35"/>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26" name="Google Shape;626;p35"/>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627" name="Google Shape;627;p35"/>
            <p:cNvGrpSpPr/>
            <p:nvPr/>
          </p:nvGrpSpPr>
          <p:grpSpPr>
            <a:xfrm>
              <a:off x="3343903" y="1753063"/>
              <a:ext cx="680056" cy="766025"/>
              <a:chOff x="4233450" y="3510275"/>
              <a:chExt cx="680056" cy="766025"/>
            </a:xfrm>
          </p:grpSpPr>
          <p:sp>
            <p:nvSpPr>
              <p:cNvPr id="628" name="Google Shape;628;p35"/>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29" name="Google Shape;629;p35"/>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630" name="Google Shape;630;p35"/>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632" name="Google Shape;632;p35"/>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33" name="Google Shape;633;p35"/>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634" name="Google Shape;634;p35"/>
            <p:cNvGrpSpPr/>
            <p:nvPr/>
          </p:nvGrpSpPr>
          <p:grpSpPr>
            <a:xfrm>
              <a:off x="5927159" y="1753063"/>
              <a:ext cx="680056" cy="766025"/>
              <a:chOff x="4233450" y="3510275"/>
              <a:chExt cx="680056" cy="766025"/>
            </a:xfrm>
          </p:grpSpPr>
          <p:sp>
            <p:nvSpPr>
              <p:cNvPr id="635" name="Google Shape;635;p35"/>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36" name="Google Shape;636;p35"/>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637" name="Google Shape;637;p35"/>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639" name="Google Shape;639;p35"/>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640" name="Google Shape;640;p35"/>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641" name="Google Shape;641;p35"/>
          <p:cNvGrpSpPr/>
          <p:nvPr/>
        </p:nvGrpSpPr>
        <p:grpSpPr>
          <a:xfrm>
            <a:off x="721784" y="1853613"/>
            <a:ext cx="7086900" cy="591375"/>
            <a:chOff x="4209675" y="2925025"/>
            <a:chExt cx="7086900" cy="591375"/>
          </a:xfrm>
        </p:grpSpPr>
        <p:cxnSp>
          <p:nvCxnSpPr>
            <p:cNvPr id="642" name="Google Shape;642;p35"/>
            <p:cNvCxnSpPr/>
            <p:nvPr/>
          </p:nvCxnSpPr>
          <p:spPr>
            <a:xfrm>
              <a:off x="4209675" y="3516400"/>
              <a:ext cx="7086900" cy="0"/>
            </a:xfrm>
            <a:prstGeom prst="straightConnector1">
              <a:avLst/>
            </a:prstGeom>
            <a:noFill/>
            <a:ln cap="flat" cmpd="sng" w="9525">
              <a:solidFill>
                <a:schemeClr val="dk2"/>
              </a:solidFill>
              <a:prstDash val="solid"/>
              <a:round/>
              <a:headEnd len="med" w="med" type="none"/>
              <a:tailEnd len="med" w="med" type="none"/>
            </a:ln>
          </p:spPr>
        </p:cxnSp>
        <p:grpSp>
          <p:nvGrpSpPr>
            <p:cNvPr id="643" name="Google Shape;643;p35"/>
            <p:cNvGrpSpPr/>
            <p:nvPr/>
          </p:nvGrpSpPr>
          <p:grpSpPr>
            <a:xfrm>
              <a:off x="4450966" y="2925025"/>
              <a:ext cx="5466495" cy="540000"/>
              <a:chOff x="4583603" y="2086825"/>
              <a:chExt cx="5466495" cy="540000"/>
            </a:xfrm>
          </p:grpSpPr>
          <p:sp>
            <p:nvSpPr>
              <p:cNvPr id="644" name="Google Shape;644;p35"/>
              <p:cNvSpPr/>
              <p:nvPr/>
            </p:nvSpPr>
            <p:spPr>
              <a:xfrm>
                <a:off x="4583603" y="2292118"/>
                <a:ext cx="280200" cy="334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7179103" y="2473180"/>
                <a:ext cx="280200" cy="1536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9769897"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7" name="Google Shape;647;p35"/>
          <p:cNvSpPr txBox="1"/>
          <p:nvPr/>
        </p:nvSpPr>
        <p:spPr>
          <a:xfrm>
            <a:off x="8029310" y="18891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648" name="Google Shape;648;p35"/>
          <p:cNvGrpSpPr/>
          <p:nvPr/>
        </p:nvGrpSpPr>
        <p:grpSpPr>
          <a:xfrm>
            <a:off x="721775" y="1185125"/>
            <a:ext cx="8110643" cy="636455"/>
            <a:chOff x="721775" y="499325"/>
            <a:chExt cx="8110643" cy="636455"/>
          </a:xfrm>
        </p:grpSpPr>
        <p:grpSp>
          <p:nvGrpSpPr>
            <p:cNvPr id="649" name="Google Shape;649;p35"/>
            <p:cNvGrpSpPr/>
            <p:nvPr/>
          </p:nvGrpSpPr>
          <p:grpSpPr>
            <a:xfrm>
              <a:off x="4306618" y="499325"/>
              <a:ext cx="4525800" cy="544200"/>
              <a:chOff x="4953204" y="1606050"/>
              <a:chExt cx="4525800" cy="544200"/>
            </a:xfrm>
          </p:grpSpPr>
          <p:sp>
            <p:nvSpPr>
              <p:cNvPr id="650" name="Google Shape;650;p35"/>
              <p:cNvSpPr/>
              <p:nvPr/>
            </p:nvSpPr>
            <p:spPr>
              <a:xfrm>
                <a:off x="7616004" y="1606050"/>
                <a:ext cx="1863000" cy="4986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651" name="Google Shape;651;p35"/>
              <p:cNvCxnSpPr>
                <a:stCxn id="650" idx="2"/>
                <a:endCxn id="652" idx="0"/>
              </p:cNvCxnSpPr>
              <p:nvPr/>
            </p:nvCxnSpPr>
            <p:spPr>
              <a:xfrm flipH="1">
                <a:off x="4953204" y="1855350"/>
                <a:ext cx="2662800" cy="294900"/>
              </a:xfrm>
              <a:prstGeom prst="straightConnector1">
                <a:avLst/>
              </a:prstGeom>
              <a:noFill/>
              <a:ln cap="flat" cmpd="sng" w="19050">
                <a:solidFill>
                  <a:srgbClr val="9900FF"/>
                </a:solidFill>
                <a:prstDash val="solid"/>
                <a:round/>
                <a:headEnd len="med" w="med" type="none"/>
                <a:tailEnd len="med" w="med" type="none"/>
              </a:ln>
            </p:spPr>
          </p:cxnSp>
        </p:grpSp>
        <p:sp>
          <p:nvSpPr>
            <p:cNvPr id="652" name="Google Shape;652;p35"/>
            <p:cNvSpPr/>
            <p:nvPr/>
          </p:nvSpPr>
          <p:spPr>
            <a:xfrm>
              <a:off x="721775" y="1043380"/>
              <a:ext cx="7215000" cy="92400"/>
            </a:xfrm>
            <a:prstGeom prst="triangle">
              <a:avLst>
                <a:gd fmla="val 49686" name="adj"/>
              </a:avLst>
            </a:prstGeom>
            <a:solidFill>
              <a:srgbClr val="D9D2E9"/>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5"/>
          <p:cNvGrpSpPr/>
          <p:nvPr/>
        </p:nvGrpSpPr>
        <p:grpSpPr>
          <a:xfrm>
            <a:off x="102096" y="4032663"/>
            <a:ext cx="859241" cy="1037479"/>
            <a:chOff x="1016496" y="3346863"/>
            <a:chExt cx="859241" cy="1037479"/>
          </a:xfrm>
        </p:grpSpPr>
        <p:sp>
          <p:nvSpPr>
            <p:cNvPr id="654" name="Google Shape;654;p35"/>
            <p:cNvSpPr/>
            <p:nvPr/>
          </p:nvSpPr>
          <p:spPr>
            <a:xfrm>
              <a:off x="11989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Q</a:t>
              </a:r>
              <a:endParaRPr baseline="-25000">
                <a:latin typeface="Helvetica Neue"/>
                <a:ea typeface="Helvetica Neue"/>
                <a:cs typeface="Helvetica Neue"/>
                <a:sym typeface="Helvetica Neue"/>
              </a:endParaRPr>
            </a:p>
          </p:txBody>
        </p:sp>
        <p:grpSp>
          <p:nvGrpSpPr>
            <p:cNvPr id="655" name="Google Shape;655;p35"/>
            <p:cNvGrpSpPr/>
            <p:nvPr/>
          </p:nvGrpSpPr>
          <p:grpSpPr>
            <a:xfrm>
              <a:off x="1312032" y="4128462"/>
              <a:ext cx="450600" cy="145800"/>
              <a:chOff x="705975" y="2364450"/>
              <a:chExt cx="450600" cy="145800"/>
            </a:xfrm>
          </p:grpSpPr>
          <p:sp>
            <p:nvSpPr>
              <p:cNvPr id="656" name="Google Shape;656;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35"/>
            <p:cNvSpPr txBox="1"/>
            <p:nvPr/>
          </p:nvSpPr>
          <p:spPr>
            <a:xfrm>
              <a:off x="1016496"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660" name="Google Shape;660;p35"/>
            <p:cNvGrpSpPr/>
            <p:nvPr/>
          </p:nvGrpSpPr>
          <p:grpSpPr>
            <a:xfrm>
              <a:off x="1312040" y="3542944"/>
              <a:ext cx="450600" cy="145800"/>
              <a:chOff x="705975" y="2212050"/>
              <a:chExt cx="450600" cy="145800"/>
            </a:xfrm>
          </p:grpSpPr>
          <p:sp>
            <p:nvSpPr>
              <p:cNvPr id="661" name="Google Shape;661;p35"/>
              <p:cNvSpPr/>
              <p:nvPr/>
            </p:nvSpPr>
            <p:spPr>
              <a:xfrm>
                <a:off x="7059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8583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10107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35"/>
            <p:cNvSpPr txBox="1"/>
            <p:nvPr/>
          </p:nvSpPr>
          <p:spPr>
            <a:xfrm>
              <a:off x="1016496"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q</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665" name="Google Shape;665;p35"/>
          <p:cNvGrpSpPr/>
          <p:nvPr/>
        </p:nvGrpSpPr>
        <p:grpSpPr>
          <a:xfrm>
            <a:off x="909349" y="4032663"/>
            <a:ext cx="850439" cy="1037479"/>
            <a:chOff x="1976149" y="3346863"/>
            <a:chExt cx="850439" cy="1037479"/>
          </a:xfrm>
        </p:grpSpPr>
        <p:sp>
          <p:nvSpPr>
            <p:cNvPr id="666" name="Google Shape;666;p35"/>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667" name="Google Shape;667;p35"/>
            <p:cNvGrpSpPr/>
            <p:nvPr/>
          </p:nvGrpSpPr>
          <p:grpSpPr>
            <a:xfrm>
              <a:off x="2262882" y="4128462"/>
              <a:ext cx="450600" cy="145800"/>
              <a:chOff x="705975" y="2364450"/>
              <a:chExt cx="450600" cy="145800"/>
            </a:xfrm>
          </p:grpSpPr>
          <p:sp>
            <p:nvSpPr>
              <p:cNvPr id="668" name="Google Shape;668;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5"/>
            <p:cNvGrpSpPr/>
            <p:nvPr/>
          </p:nvGrpSpPr>
          <p:grpSpPr>
            <a:xfrm>
              <a:off x="2262890" y="3542944"/>
              <a:ext cx="450600" cy="145800"/>
              <a:chOff x="705975" y="2212050"/>
              <a:chExt cx="450600" cy="145800"/>
            </a:xfrm>
          </p:grpSpPr>
          <p:sp>
            <p:nvSpPr>
              <p:cNvPr id="672" name="Google Shape;672;p35"/>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35"/>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676" name="Google Shape;676;p35"/>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677" name="Google Shape;677;p35"/>
          <p:cNvGrpSpPr/>
          <p:nvPr/>
        </p:nvGrpSpPr>
        <p:grpSpPr>
          <a:xfrm>
            <a:off x="1722791" y="4032663"/>
            <a:ext cx="835447" cy="1037479"/>
            <a:chOff x="2941991" y="3346863"/>
            <a:chExt cx="835447" cy="1037479"/>
          </a:xfrm>
        </p:grpSpPr>
        <p:sp>
          <p:nvSpPr>
            <p:cNvPr id="678" name="Google Shape;678;p35"/>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679" name="Google Shape;679;p35"/>
            <p:cNvGrpSpPr/>
            <p:nvPr/>
          </p:nvGrpSpPr>
          <p:grpSpPr>
            <a:xfrm>
              <a:off x="3213732" y="4128462"/>
              <a:ext cx="450600" cy="145800"/>
              <a:chOff x="705975" y="2364450"/>
              <a:chExt cx="450600" cy="145800"/>
            </a:xfrm>
          </p:grpSpPr>
          <p:sp>
            <p:nvSpPr>
              <p:cNvPr id="680" name="Google Shape;680;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5"/>
            <p:cNvGrpSpPr/>
            <p:nvPr/>
          </p:nvGrpSpPr>
          <p:grpSpPr>
            <a:xfrm>
              <a:off x="3213740" y="3542944"/>
              <a:ext cx="450600" cy="145800"/>
              <a:chOff x="705975" y="2212050"/>
              <a:chExt cx="450600" cy="145800"/>
            </a:xfrm>
          </p:grpSpPr>
          <p:sp>
            <p:nvSpPr>
              <p:cNvPr id="684" name="Google Shape;684;p35"/>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35"/>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688" name="Google Shape;688;p35"/>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689" name="Google Shape;689;p35"/>
          <p:cNvGrpSpPr/>
          <p:nvPr/>
        </p:nvGrpSpPr>
        <p:grpSpPr>
          <a:xfrm>
            <a:off x="622940" y="3613075"/>
            <a:ext cx="798450" cy="615669"/>
            <a:chOff x="622940" y="2927275"/>
            <a:chExt cx="798450" cy="615669"/>
          </a:xfrm>
        </p:grpSpPr>
        <p:sp>
          <p:nvSpPr>
            <p:cNvPr id="690" name="Google Shape;690;p35"/>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35"/>
            <p:cNvCxnSpPr>
              <a:stCxn id="662" idx="0"/>
              <a:endCxn id="690" idx="2"/>
            </p:cNvCxnSpPr>
            <p:nvPr/>
          </p:nvCxnSpPr>
          <p:spPr>
            <a:xfrm rot="-5400000">
              <a:off x="510290" y="3104194"/>
              <a:ext cx="551400" cy="326100"/>
            </a:xfrm>
            <a:prstGeom prst="bentConnector2">
              <a:avLst/>
            </a:prstGeom>
            <a:noFill/>
            <a:ln cap="flat" cmpd="sng" w="9525">
              <a:solidFill>
                <a:schemeClr val="dk2"/>
              </a:solidFill>
              <a:prstDash val="solid"/>
              <a:round/>
              <a:headEnd len="med" w="med" type="none"/>
              <a:tailEnd len="med" w="med" type="triangle"/>
            </a:ln>
          </p:spPr>
        </p:cxnSp>
        <p:cxnSp>
          <p:nvCxnSpPr>
            <p:cNvPr id="693" name="Google Shape;693;p35"/>
            <p:cNvCxnSpPr>
              <a:stCxn id="673" idx="0"/>
              <a:endCxn id="690"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694" name="Google Shape;694;p35"/>
          <p:cNvGrpSpPr/>
          <p:nvPr/>
        </p:nvGrpSpPr>
        <p:grpSpPr>
          <a:xfrm>
            <a:off x="946263" y="3136650"/>
            <a:ext cx="654805" cy="523200"/>
            <a:chOff x="946263" y="2450850"/>
            <a:chExt cx="654805" cy="523200"/>
          </a:xfrm>
        </p:grpSpPr>
        <p:sp>
          <p:nvSpPr>
            <p:cNvPr id="695" name="Google Shape;695;p35"/>
            <p:cNvSpPr/>
            <p:nvPr/>
          </p:nvSpPr>
          <p:spPr>
            <a:xfrm>
              <a:off x="946263" y="2676958"/>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697" name="Google Shape;697;p35"/>
          <p:cNvGrpSpPr/>
          <p:nvPr/>
        </p:nvGrpSpPr>
        <p:grpSpPr>
          <a:xfrm>
            <a:off x="3500149" y="4032663"/>
            <a:ext cx="1648889" cy="1037479"/>
            <a:chOff x="3500149" y="4032663"/>
            <a:chExt cx="1648889" cy="1037479"/>
          </a:xfrm>
        </p:grpSpPr>
        <p:grpSp>
          <p:nvGrpSpPr>
            <p:cNvPr id="698" name="Google Shape;698;p35"/>
            <p:cNvGrpSpPr/>
            <p:nvPr/>
          </p:nvGrpSpPr>
          <p:grpSpPr>
            <a:xfrm>
              <a:off x="3500149" y="4032663"/>
              <a:ext cx="850439" cy="1037479"/>
              <a:chOff x="1976149" y="3346863"/>
              <a:chExt cx="850439" cy="1037479"/>
            </a:xfrm>
          </p:grpSpPr>
          <p:sp>
            <p:nvSpPr>
              <p:cNvPr id="699" name="Google Shape;699;p35"/>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700" name="Google Shape;700;p35"/>
              <p:cNvGrpSpPr/>
              <p:nvPr/>
            </p:nvGrpSpPr>
            <p:grpSpPr>
              <a:xfrm>
                <a:off x="2262882" y="4128462"/>
                <a:ext cx="450600" cy="145800"/>
                <a:chOff x="705975" y="2364450"/>
                <a:chExt cx="450600" cy="145800"/>
              </a:xfrm>
            </p:grpSpPr>
            <p:sp>
              <p:nvSpPr>
                <p:cNvPr id="701" name="Google Shape;701;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35"/>
              <p:cNvGrpSpPr/>
              <p:nvPr/>
            </p:nvGrpSpPr>
            <p:grpSpPr>
              <a:xfrm>
                <a:off x="2262890" y="3542944"/>
                <a:ext cx="450600" cy="145800"/>
                <a:chOff x="705975" y="2212050"/>
                <a:chExt cx="450600" cy="145800"/>
              </a:xfrm>
            </p:grpSpPr>
            <p:sp>
              <p:nvSpPr>
                <p:cNvPr id="705" name="Google Shape;705;p35"/>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35"/>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709" name="Google Shape;709;p35"/>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710" name="Google Shape;710;p35"/>
            <p:cNvGrpSpPr/>
            <p:nvPr/>
          </p:nvGrpSpPr>
          <p:grpSpPr>
            <a:xfrm>
              <a:off x="4313591" y="4032663"/>
              <a:ext cx="835447" cy="1037479"/>
              <a:chOff x="2941991" y="3346863"/>
              <a:chExt cx="835447" cy="1037479"/>
            </a:xfrm>
          </p:grpSpPr>
          <p:sp>
            <p:nvSpPr>
              <p:cNvPr id="711" name="Google Shape;711;p35"/>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712" name="Google Shape;712;p35"/>
              <p:cNvGrpSpPr/>
              <p:nvPr/>
            </p:nvGrpSpPr>
            <p:grpSpPr>
              <a:xfrm>
                <a:off x="3213732" y="4128462"/>
                <a:ext cx="450600" cy="145800"/>
                <a:chOff x="705975" y="2364450"/>
                <a:chExt cx="450600" cy="145800"/>
              </a:xfrm>
            </p:grpSpPr>
            <p:sp>
              <p:nvSpPr>
                <p:cNvPr id="713" name="Google Shape;713;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5"/>
              <p:cNvGrpSpPr/>
              <p:nvPr/>
            </p:nvGrpSpPr>
            <p:grpSpPr>
              <a:xfrm>
                <a:off x="3213740" y="3542944"/>
                <a:ext cx="450600" cy="145800"/>
                <a:chOff x="705975" y="2212050"/>
                <a:chExt cx="450600" cy="145800"/>
              </a:xfrm>
            </p:grpSpPr>
            <p:sp>
              <p:nvSpPr>
                <p:cNvPr id="717" name="Google Shape;717;p35"/>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5"/>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721" name="Google Shape;721;p35"/>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grpSp>
        <p:nvGrpSpPr>
          <p:cNvPr id="722" name="Google Shape;722;p35"/>
          <p:cNvGrpSpPr/>
          <p:nvPr/>
        </p:nvGrpSpPr>
        <p:grpSpPr>
          <a:xfrm>
            <a:off x="622940" y="3613075"/>
            <a:ext cx="3389250" cy="615669"/>
            <a:chOff x="-1967860" y="2927275"/>
            <a:chExt cx="3389250" cy="615669"/>
          </a:xfrm>
        </p:grpSpPr>
        <p:sp>
          <p:nvSpPr>
            <p:cNvPr id="723" name="Google Shape;723;p35"/>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 name="Google Shape;725;p35"/>
            <p:cNvCxnSpPr>
              <a:stCxn id="662" idx="0"/>
              <a:endCxn id="723" idx="4"/>
            </p:cNvCxnSpPr>
            <p:nvPr/>
          </p:nvCxnSpPr>
          <p:spPr>
            <a:xfrm rot="-5400000">
              <a:off x="-720910" y="1808794"/>
              <a:ext cx="487200" cy="29811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726" name="Google Shape;726;p35"/>
            <p:cNvCxnSpPr>
              <a:stCxn id="706" idx="0"/>
              <a:endCxn id="723"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727" name="Google Shape;727;p35"/>
          <p:cNvGrpSpPr/>
          <p:nvPr/>
        </p:nvGrpSpPr>
        <p:grpSpPr>
          <a:xfrm>
            <a:off x="3537063" y="3136650"/>
            <a:ext cx="654805" cy="523200"/>
            <a:chOff x="946263" y="2450850"/>
            <a:chExt cx="654805" cy="523200"/>
          </a:xfrm>
        </p:grpSpPr>
        <p:sp>
          <p:nvSpPr>
            <p:cNvPr id="728" name="Google Shape;728;p35"/>
            <p:cNvSpPr/>
            <p:nvPr/>
          </p:nvSpPr>
          <p:spPr>
            <a:xfrm>
              <a:off x="946263" y="2676958"/>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730" name="Google Shape;730;p35"/>
          <p:cNvGrpSpPr/>
          <p:nvPr/>
        </p:nvGrpSpPr>
        <p:grpSpPr>
          <a:xfrm>
            <a:off x="6090949" y="4032663"/>
            <a:ext cx="1648889" cy="1037479"/>
            <a:chOff x="3500149" y="4032663"/>
            <a:chExt cx="1648889" cy="1037479"/>
          </a:xfrm>
        </p:grpSpPr>
        <p:grpSp>
          <p:nvGrpSpPr>
            <p:cNvPr id="731" name="Google Shape;731;p35"/>
            <p:cNvGrpSpPr/>
            <p:nvPr/>
          </p:nvGrpSpPr>
          <p:grpSpPr>
            <a:xfrm>
              <a:off x="3500149" y="4032663"/>
              <a:ext cx="850439" cy="1037479"/>
              <a:chOff x="1976149" y="3346863"/>
              <a:chExt cx="850439" cy="1037479"/>
            </a:xfrm>
          </p:grpSpPr>
          <p:sp>
            <p:nvSpPr>
              <p:cNvPr id="732" name="Google Shape;732;p35"/>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733" name="Google Shape;733;p35"/>
              <p:cNvGrpSpPr/>
              <p:nvPr/>
            </p:nvGrpSpPr>
            <p:grpSpPr>
              <a:xfrm>
                <a:off x="2262882" y="4128462"/>
                <a:ext cx="450600" cy="145800"/>
                <a:chOff x="705975" y="2364450"/>
                <a:chExt cx="450600" cy="145800"/>
              </a:xfrm>
            </p:grpSpPr>
            <p:sp>
              <p:nvSpPr>
                <p:cNvPr id="734" name="Google Shape;734;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5"/>
              <p:cNvGrpSpPr/>
              <p:nvPr/>
            </p:nvGrpSpPr>
            <p:grpSpPr>
              <a:xfrm>
                <a:off x="2262890" y="3542944"/>
                <a:ext cx="450600" cy="145800"/>
                <a:chOff x="705975" y="2212050"/>
                <a:chExt cx="450600" cy="145800"/>
              </a:xfrm>
            </p:grpSpPr>
            <p:sp>
              <p:nvSpPr>
                <p:cNvPr id="738" name="Google Shape;738;p35"/>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35"/>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742" name="Google Shape;742;p35"/>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nvGrpSpPr>
            <p:cNvPr id="743" name="Google Shape;743;p35"/>
            <p:cNvGrpSpPr/>
            <p:nvPr/>
          </p:nvGrpSpPr>
          <p:grpSpPr>
            <a:xfrm>
              <a:off x="4313591" y="4032663"/>
              <a:ext cx="835447" cy="1037479"/>
              <a:chOff x="2941991" y="3346863"/>
              <a:chExt cx="835447" cy="1037479"/>
            </a:xfrm>
          </p:grpSpPr>
          <p:sp>
            <p:nvSpPr>
              <p:cNvPr id="744" name="Google Shape;744;p35"/>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745" name="Google Shape;745;p35"/>
              <p:cNvGrpSpPr/>
              <p:nvPr/>
            </p:nvGrpSpPr>
            <p:grpSpPr>
              <a:xfrm>
                <a:off x="3213732" y="4128462"/>
                <a:ext cx="450600" cy="145800"/>
                <a:chOff x="705975" y="2364450"/>
                <a:chExt cx="450600" cy="145800"/>
              </a:xfrm>
            </p:grpSpPr>
            <p:sp>
              <p:nvSpPr>
                <p:cNvPr id="746" name="Google Shape;746;p35"/>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5"/>
              <p:cNvGrpSpPr/>
              <p:nvPr/>
            </p:nvGrpSpPr>
            <p:grpSpPr>
              <a:xfrm>
                <a:off x="3213740" y="3542944"/>
                <a:ext cx="450600" cy="145800"/>
                <a:chOff x="705975" y="2212050"/>
                <a:chExt cx="450600" cy="145800"/>
              </a:xfrm>
            </p:grpSpPr>
            <p:sp>
              <p:nvSpPr>
                <p:cNvPr id="750" name="Google Shape;750;p35"/>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35"/>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754" name="Google Shape;754;p35"/>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grpSp>
        <p:nvGrpSpPr>
          <p:cNvPr id="755" name="Google Shape;755;p35"/>
          <p:cNvGrpSpPr/>
          <p:nvPr/>
        </p:nvGrpSpPr>
        <p:grpSpPr>
          <a:xfrm>
            <a:off x="622940" y="3613075"/>
            <a:ext cx="5980050" cy="615669"/>
            <a:chOff x="-4558660" y="2927275"/>
            <a:chExt cx="5980050" cy="615669"/>
          </a:xfrm>
        </p:grpSpPr>
        <p:sp>
          <p:nvSpPr>
            <p:cNvPr id="756" name="Google Shape;756;p35"/>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35"/>
            <p:cNvCxnSpPr>
              <a:stCxn id="662" idx="0"/>
              <a:endCxn id="756" idx="4"/>
            </p:cNvCxnSpPr>
            <p:nvPr/>
          </p:nvCxnSpPr>
          <p:spPr>
            <a:xfrm rot="-5400000">
              <a:off x="-2016310" y="513394"/>
              <a:ext cx="487200" cy="5571900"/>
            </a:xfrm>
            <a:prstGeom prst="bentConnector3">
              <a:avLst>
                <a:gd fmla="val 31752" name="adj1"/>
              </a:avLst>
            </a:prstGeom>
            <a:noFill/>
            <a:ln cap="flat" cmpd="sng" w="9525">
              <a:solidFill>
                <a:schemeClr val="dk2"/>
              </a:solidFill>
              <a:prstDash val="solid"/>
              <a:round/>
              <a:headEnd len="med" w="med" type="none"/>
              <a:tailEnd len="med" w="med" type="triangle"/>
            </a:ln>
          </p:spPr>
        </p:cxnSp>
        <p:cxnSp>
          <p:nvCxnSpPr>
            <p:cNvPr id="759" name="Google Shape;759;p35"/>
            <p:cNvCxnSpPr>
              <a:stCxn id="739" idx="0"/>
              <a:endCxn id="756"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760" name="Google Shape;760;p35"/>
          <p:cNvGrpSpPr/>
          <p:nvPr/>
        </p:nvGrpSpPr>
        <p:grpSpPr>
          <a:xfrm>
            <a:off x="6127863" y="3136650"/>
            <a:ext cx="654805" cy="523200"/>
            <a:chOff x="946263" y="2450850"/>
            <a:chExt cx="654805" cy="523200"/>
          </a:xfrm>
        </p:grpSpPr>
        <p:sp>
          <p:nvSpPr>
            <p:cNvPr id="761" name="Google Shape;761;p35"/>
            <p:cNvSpPr/>
            <p:nvPr/>
          </p:nvSpPr>
          <p:spPr>
            <a:xfrm>
              <a:off x="946263" y="2676958"/>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a:t>
            </a:r>
            <a:endParaRPr/>
          </a:p>
          <a:p>
            <a:pPr indent="0" lvl="0" marL="0" rtl="0" algn="l">
              <a:spcBef>
                <a:spcPts val="0"/>
              </a:spcBef>
              <a:spcAft>
                <a:spcPts val="0"/>
              </a:spcAft>
              <a:buNone/>
            </a:pPr>
            <a:r>
              <a:t/>
            </a:r>
            <a:endParaRPr/>
          </a:p>
        </p:txBody>
      </p:sp>
      <p:pic>
        <p:nvPicPr>
          <p:cNvPr id="768" name="Google Shape;768;p36"/>
          <p:cNvPicPr preferRelativeResize="0"/>
          <p:nvPr/>
        </p:nvPicPr>
        <p:blipFill>
          <a:blip r:embed="rId3">
            <a:alphaModFix/>
          </a:blip>
          <a:stretch>
            <a:fillRect/>
          </a:stretch>
        </p:blipFill>
        <p:spPr>
          <a:xfrm>
            <a:off x="4618950" y="1026688"/>
            <a:ext cx="4480099" cy="834525"/>
          </a:xfrm>
          <a:prstGeom prst="rect">
            <a:avLst/>
          </a:prstGeom>
          <a:noFill/>
          <a:ln>
            <a:noFill/>
          </a:ln>
        </p:spPr>
      </p:pic>
      <p:sp>
        <p:nvSpPr>
          <p:cNvPr id="769" name="Google Shape;769;p36"/>
          <p:cNvSpPr txBox="1"/>
          <p:nvPr/>
        </p:nvSpPr>
        <p:spPr>
          <a:xfrm>
            <a:off x="8029310" y="42513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770" name="Google Shape;770;p36"/>
          <p:cNvGrpSpPr/>
          <p:nvPr/>
        </p:nvGrpSpPr>
        <p:grpSpPr>
          <a:xfrm>
            <a:off x="745559" y="2438863"/>
            <a:ext cx="5861656" cy="766025"/>
            <a:chOff x="745559" y="1753063"/>
            <a:chExt cx="5861656" cy="766025"/>
          </a:xfrm>
        </p:grpSpPr>
        <p:grpSp>
          <p:nvGrpSpPr>
            <p:cNvPr id="771" name="Google Shape;771;p36"/>
            <p:cNvGrpSpPr/>
            <p:nvPr/>
          </p:nvGrpSpPr>
          <p:grpSpPr>
            <a:xfrm>
              <a:off x="745559" y="1753063"/>
              <a:ext cx="680056" cy="766025"/>
              <a:chOff x="4233450" y="3510275"/>
              <a:chExt cx="680056" cy="766025"/>
            </a:xfrm>
          </p:grpSpPr>
          <p:sp>
            <p:nvSpPr>
              <p:cNvPr id="772" name="Google Shape;772;p36"/>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73" name="Google Shape;773;p36"/>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774" name="Google Shape;774;p36"/>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36"/>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776" name="Google Shape;776;p36"/>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77" name="Google Shape;777;p36"/>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778" name="Google Shape;778;p36"/>
            <p:cNvGrpSpPr/>
            <p:nvPr/>
          </p:nvGrpSpPr>
          <p:grpSpPr>
            <a:xfrm>
              <a:off x="3343903" y="1753063"/>
              <a:ext cx="680056" cy="766025"/>
              <a:chOff x="4233450" y="3510275"/>
              <a:chExt cx="680056" cy="766025"/>
            </a:xfrm>
          </p:grpSpPr>
          <p:sp>
            <p:nvSpPr>
              <p:cNvPr id="779" name="Google Shape;779;p36"/>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80" name="Google Shape;780;p36"/>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781" name="Google Shape;781;p36"/>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782" name="Google Shape;782;p36"/>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783" name="Google Shape;783;p36"/>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84" name="Google Shape;784;p36"/>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785" name="Google Shape;785;p36"/>
            <p:cNvGrpSpPr/>
            <p:nvPr/>
          </p:nvGrpSpPr>
          <p:grpSpPr>
            <a:xfrm>
              <a:off x="5927159" y="1753063"/>
              <a:ext cx="680056" cy="766025"/>
              <a:chOff x="4233450" y="3510275"/>
              <a:chExt cx="680056" cy="766025"/>
            </a:xfrm>
          </p:grpSpPr>
          <p:sp>
            <p:nvSpPr>
              <p:cNvPr id="786" name="Google Shape;786;p36"/>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87" name="Google Shape;787;p36"/>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788" name="Google Shape;788;p36"/>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789" name="Google Shape;789;p36"/>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790" name="Google Shape;790;p36"/>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791" name="Google Shape;791;p36"/>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792" name="Google Shape;792;p36"/>
          <p:cNvGrpSpPr/>
          <p:nvPr/>
        </p:nvGrpSpPr>
        <p:grpSpPr>
          <a:xfrm>
            <a:off x="721784" y="1853613"/>
            <a:ext cx="7086900" cy="591375"/>
            <a:chOff x="4209675" y="2925025"/>
            <a:chExt cx="7086900" cy="591375"/>
          </a:xfrm>
        </p:grpSpPr>
        <p:cxnSp>
          <p:nvCxnSpPr>
            <p:cNvPr id="793" name="Google Shape;793;p36"/>
            <p:cNvCxnSpPr/>
            <p:nvPr/>
          </p:nvCxnSpPr>
          <p:spPr>
            <a:xfrm>
              <a:off x="4209675" y="3516400"/>
              <a:ext cx="7086900" cy="0"/>
            </a:xfrm>
            <a:prstGeom prst="straightConnector1">
              <a:avLst/>
            </a:prstGeom>
            <a:noFill/>
            <a:ln cap="flat" cmpd="sng" w="9525">
              <a:solidFill>
                <a:schemeClr val="dk2"/>
              </a:solidFill>
              <a:prstDash val="solid"/>
              <a:round/>
              <a:headEnd len="med" w="med" type="none"/>
              <a:tailEnd len="med" w="med" type="none"/>
            </a:ln>
          </p:spPr>
        </p:cxnSp>
        <p:grpSp>
          <p:nvGrpSpPr>
            <p:cNvPr id="794" name="Google Shape;794;p36"/>
            <p:cNvGrpSpPr/>
            <p:nvPr/>
          </p:nvGrpSpPr>
          <p:grpSpPr>
            <a:xfrm>
              <a:off x="4450966" y="2925025"/>
              <a:ext cx="5466495" cy="540000"/>
              <a:chOff x="4583603" y="2086825"/>
              <a:chExt cx="5466495" cy="540000"/>
            </a:xfrm>
          </p:grpSpPr>
          <p:sp>
            <p:nvSpPr>
              <p:cNvPr id="795" name="Google Shape;795;p36"/>
              <p:cNvSpPr/>
              <p:nvPr/>
            </p:nvSpPr>
            <p:spPr>
              <a:xfrm>
                <a:off x="4583603" y="2292118"/>
                <a:ext cx="280200" cy="334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7179103" y="2473180"/>
                <a:ext cx="280200" cy="1536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9769897"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8" name="Google Shape;798;p36"/>
          <p:cNvSpPr txBox="1"/>
          <p:nvPr/>
        </p:nvSpPr>
        <p:spPr>
          <a:xfrm>
            <a:off x="8029310" y="18891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799" name="Google Shape;799;p36"/>
          <p:cNvGrpSpPr/>
          <p:nvPr/>
        </p:nvGrpSpPr>
        <p:grpSpPr>
          <a:xfrm>
            <a:off x="1103175" y="1628875"/>
            <a:ext cx="1165897" cy="2599882"/>
            <a:chOff x="1103175" y="1628875"/>
            <a:chExt cx="1165897" cy="2599882"/>
          </a:xfrm>
        </p:grpSpPr>
        <p:sp>
          <p:nvSpPr>
            <p:cNvPr id="800" name="Google Shape;800;p36"/>
            <p:cNvSpPr/>
            <p:nvPr/>
          </p:nvSpPr>
          <p:spPr>
            <a:xfrm>
              <a:off x="2123272"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36"/>
            <p:cNvCxnSpPr>
              <a:stCxn id="802" idx="0"/>
              <a:endCxn id="800" idx="2"/>
            </p:cNvCxnSpPr>
            <p:nvPr/>
          </p:nvCxnSpPr>
          <p:spPr>
            <a:xfrm flipH="1" rot="10800000">
              <a:off x="2219954" y="1739657"/>
              <a:ext cx="14100" cy="2489100"/>
            </a:xfrm>
            <a:prstGeom prst="straightConnector1">
              <a:avLst/>
            </a:prstGeom>
            <a:noFill/>
            <a:ln cap="flat" cmpd="sng" w="9525">
              <a:solidFill>
                <a:schemeClr val="dk2"/>
              </a:solidFill>
              <a:prstDash val="dash"/>
              <a:round/>
              <a:headEnd len="med" w="med" type="none"/>
              <a:tailEnd len="med" w="med" type="oval"/>
            </a:ln>
          </p:spPr>
        </p:cxnSp>
        <p:cxnSp>
          <p:nvCxnSpPr>
            <p:cNvPr id="803" name="Google Shape;803;p36"/>
            <p:cNvCxnSpPr>
              <a:stCxn id="795" idx="0"/>
              <a:endCxn id="800" idx="3"/>
            </p:cNvCxnSpPr>
            <p:nvPr/>
          </p:nvCxnSpPr>
          <p:spPr>
            <a:xfrm rot="-5400000">
              <a:off x="1471125" y="1371755"/>
              <a:ext cx="319200" cy="1055100"/>
            </a:xfrm>
            <a:prstGeom prst="bentConnector3">
              <a:avLst>
                <a:gd fmla="val 99030" name="adj1"/>
              </a:avLst>
            </a:prstGeom>
            <a:noFill/>
            <a:ln cap="flat" cmpd="sng" w="9525">
              <a:solidFill>
                <a:schemeClr val="dk2"/>
              </a:solidFill>
              <a:prstDash val="dash"/>
              <a:round/>
              <a:headEnd len="med" w="med" type="none"/>
              <a:tailEnd len="med" w="med" type="oval"/>
            </a:ln>
          </p:spPr>
        </p:cxnSp>
      </p:grpSp>
      <p:grpSp>
        <p:nvGrpSpPr>
          <p:cNvPr id="804" name="Google Shape;804;p36"/>
          <p:cNvGrpSpPr/>
          <p:nvPr/>
        </p:nvGrpSpPr>
        <p:grpSpPr>
          <a:xfrm>
            <a:off x="3698675" y="1628875"/>
            <a:ext cx="1153652" cy="2599882"/>
            <a:chOff x="3698675" y="1628875"/>
            <a:chExt cx="1153652" cy="2599882"/>
          </a:xfrm>
        </p:grpSpPr>
        <p:sp>
          <p:nvSpPr>
            <p:cNvPr id="805" name="Google Shape;805;p36"/>
            <p:cNvSpPr/>
            <p:nvPr/>
          </p:nvSpPr>
          <p:spPr>
            <a:xfrm>
              <a:off x="4706527"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36"/>
            <p:cNvCxnSpPr>
              <a:stCxn id="807" idx="0"/>
              <a:endCxn id="805" idx="2"/>
            </p:cNvCxnSpPr>
            <p:nvPr/>
          </p:nvCxnSpPr>
          <p:spPr>
            <a:xfrm flipH="1" rot="10800000">
              <a:off x="4810710" y="1739657"/>
              <a:ext cx="6600" cy="2489100"/>
            </a:xfrm>
            <a:prstGeom prst="straightConnector1">
              <a:avLst/>
            </a:prstGeom>
            <a:noFill/>
            <a:ln cap="flat" cmpd="sng" w="9525">
              <a:solidFill>
                <a:schemeClr val="dk2"/>
              </a:solidFill>
              <a:prstDash val="dash"/>
              <a:round/>
              <a:headEnd len="med" w="med" type="none"/>
              <a:tailEnd len="med" w="med" type="oval"/>
            </a:ln>
          </p:spPr>
        </p:cxnSp>
        <p:cxnSp>
          <p:nvCxnSpPr>
            <p:cNvPr id="808" name="Google Shape;808;p36"/>
            <p:cNvCxnSpPr>
              <a:stCxn id="796" idx="0"/>
              <a:endCxn id="805" idx="3"/>
            </p:cNvCxnSpPr>
            <p:nvPr/>
          </p:nvCxnSpPr>
          <p:spPr>
            <a:xfrm rot="-5400000">
              <a:off x="3969875" y="1468367"/>
              <a:ext cx="500400" cy="1042800"/>
            </a:xfrm>
            <a:prstGeom prst="bentConnector3">
              <a:avLst>
                <a:gd fmla="val 100863" name="adj1"/>
              </a:avLst>
            </a:prstGeom>
            <a:noFill/>
            <a:ln cap="flat" cmpd="sng" w="9525">
              <a:solidFill>
                <a:schemeClr val="dk2"/>
              </a:solidFill>
              <a:prstDash val="dash"/>
              <a:round/>
              <a:headEnd len="med" w="med" type="none"/>
              <a:tailEnd len="med" w="med" type="oval"/>
            </a:ln>
          </p:spPr>
        </p:cxnSp>
      </p:grpSp>
      <p:grpSp>
        <p:nvGrpSpPr>
          <p:cNvPr id="809" name="Google Shape;809;p36"/>
          <p:cNvGrpSpPr/>
          <p:nvPr/>
        </p:nvGrpSpPr>
        <p:grpSpPr>
          <a:xfrm>
            <a:off x="6289470" y="1628875"/>
            <a:ext cx="1146113" cy="2599882"/>
            <a:chOff x="6289470" y="1628875"/>
            <a:chExt cx="1146113" cy="2599882"/>
          </a:xfrm>
        </p:grpSpPr>
        <p:sp>
          <p:nvSpPr>
            <p:cNvPr id="810" name="Google Shape;810;p36"/>
            <p:cNvSpPr/>
            <p:nvPr/>
          </p:nvSpPr>
          <p:spPr>
            <a:xfrm>
              <a:off x="7289783"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36"/>
            <p:cNvCxnSpPr>
              <a:stCxn id="812" idx="0"/>
              <a:endCxn id="810" idx="2"/>
            </p:cNvCxnSpPr>
            <p:nvPr/>
          </p:nvCxnSpPr>
          <p:spPr>
            <a:xfrm rot="10800000">
              <a:off x="7400565" y="1739657"/>
              <a:ext cx="900" cy="2489100"/>
            </a:xfrm>
            <a:prstGeom prst="straightConnector1">
              <a:avLst/>
            </a:prstGeom>
            <a:noFill/>
            <a:ln cap="flat" cmpd="sng" w="9525">
              <a:solidFill>
                <a:schemeClr val="dk2"/>
              </a:solidFill>
              <a:prstDash val="dash"/>
              <a:round/>
              <a:headEnd len="med" w="med" type="none"/>
              <a:tailEnd len="med" w="med" type="oval"/>
            </a:ln>
          </p:spPr>
        </p:cxnSp>
        <p:cxnSp>
          <p:nvCxnSpPr>
            <p:cNvPr id="813" name="Google Shape;813;p36"/>
            <p:cNvCxnSpPr>
              <a:stCxn id="797" idx="0"/>
              <a:endCxn id="810" idx="3"/>
            </p:cNvCxnSpPr>
            <p:nvPr/>
          </p:nvCxnSpPr>
          <p:spPr>
            <a:xfrm rot="-5400000">
              <a:off x="6750120" y="1278962"/>
              <a:ext cx="114000" cy="1035300"/>
            </a:xfrm>
            <a:prstGeom prst="bentConnector3">
              <a:avLst>
                <a:gd fmla="val 90603" name="adj1"/>
              </a:avLst>
            </a:prstGeom>
            <a:noFill/>
            <a:ln cap="flat" cmpd="sng" w="9525">
              <a:solidFill>
                <a:schemeClr val="dk2"/>
              </a:solidFill>
              <a:prstDash val="dash"/>
              <a:round/>
              <a:headEnd len="med" w="med" type="none"/>
              <a:tailEnd len="med" w="med" type="oval"/>
            </a:ln>
          </p:spPr>
        </p:cxnSp>
      </p:grpSp>
      <p:grpSp>
        <p:nvGrpSpPr>
          <p:cNvPr id="814" name="Google Shape;814;p36"/>
          <p:cNvGrpSpPr/>
          <p:nvPr/>
        </p:nvGrpSpPr>
        <p:grpSpPr>
          <a:xfrm>
            <a:off x="1721385" y="978616"/>
            <a:ext cx="5679180" cy="685276"/>
            <a:chOff x="1721385" y="978616"/>
            <a:chExt cx="5679180" cy="685276"/>
          </a:xfrm>
        </p:grpSpPr>
        <p:grpSp>
          <p:nvGrpSpPr>
            <p:cNvPr id="815" name="Google Shape;815;p36"/>
            <p:cNvGrpSpPr/>
            <p:nvPr/>
          </p:nvGrpSpPr>
          <p:grpSpPr>
            <a:xfrm>
              <a:off x="2010839" y="1118937"/>
              <a:ext cx="450600" cy="145800"/>
              <a:chOff x="705975" y="2364450"/>
              <a:chExt cx="450600" cy="145800"/>
            </a:xfrm>
          </p:grpSpPr>
          <p:sp>
            <p:nvSpPr>
              <p:cNvPr id="816" name="Google Shape;816;p36"/>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36"/>
            <p:cNvSpPr txBox="1"/>
            <p:nvPr/>
          </p:nvSpPr>
          <p:spPr>
            <a:xfrm>
              <a:off x="1721385"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820" name="Google Shape;820;p36"/>
            <p:cNvGrpSpPr/>
            <p:nvPr/>
          </p:nvGrpSpPr>
          <p:grpSpPr>
            <a:xfrm>
              <a:off x="2234054" y="1264593"/>
              <a:ext cx="5166511" cy="399300"/>
              <a:chOff x="2234054" y="1264593"/>
              <a:chExt cx="5166511" cy="399300"/>
            </a:xfrm>
          </p:grpSpPr>
          <p:cxnSp>
            <p:nvCxnSpPr>
              <p:cNvPr id="821" name="Google Shape;821;p36"/>
              <p:cNvCxnSpPr>
                <a:stCxn id="800" idx="1"/>
                <a:endCxn id="817" idx="2"/>
              </p:cNvCxnSpPr>
              <p:nvPr/>
            </p:nvCxnSpPr>
            <p:spPr>
              <a:xfrm rot="-5400000">
                <a:off x="2035454" y="1463193"/>
                <a:ext cx="399300" cy="2100"/>
              </a:xfrm>
              <a:prstGeom prst="bentConnector3">
                <a:avLst>
                  <a:gd fmla="val 51500" name="adj1"/>
                </a:avLst>
              </a:prstGeom>
              <a:noFill/>
              <a:ln cap="flat" cmpd="sng" w="9525">
                <a:solidFill>
                  <a:schemeClr val="dk2"/>
                </a:solidFill>
                <a:prstDash val="dash"/>
                <a:round/>
                <a:headEnd len="med" w="med" type="none"/>
                <a:tailEnd len="med" w="med" type="triangle"/>
              </a:ln>
            </p:spPr>
          </p:cxnSp>
          <p:cxnSp>
            <p:nvCxnSpPr>
              <p:cNvPr id="822" name="Google Shape;822;p36"/>
              <p:cNvCxnSpPr>
                <a:stCxn id="805" idx="0"/>
                <a:endCxn id="817" idx="2"/>
              </p:cNvCxnSpPr>
              <p:nvPr/>
            </p:nvCxnSpPr>
            <p:spPr>
              <a:xfrm rot="10800000">
                <a:off x="2236245" y="1264593"/>
                <a:ext cx="2505300" cy="399300"/>
              </a:xfrm>
              <a:prstGeom prst="bentConnector2">
                <a:avLst/>
              </a:prstGeom>
              <a:noFill/>
              <a:ln cap="flat" cmpd="sng" w="9525">
                <a:solidFill>
                  <a:schemeClr val="dk2"/>
                </a:solidFill>
                <a:prstDash val="dash"/>
                <a:round/>
                <a:headEnd len="med" w="med" type="none"/>
                <a:tailEnd len="med" w="med" type="triangle"/>
              </a:ln>
            </p:spPr>
          </p:cxnSp>
          <p:cxnSp>
            <p:nvCxnSpPr>
              <p:cNvPr id="823" name="Google Shape;823;p36"/>
              <p:cNvCxnSpPr>
                <a:stCxn id="810" idx="1"/>
                <a:endCxn id="817" idx="2"/>
              </p:cNvCxnSpPr>
              <p:nvPr/>
            </p:nvCxnSpPr>
            <p:spPr>
              <a:xfrm flipH="1" rot="5400000">
                <a:off x="4618665" y="-1118007"/>
                <a:ext cx="399300" cy="5164500"/>
              </a:xfrm>
              <a:prstGeom prst="bentConnector3">
                <a:avLst>
                  <a:gd fmla="val 21811" name="adj1"/>
                </a:avLst>
              </a:prstGeom>
              <a:noFill/>
              <a:ln cap="flat" cmpd="sng" w="9525">
                <a:solidFill>
                  <a:schemeClr val="dk2"/>
                </a:solidFill>
                <a:prstDash val="dash"/>
                <a:round/>
                <a:headEnd len="med" w="med" type="none"/>
                <a:tailEnd len="med" w="med" type="triangle"/>
              </a:ln>
            </p:spPr>
          </p:cxnSp>
        </p:grpSp>
      </p:grpSp>
      <p:grpSp>
        <p:nvGrpSpPr>
          <p:cNvPr id="824" name="Google Shape;824;p36"/>
          <p:cNvGrpSpPr/>
          <p:nvPr/>
        </p:nvGrpSpPr>
        <p:grpSpPr>
          <a:xfrm>
            <a:off x="102096" y="4032663"/>
            <a:ext cx="859241" cy="1037479"/>
            <a:chOff x="1016496" y="3346863"/>
            <a:chExt cx="859241" cy="1037479"/>
          </a:xfrm>
        </p:grpSpPr>
        <p:sp>
          <p:nvSpPr>
            <p:cNvPr id="825" name="Google Shape;825;p36"/>
            <p:cNvSpPr/>
            <p:nvPr/>
          </p:nvSpPr>
          <p:spPr>
            <a:xfrm>
              <a:off x="11989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Q</a:t>
              </a:r>
              <a:endParaRPr baseline="-25000">
                <a:latin typeface="Helvetica Neue"/>
                <a:ea typeface="Helvetica Neue"/>
                <a:cs typeface="Helvetica Neue"/>
                <a:sym typeface="Helvetica Neue"/>
              </a:endParaRPr>
            </a:p>
          </p:txBody>
        </p:sp>
        <p:grpSp>
          <p:nvGrpSpPr>
            <p:cNvPr id="826" name="Google Shape;826;p36"/>
            <p:cNvGrpSpPr/>
            <p:nvPr/>
          </p:nvGrpSpPr>
          <p:grpSpPr>
            <a:xfrm>
              <a:off x="1312032" y="4128462"/>
              <a:ext cx="450600" cy="145800"/>
              <a:chOff x="705975" y="2364450"/>
              <a:chExt cx="450600" cy="145800"/>
            </a:xfrm>
          </p:grpSpPr>
          <p:sp>
            <p:nvSpPr>
              <p:cNvPr id="827" name="Google Shape;827;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36"/>
            <p:cNvSpPr txBox="1"/>
            <p:nvPr/>
          </p:nvSpPr>
          <p:spPr>
            <a:xfrm>
              <a:off x="1016496"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831" name="Google Shape;831;p36"/>
            <p:cNvGrpSpPr/>
            <p:nvPr/>
          </p:nvGrpSpPr>
          <p:grpSpPr>
            <a:xfrm>
              <a:off x="1312040" y="3542944"/>
              <a:ext cx="450600" cy="145800"/>
              <a:chOff x="705975" y="2212050"/>
              <a:chExt cx="450600" cy="145800"/>
            </a:xfrm>
          </p:grpSpPr>
          <p:sp>
            <p:nvSpPr>
              <p:cNvPr id="832" name="Google Shape;832;p36"/>
              <p:cNvSpPr/>
              <p:nvPr/>
            </p:nvSpPr>
            <p:spPr>
              <a:xfrm>
                <a:off x="7059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8583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10107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6"/>
            <p:cNvSpPr txBox="1"/>
            <p:nvPr/>
          </p:nvSpPr>
          <p:spPr>
            <a:xfrm>
              <a:off x="1016496"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q</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836" name="Google Shape;836;p36"/>
          <p:cNvGrpSpPr/>
          <p:nvPr/>
        </p:nvGrpSpPr>
        <p:grpSpPr>
          <a:xfrm>
            <a:off x="909349" y="4032663"/>
            <a:ext cx="850439" cy="1037479"/>
            <a:chOff x="1976149" y="3346863"/>
            <a:chExt cx="850439" cy="1037479"/>
          </a:xfrm>
        </p:grpSpPr>
        <p:sp>
          <p:nvSpPr>
            <p:cNvPr id="837" name="Google Shape;837;p36"/>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838" name="Google Shape;838;p36"/>
            <p:cNvGrpSpPr/>
            <p:nvPr/>
          </p:nvGrpSpPr>
          <p:grpSpPr>
            <a:xfrm>
              <a:off x="2262882" y="4128462"/>
              <a:ext cx="450600" cy="145800"/>
              <a:chOff x="705975" y="2364450"/>
              <a:chExt cx="450600" cy="145800"/>
            </a:xfrm>
          </p:grpSpPr>
          <p:sp>
            <p:nvSpPr>
              <p:cNvPr id="839" name="Google Shape;839;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6"/>
            <p:cNvGrpSpPr/>
            <p:nvPr/>
          </p:nvGrpSpPr>
          <p:grpSpPr>
            <a:xfrm>
              <a:off x="2262890" y="3542944"/>
              <a:ext cx="450600" cy="145800"/>
              <a:chOff x="705975" y="2212050"/>
              <a:chExt cx="450600" cy="145800"/>
            </a:xfrm>
          </p:grpSpPr>
          <p:sp>
            <p:nvSpPr>
              <p:cNvPr id="843" name="Google Shape;843;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36"/>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847" name="Google Shape;847;p36"/>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848" name="Google Shape;848;p36"/>
          <p:cNvGrpSpPr/>
          <p:nvPr/>
        </p:nvGrpSpPr>
        <p:grpSpPr>
          <a:xfrm>
            <a:off x="1722791" y="4032663"/>
            <a:ext cx="835447" cy="1037479"/>
            <a:chOff x="2941991" y="3346863"/>
            <a:chExt cx="835447" cy="1037479"/>
          </a:xfrm>
        </p:grpSpPr>
        <p:sp>
          <p:nvSpPr>
            <p:cNvPr id="849" name="Google Shape;849;p36"/>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850" name="Google Shape;850;p36"/>
            <p:cNvGrpSpPr/>
            <p:nvPr/>
          </p:nvGrpSpPr>
          <p:grpSpPr>
            <a:xfrm>
              <a:off x="3213732" y="4128462"/>
              <a:ext cx="450600" cy="145800"/>
              <a:chOff x="705975" y="2364450"/>
              <a:chExt cx="450600" cy="145800"/>
            </a:xfrm>
          </p:grpSpPr>
          <p:sp>
            <p:nvSpPr>
              <p:cNvPr id="851" name="Google Shape;851;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6"/>
            <p:cNvGrpSpPr/>
            <p:nvPr/>
          </p:nvGrpSpPr>
          <p:grpSpPr>
            <a:xfrm>
              <a:off x="3213740" y="3542944"/>
              <a:ext cx="450600" cy="145800"/>
              <a:chOff x="705975" y="2212050"/>
              <a:chExt cx="450600" cy="145800"/>
            </a:xfrm>
          </p:grpSpPr>
          <p:sp>
            <p:nvSpPr>
              <p:cNvPr id="855" name="Google Shape;855;p36"/>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6"/>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859" name="Google Shape;859;p36"/>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860" name="Google Shape;860;p36"/>
          <p:cNvGrpSpPr/>
          <p:nvPr/>
        </p:nvGrpSpPr>
        <p:grpSpPr>
          <a:xfrm>
            <a:off x="622940" y="3613075"/>
            <a:ext cx="798450" cy="615669"/>
            <a:chOff x="622940" y="2927275"/>
            <a:chExt cx="798450" cy="615669"/>
          </a:xfrm>
        </p:grpSpPr>
        <p:sp>
          <p:nvSpPr>
            <p:cNvPr id="861" name="Google Shape;861;p36"/>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36"/>
            <p:cNvCxnSpPr>
              <a:stCxn id="833" idx="0"/>
              <a:endCxn id="861" idx="2"/>
            </p:cNvCxnSpPr>
            <p:nvPr/>
          </p:nvCxnSpPr>
          <p:spPr>
            <a:xfrm rot="-5400000">
              <a:off x="510290" y="3104194"/>
              <a:ext cx="551400" cy="326100"/>
            </a:xfrm>
            <a:prstGeom prst="bentConnector2">
              <a:avLst/>
            </a:prstGeom>
            <a:noFill/>
            <a:ln cap="flat" cmpd="sng" w="9525">
              <a:solidFill>
                <a:schemeClr val="dk2"/>
              </a:solidFill>
              <a:prstDash val="solid"/>
              <a:round/>
              <a:headEnd len="med" w="med" type="none"/>
              <a:tailEnd len="med" w="med" type="triangle"/>
            </a:ln>
          </p:spPr>
        </p:cxnSp>
        <p:cxnSp>
          <p:nvCxnSpPr>
            <p:cNvPr id="864" name="Google Shape;864;p36"/>
            <p:cNvCxnSpPr>
              <a:stCxn id="844" idx="0"/>
              <a:endCxn id="861"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865" name="Google Shape;865;p36"/>
          <p:cNvGrpSpPr/>
          <p:nvPr/>
        </p:nvGrpSpPr>
        <p:grpSpPr>
          <a:xfrm>
            <a:off x="946263" y="3136650"/>
            <a:ext cx="654805" cy="523200"/>
            <a:chOff x="946263" y="2450850"/>
            <a:chExt cx="654805" cy="523200"/>
          </a:xfrm>
        </p:grpSpPr>
        <p:sp>
          <p:nvSpPr>
            <p:cNvPr id="866" name="Google Shape;866;p36"/>
            <p:cNvSpPr/>
            <p:nvPr/>
          </p:nvSpPr>
          <p:spPr>
            <a:xfrm>
              <a:off x="946263" y="2676958"/>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868" name="Google Shape;868;p36"/>
          <p:cNvGrpSpPr/>
          <p:nvPr/>
        </p:nvGrpSpPr>
        <p:grpSpPr>
          <a:xfrm>
            <a:off x="3500149" y="4032663"/>
            <a:ext cx="1648889" cy="1037479"/>
            <a:chOff x="3500149" y="4032663"/>
            <a:chExt cx="1648889" cy="1037479"/>
          </a:xfrm>
        </p:grpSpPr>
        <p:grpSp>
          <p:nvGrpSpPr>
            <p:cNvPr id="869" name="Google Shape;869;p36"/>
            <p:cNvGrpSpPr/>
            <p:nvPr/>
          </p:nvGrpSpPr>
          <p:grpSpPr>
            <a:xfrm>
              <a:off x="3500149" y="4032663"/>
              <a:ext cx="850439" cy="1037479"/>
              <a:chOff x="1976149" y="3346863"/>
              <a:chExt cx="850439" cy="1037479"/>
            </a:xfrm>
          </p:grpSpPr>
          <p:sp>
            <p:nvSpPr>
              <p:cNvPr id="870" name="Google Shape;870;p36"/>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871" name="Google Shape;871;p36"/>
              <p:cNvGrpSpPr/>
              <p:nvPr/>
            </p:nvGrpSpPr>
            <p:grpSpPr>
              <a:xfrm>
                <a:off x="2262882" y="4128462"/>
                <a:ext cx="450600" cy="145800"/>
                <a:chOff x="705975" y="2364450"/>
                <a:chExt cx="450600" cy="145800"/>
              </a:xfrm>
            </p:grpSpPr>
            <p:sp>
              <p:nvSpPr>
                <p:cNvPr id="872" name="Google Shape;872;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6"/>
              <p:cNvGrpSpPr/>
              <p:nvPr/>
            </p:nvGrpSpPr>
            <p:grpSpPr>
              <a:xfrm>
                <a:off x="2262890" y="3542944"/>
                <a:ext cx="450600" cy="145800"/>
                <a:chOff x="705975" y="2212050"/>
                <a:chExt cx="450600" cy="145800"/>
              </a:xfrm>
            </p:grpSpPr>
            <p:sp>
              <p:nvSpPr>
                <p:cNvPr id="876" name="Google Shape;876;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36"/>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880" name="Google Shape;880;p36"/>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881" name="Google Shape;881;p36"/>
            <p:cNvGrpSpPr/>
            <p:nvPr/>
          </p:nvGrpSpPr>
          <p:grpSpPr>
            <a:xfrm>
              <a:off x="4313591" y="4032663"/>
              <a:ext cx="835447" cy="1037479"/>
              <a:chOff x="2941991" y="3346863"/>
              <a:chExt cx="835447" cy="1037479"/>
            </a:xfrm>
          </p:grpSpPr>
          <p:sp>
            <p:nvSpPr>
              <p:cNvPr id="882" name="Google Shape;882;p36"/>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883" name="Google Shape;883;p36"/>
              <p:cNvGrpSpPr/>
              <p:nvPr/>
            </p:nvGrpSpPr>
            <p:grpSpPr>
              <a:xfrm>
                <a:off x="3213732" y="4128462"/>
                <a:ext cx="450600" cy="145800"/>
                <a:chOff x="705975" y="2364450"/>
                <a:chExt cx="450600" cy="145800"/>
              </a:xfrm>
            </p:grpSpPr>
            <p:sp>
              <p:nvSpPr>
                <p:cNvPr id="884" name="Google Shape;884;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6"/>
              <p:cNvGrpSpPr/>
              <p:nvPr/>
            </p:nvGrpSpPr>
            <p:grpSpPr>
              <a:xfrm>
                <a:off x="3213740" y="3542944"/>
                <a:ext cx="450600" cy="145800"/>
                <a:chOff x="705975" y="2212050"/>
                <a:chExt cx="450600" cy="145800"/>
              </a:xfrm>
            </p:grpSpPr>
            <p:sp>
              <p:nvSpPr>
                <p:cNvPr id="888" name="Google Shape;888;p36"/>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36"/>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892" name="Google Shape;892;p36"/>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grpSp>
        <p:nvGrpSpPr>
          <p:cNvPr id="893" name="Google Shape;893;p36"/>
          <p:cNvGrpSpPr/>
          <p:nvPr/>
        </p:nvGrpSpPr>
        <p:grpSpPr>
          <a:xfrm>
            <a:off x="622940" y="3613075"/>
            <a:ext cx="3389250" cy="615669"/>
            <a:chOff x="-1967860" y="2927275"/>
            <a:chExt cx="3389250" cy="615669"/>
          </a:xfrm>
        </p:grpSpPr>
        <p:sp>
          <p:nvSpPr>
            <p:cNvPr id="894" name="Google Shape;894;p36"/>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 name="Google Shape;896;p36"/>
            <p:cNvCxnSpPr>
              <a:stCxn id="833" idx="0"/>
              <a:endCxn id="894" idx="4"/>
            </p:cNvCxnSpPr>
            <p:nvPr/>
          </p:nvCxnSpPr>
          <p:spPr>
            <a:xfrm rot="-5400000">
              <a:off x="-720910" y="1808794"/>
              <a:ext cx="487200" cy="29811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897" name="Google Shape;897;p36"/>
            <p:cNvCxnSpPr>
              <a:stCxn id="877" idx="0"/>
              <a:endCxn id="894"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898" name="Google Shape;898;p36"/>
          <p:cNvGrpSpPr/>
          <p:nvPr/>
        </p:nvGrpSpPr>
        <p:grpSpPr>
          <a:xfrm>
            <a:off x="3537063" y="3136650"/>
            <a:ext cx="654805" cy="523200"/>
            <a:chOff x="946263" y="2450850"/>
            <a:chExt cx="654805" cy="523200"/>
          </a:xfrm>
        </p:grpSpPr>
        <p:sp>
          <p:nvSpPr>
            <p:cNvPr id="899" name="Google Shape;899;p36"/>
            <p:cNvSpPr/>
            <p:nvPr/>
          </p:nvSpPr>
          <p:spPr>
            <a:xfrm>
              <a:off x="946263" y="2676958"/>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901" name="Google Shape;901;p36"/>
          <p:cNvGrpSpPr/>
          <p:nvPr/>
        </p:nvGrpSpPr>
        <p:grpSpPr>
          <a:xfrm>
            <a:off x="6090949" y="4032663"/>
            <a:ext cx="1648889" cy="1037479"/>
            <a:chOff x="3500149" y="4032663"/>
            <a:chExt cx="1648889" cy="1037479"/>
          </a:xfrm>
        </p:grpSpPr>
        <p:grpSp>
          <p:nvGrpSpPr>
            <p:cNvPr id="902" name="Google Shape;902;p36"/>
            <p:cNvGrpSpPr/>
            <p:nvPr/>
          </p:nvGrpSpPr>
          <p:grpSpPr>
            <a:xfrm>
              <a:off x="3500149" y="4032663"/>
              <a:ext cx="850439" cy="1037479"/>
              <a:chOff x="1976149" y="3346863"/>
              <a:chExt cx="850439" cy="1037479"/>
            </a:xfrm>
          </p:grpSpPr>
          <p:sp>
            <p:nvSpPr>
              <p:cNvPr id="903" name="Google Shape;903;p36"/>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904" name="Google Shape;904;p36"/>
              <p:cNvGrpSpPr/>
              <p:nvPr/>
            </p:nvGrpSpPr>
            <p:grpSpPr>
              <a:xfrm>
                <a:off x="2262882" y="4128462"/>
                <a:ext cx="450600" cy="145800"/>
                <a:chOff x="705975" y="2364450"/>
                <a:chExt cx="450600" cy="145800"/>
              </a:xfrm>
            </p:grpSpPr>
            <p:sp>
              <p:nvSpPr>
                <p:cNvPr id="905" name="Google Shape;905;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6"/>
              <p:cNvGrpSpPr/>
              <p:nvPr/>
            </p:nvGrpSpPr>
            <p:grpSpPr>
              <a:xfrm>
                <a:off x="2262890" y="3542944"/>
                <a:ext cx="450600" cy="145800"/>
                <a:chOff x="705975" y="2212050"/>
                <a:chExt cx="450600" cy="145800"/>
              </a:xfrm>
            </p:grpSpPr>
            <p:sp>
              <p:nvSpPr>
                <p:cNvPr id="909" name="Google Shape;909;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36"/>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913" name="Google Shape;913;p36"/>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nvGrpSpPr>
            <p:cNvPr id="914" name="Google Shape;914;p36"/>
            <p:cNvGrpSpPr/>
            <p:nvPr/>
          </p:nvGrpSpPr>
          <p:grpSpPr>
            <a:xfrm>
              <a:off x="4313591" y="4032663"/>
              <a:ext cx="835447" cy="1037479"/>
              <a:chOff x="2941991" y="3346863"/>
              <a:chExt cx="835447" cy="1037479"/>
            </a:xfrm>
          </p:grpSpPr>
          <p:sp>
            <p:nvSpPr>
              <p:cNvPr id="915" name="Google Shape;915;p36"/>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916" name="Google Shape;916;p36"/>
              <p:cNvGrpSpPr/>
              <p:nvPr/>
            </p:nvGrpSpPr>
            <p:grpSpPr>
              <a:xfrm>
                <a:off x="3213732" y="4128462"/>
                <a:ext cx="450600" cy="145800"/>
                <a:chOff x="705975" y="2364450"/>
                <a:chExt cx="450600" cy="145800"/>
              </a:xfrm>
            </p:grpSpPr>
            <p:sp>
              <p:nvSpPr>
                <p:cNvPr id="917" name="Google Shape;917;p36"/>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6"/>
              <p:cNvGrpSpPr/>
              <p:nvPr/>
            </p:nvGrpSpPr>
            <p:grpSpPr>
              <a:xfrm>
                <a:off x="3213740" y="3542944"/>
                <a:ext cx="450600" cy="145800"/>
                <a:chOff x="705975" y="2212050"/>
                <a:chExt cx="450600" cy="145800"/>
              </a:xfrm>
            </p:grpSpPr>
            <p:sp>
              <p:nvSpPr>
                <p:cNvPr id="921" name="Google Shape;921;p36"/>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36"/>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925" name="Google Shape;925;p36"/>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grpSp>
        <p:nvGrpSpPr>
          <p:cNvPr id="926" name="Google Shape;926;p36"/>
          <p:cNvGrpSpPr/>
          <p:nvPr/>
        </p:nvGrpSpPr>
        <p:grpSpPr>
          <a:xfrm>
            <a:off x="622940" y="3613075"/>
            <a:ext cx="5980050" cy="615669"/>
            <a:chOff x="-4558660" y="2927275"/>
            <a:chExt cx="5980050" cy="615669"/>
          </a:xfrm>
        </p:grpSpPr>
        <p:sp>
          <p:nvSpPr>
            <p:cNvPr id="927" name="Google Shape;927;p36"/>
            <p:cNvSpPr/>
            <p:nvPr/>
          </p:nvSpPr>
          <p:spPr>
            <a:xfrm>
              <a:off x="949108" y="29272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995873" y="29740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36"/>
            <p:cNvCxnSpPr>
              <a:stCxn id="833" idx="0"/>
              <a:endCxn id="927" idx="4"/>
            </p:cNvCxnSpPr>
            <p:nvPr/>
          </p:nvCxnSpPr>
          <p:spPr>
            <a:xfrm rot="-5400000">
              <a:off x="-2016310" y="513394"/>
              <a:ext cx="487200" cy="55719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930" name="Google Shape;930;p36"/>
            <p:cNvCxnSpPr>
              <a:stCxn id="910" idx="0"/>
              <a:endCxn id="927" idx="6"/>
            </p:cNvCxnSpPr>
            <p:nvPr/>
          </p:nvCxnSpPr>
          <p:spPr>
            <a:xfrm flipH="1" rot="5400000">
              <a:off x="973790" y="3095344"/>
              <a:ext cx="551400" cy="343800"/>
            </a:xfrm>
            <a:prstGeom prst="bentConnector2">
              <a:avLst/>
            </a:prstGeom>
            <a:noFill/>
            <a:ln cap="flat" cmpd="sng" w="9525">
              <a:solidFill>
                <a:schemeClr val="dk2"/>
              </a:solidFill>
              <a:prstDash val="solid"/>
              <a:round/>
              <a:headEnd len="med" w="med" type="none"/>
              <a:tailEnd len="med" w="med" type="triangle"/>
            </a:ln>
          </p:spPr>
        </p:cxnSp>
      </p:grpSp>
      <p:grpSp>
        <p:nvGrpSpPr>
          <p:cNvPr id="931" name="Google Shape;931;p36"/>
          <p:cNvGrpSpPr/>
          <p:nvPr/>
        </p:nvGrpSpPr>
        <p:grpSpPr>
          <a:xfrm>
            <a:off x="6127863" y="3136650"/>
            <a:ext cx="654805" cy="523200"/>
            <a:chOff x="946263" y="2450850"/>
            <a:chExt cx="654805" cy="523200"/>
          </a:xfrm>
        </p:grpSpPr>
        <p:sp>
          <p:nvSpPr>
            <p:cNvPr id="932" name="Google Shape;932;p36"/>
            <p:cNvSpPr/>
            <p:nvPr/>
          </p:nvSpPr>
          <p:spPr>
            <a:xfrm>
              <a:off x="946263" y="2676958"/>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934" name="Google Shape;934;p36"/>
          <p:cNvGrpSpPr/>
          <p:nvPr/>
        </p:nvGrpSpPr>
        <p:grpSpPr>
          <a:xfrm>
            <a:off x="2461466" y="1185129"/>
            <a:ext cx="6682416" cy="498600"/>
            <a:chOff x="3043704" y="1606050"/>
            <a:chExt cx="6435300" cy="498600"/>
          </a:xfrm>
        </p:grpSpPr>
        <p:sp>
          <p:nvSpPr>
            <p:cNvPr id="935" name="Google Shape;935;p36"/>
            <p:cNvSpPr/>
            <p:nvPr/>
          </p:nvSpPr>
          <p:spPr>
            <a:xfrm>
              <a:off x="7616004" y="1606050"/>
              <a:ext cx="1863000" cy="4986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936" name="Google Shape;936;p36"/>
            <p:cNvCxnSpPr>
              <a:stCxn id="935" idx="2"/>
              <a:endCxn id="818" idx="3"/>
            </p:cNvCxnSpPr>
            <p:nvPr/>
          </p:nvCxnSpPr>
          <p:spPr>
            <a:xfrm rot="10800000">
              <a:off x="3043704" y="1612650"/>
              <a:ext cx="4572300" cy="242700"/>
            </a:xfrm>
            <a:prstGeom prst="straightConnector1">
              <a:avLst/>
            </a:prstGeom>
            <a:noFill/>
            <a:ln cap="flat" cmpd="sng" w="19050">
              <a:solidFill>
                <a:srgbClr val="9900FF"/>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a:t>
            </a:r>
            <a:endParaRPr/>
          </a:p>
          <a:p>
            <a:pPr indent="0" lvl="0" marL="0" rtl="0" algn="l">
              <a:spcBef>
                <a:spcPts val="0"/>
              </a:spcBef>
              <a:spcAft>
                <a:spcPts val="0"/>
              </a:spcAft>
              <a:buNone/>
            </a:pPr>
            <a:r>
              <a:t/>
            </a:r>
            <a:endParaRPr/>
          </a:p>
        </p:txBody>
      </p:sp>
      <p:pic>
        <p:nvPicPr>
          <p:cNvPr id="942" name="Google Shape;942;p37"/>
          <p:cNvPicPr preferRelativeResize="0"/>
          <p:nvPr/>
        </p:nvPicPr>
        <p:blipFill>
          <a:blip r:embed="rId3">
            <a:alphaModFix/>
          </a:blip>
          <a:stretch>
            <a:fillRect/>
          </a:stretch>
        </p:blipFill>
        <p:spPr>
          <a:xfrm>
            <a:off x="4618950" y="36088"/>
            <a:ext cx="4480099" cy="834525"/>
          </a:xfrm>
          <a:prstGeom prst="rect">
            <a:avLst/>
          </a:prstGeom>
          <a:noFill/>
          <a:ln>
            <a:noFill/>
          </a:ln>
        </p:spPr>
      </p:pic>
      <p:sp>
        <p:nvSpPr>
          <p:cNvPr id="943" name="Google Shape;943;p37"/>
          <p:cNvSpPr txBox="1"/>
          <p:nvPr/>
        </p:nvSpPr>
        <p:spPr>
          <a:xfrm>
            <a:off x="8029310" y="42513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944" name="Google Shape;944;p37"/>
          <p:cNvGrpSpPr/>
          <p:nvPr/>
        </p:nvGrpSpPr>
        <p:grpSpPr>
          <a:xfrm>
            <a:off x="745559" y="2438863"/>
            <a:ext cx="5861656" cy="766025"/>
            <a:chOff x="745559" y="1753063"/>
            <a:chExt cx="5861656" cy="766025"/>
          </a:xfrm>
        </p:grpSpPr>
        <p:grpSp>
          <p:nvGrpSpPr>
            <p:cNvPr id="945" name="Google Shape;945;p37"/>
            <p:cNvGrpSpPr/>
            <p:nvPr/>
          </p:nvGrpSpPr>
          <p:grpSpPr>
            <a:xfrm>
              <a:off x="745559" y="1753063"/>
              <a:ext cx="680056" cy="766025"/>
              <a:chOff x="4233450" y="3510275"/>
              <a:chExt cx="680056" cy="766025"/>
            </a:xfrm>
          </p:grpSpPr>
          <p:sp>
            <p:nvSpPr>
              <p:cNvPr id="946" name="Google Shape;946;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47" name="Google Shape;947;p37"/>
              <p:cNvSpPr/>
              <p:nvPr/>
            </p:nvSpPr>
            <p:spPr>
              <a:xfrm>
                <a:off x="4443142" y="3557533"/>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948" name="Google Shape;948;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949" name="Google Shape;949;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950" name="Google Shape;950;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51" name="Google Shape;951;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952" name="Google Shape;952;p37"/>
            <p:cNvGrpSpPr/>
            <p:nvPr/>
          </p:nvGrpSpPr>
          <p:grpSpPr>
            <a:xfrm>
              <a:off x="3343903" y="1753063"/>
              <a:ext cx="680056" cy="766025"/>
              <a:chOff x="4233450" y="3510275"/>
              <a:chExt cx="680056" cy="766025"/>
            </a:xfrm>
          </p:grpSpPr>
          <p:sp>
            <p:nvSpPr>
              <p:cNvPr id="953" name="Google Shape;953;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54" name="Google Shape;954;p37"/>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955" name="Google Shape;955;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956" name="Google Shape;956;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957" name="Google Shape;957;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58" name="Google Shape;958;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959" name="Google Shape;959;p37"/>
            <p:cNvGrpSpPr/>
            <p:nvPr/>
          </p:nvGrpSpPr>
          <p:grpSpPr>
            <a:xfrm>
              <a:off x="5927159" y="1753063"/>
              <a:ext cx="680056" cy="766025"/>
              <a:chOff x="4233450" y="3510275"/>
              <a:chExt cx="680056" cy="766025"/>
            </a:xfrm>
          </p:grpSpPr>
          <p:sp>
            <p:nvSpPr>
              <p:cNvPr id="960" name="Google Shape;960;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61" name="Google Shape;961;p37"/>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962" name="Google Shape;962;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963" name="Google Shape;963;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964" name="Google Shape;964;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965" name="Google Shape;965;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966" name="Google Shape;966;p37"/>
          <p:cNvGrpSpPr/>
          <p:nvPr/>
        </p:nvGrpSpPr>
        <p:grpSpPr>
          <a:xfrm>
            <a:off x="721784" y="1889143"/>
            <a:ext cx="7086900" cy="555845"/>
            <a:chOff x="4209675" y="2960555"/>
            <a:chExt cx="7086900" cy="555845"/>
          </a:xfrm>
        </p:grpSpPr>
        <p:cxnSp>
          <p:nvCxnSpPr>
            <p:cNvPr id="967" name="Google Shape;967;p37"/>
            <p:cNvCxnSpPr/>
            <p:nvPr/>
          </p:nvCxnSpPr>
          <p:spPr>
            <a:xfrm>
              <a:off x="4209675" y="3516400"/>
              <a:ext cx="7086900" cy="0"/>
            </a:xfrm>
            <a:prstGeom prst="straightConnector1">
              <a:avLst/>
            </a:prstGeom>
            <a:noFill/>
            <a:ln cap="flat" cmpd="sng" w="9525">
              <a:solidFill>
                <a:schemeClr val="dk2"/>
              </a:solidFill>
              <a:prstDash val="solid"/>
              <a:round/>
              <a:headEnd len="med" w="med" type="none"/>
              <a:tailEnd len="med" w="med" type="none"/>
            </a:ln>
          </p:spPr>
        </p:cxnSp>
        <p:grpSp>
          <p:nvGrpSpPr>
            <p:cNvPr id="968" name="Google Shape;968;p37"/>
            <p:cNvGrpSpPr/>
            <p:nvPr/>
          </p:nvGrpSpPr>
          <p:grpSpPr>
            <a:xfrm>
              <a:off x="4450966" y="2960555"/>
              <a:ext cx="5466500" cy="504600"/>
              <a:chOff x="4583603" y="2122355"/>
              <a:chExt cx="5466500" cy="504600"/>
            </a:xfrm>
          </p:grpSpPr>
          <p:sp>
            <p:nvSpPr>
              <p:cNvPr id="969" name="Google Shape;969;p37"/>
              <p:cNvSpPr/>
              <p:nvPr/>
            </p:nvSpPr>
            <p:spPr>
              <a:xfrm>
                <a:off x="4583603" y="2564492"/>
                <a:ext cx="280200" cy="62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7179103" y="2122355"/>
                <a:ext cx="280200" cy="5046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9769903" y="2300533"/>
                <a:ext cx="280200" cy="3264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37"/>
          <p:cNvSpPr txBox="1"/>
          <p:nvPr/>
        </p:nvSpPr>
        <p:spPr>
          <a:xfrm>
            <a:off x="8029310" y="18891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973" name="Google Shape;973;p37"/>
          <p:cNvGrpSpPr/>
          <p:nvPr/>
        </p:nvGrpSpPr>
        <p:grpSpPr>
          <a:xfrm>
            <a:off x="1103175" y="1628875"/>
            <a:ext cx="1165897" cy="2599882"/>
            <a:chOff x="1103175" y="1628875"/>
            <a:chExt cx="1165897" cy="2599882"/>
          </a:xfrm>
        </p:grpSpPr>
        <p:sp>
          <p:nvSpPr>
            <p:cNvPr id="974" name="Google Shape;974;p37"/>
            <p:cNvSpPr/>
            <p:nvPr/>
          </p:nvSpPr>
          <p:spPr>
            <a:xfrm>
              <a:off x="2123272"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5" name="Google Shape;975;p37"/>
            <p:cNvCxnSpPr>
              <a:stCxn id="976" idx="0"/>
              <a:endCxn id="974" idx="2"/>
            </p:cNvCxnSpPr>
            <p:nvPr/>
          </p:nvCxnSpPr>
          <p:spPr>
            <a:xfrm flipH="1" rot="10800000">
              <a:off x="2219954" y="1739657"/>
              <a:ext cx="14100" cy="2489100"/>
            </a:xfrm>
            <a:prstGeom prst="straightConnector1">
              <a:avLst/>
            </a:prstGeom>
            <a:noFill/>
            <a:ln cap="flat" cmpd="sng" w="9525">
              <a:solidFill>
                <a:schemeClr val="dk2"/>
              </a:solidFill>
              <a:prstDash val="dash"/>
              <a:round/>
              <a:headEnd len="med" w="med" type="none"/>
              <a:tailEnd len="med" w="med" type="oval"/>
            </a:ln>
          </p:spPr>
        </p:cxnSp>
        <p:cxnSp>
          <p:nvCxnSpPr>
            <p:cNvPr id="977" name="Google Shape;977;p37"/>
            <p:cNvCxnSpPr>
              <a:stCxn id="969" idx="0"/>
              <a:endCxn id="974" idx="3"/>
            </p:cNvCxnSpPr>
            <p:nvPr/>
          </p:nvCxnSpPr>
          <p:spPr>
            <a:xfrm rot="-5400000">
              <a:off x="1334925" y="1507929"/>
              <a:ext cx="591600" cy="1055100"/>
            </a:xfrm>
            <a:prstGeom prst="bentConnector3">
              <a:avLst>
                <a:gd fmla="val 48977" name="adj1"/>
              </a:avLst>
            </a:prstGeom>
            <a:noFill/>
            <a:ln cap="flat" cmpd="sng" w="9525">
              <a:solidFill>
                <a:schemeClr val="dk2"/>
              </a:solidFill>
              <a:prstDash val="dash"/>
              <a:round/>
              <a:headEnd len="med" w="med" type="none"/>
              <a:tailEnd len="med" w="med" type="oval"/>
            </a:ln>
          </p:spPr>
        </p:cxnSp>
      </p:grpSp>
      <p:grpSp>
        <p:nvGrpSpPr>
          <p:cNvPr id="978" name="Google Shape;978;p37"/>
          <p:cNvGrpSpPr/>
          <p:nvPr/>
        </p:nvGrpSpPr>
        <p:grpSpPr>
          <a:xfrm>
            <a:off x="3698675" y="1628875"/>
            <a:ext cx="1153652" cy="2599882"/>
            <a:chOff x="3698675" y="1628875"/>
            <a:chExt cx="1153652" cy="2599882"/>
          </a:xfrm>
        </p:grpSpPr>
        <p:sp>
          <p:nvSpPr>
            <p:cNvPr id="979" name="Google Shape;979;p37"/>
            <p:cNvSpPr/>
            <p:nvPr/>
          </p:nvSpPr>
          <p:spPr>
            <a:xfrm>
              <a:off x="4706527"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0" name="Google Shape;980;p37"/>
            <p:cNvCxnSpPr>
              <a:stCxn id="981" idx="0"/>
              <a:endCxn id="979" idx="2"/>
            </p:cNvCxnSpPr>
            <p:nvPr/>
          </p:nvCxnSpPr>
          <p:spPr>
            <a:xfrm flipH="1" rot="10800000">
              <a:off x="4810710" y="1739657"/>
              <a:ext cx="6600" cy="2489100"/>
            </a:xfrm>
            <a:prstGeom prst="straightConnector1">
              <a:avLst/>
            </a:prstGeom>
            <a:noFill/>
            <a:ln cap="flat" cmpd="sng" w="9525">
              <a:solidFill>
                <a:schemeClr val="dk2"/>
              </a:solidFill>
              <a:prstDash val="dash"/>
              <a:round/>
              <a:headEnd len="med" w="med" type="none"/>
              <a:tailEnd len="med" w="med" type="oval"/>
            </a:ln>
          </p:spPr>
        </p:cxnSp>
        <p:cxnSp>
          <p:nvCxnSpPr>
            <p:cNvPr id="982" name="Google Shape;982;p37"/>
            <p:cNvCxnSpPr>
              <a:stCxn id="970" idx="0"/>
              <a:endCxn id="979" idx="3"/>
            </p:cNvCxnSpPr>
            <p:nvPr/>
          </p:nvCxnSpPr>
          <p:spPr>
            <a:xfrm rot="-5400000">
              <a:off x="4145375" y="1293043"/>
              <a:ext cx="149400" cy="1042800"/>
            </a:xfrm>
            <a:prstGeom prst="bentConnector3">
              <a:avLst>
                <a:gd fmla="val 45971" name="adj1"/>
              </a:avLst>
            </a:prstGeom>
            <a:noFill/>
            <a:ln cap="flat" cmpd="sng" w="9525">
              <a:solidFill>
                <a:schemeClr val="dk2"/>
              </a:solidFill>
              <a:prstDash val="dash"/>
              <a:round/>
              <a:headEnd len="med" w="med" type="none"/>
              <a:tailEnd len="med" w="med" type="oval"/>
            </a:ln>
          </p:spPr>
        </p:cxnSp>
      </p:grpSp>
      <p:grpSp>
        <p:nvGrpSpPr>
          <p:cNvPr id="983" name="Google Shape;983;p37"/>
          <p:cNvGrpSpPr/>
          <p:nvPr/>
        </p:nvGrpSpPr>
        <p:grpSpPr>
          <a:xfrm>
            <a:off x="6289475" y="1628875"/>
            <a:ext cx="1146108" cy="2599882"/>
            <a:chOff x="6289475" y="1628875"/>
            <a:chExt cx="1146108" cy="2599882"/>
          </a:xfrm>
        </p:grpSpPr>
        <p:sp>
          <p:nvSpPr>
            <p:cNvPr id="984" name="Google Shape;984;p37"/>
            <p:cNvSpPr/>
            <p:nvPr/>
          </p:nvSpPr>
          <p:spPr>
            <a:xfrm>
              <a:off x="7289783"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37"/>
            <p:cNvCxnSpPr>
              <a:stCxn id="986" idx="0"/>
              <a:endCxn id="984" idx="2"/>
            </p:cNvCxnSpPr>
            <p:nvPr/>
          </p:nvCxnSpPr>
          <p:spPr>
            <a:xfrm rot="10800000">
              <a:off x="7400565" y="1739657"/>
              <a:ext cx="900" cy="2489100"/>
            </a:xfrm>
            <a:prstGeom prst="straightConnector1">
              <a:avLst/>
            </a:prstGeom>
            <a:noFill/>
            <a:ln cap="flat" cmpd="sng" w="9525">
              <a:solidFill>
                <a:schemeClr val="dk2"/>
              </a:solidFill>
              <a:prstDash val="dash"/>
              <a:round/>
              <a:headEnd len="med" w="med" type="none"/>
              <a:tailEnd len="med" w="med" type="oval"/>
            </a:ln>
          </p:spPr>
        </p:cxnSp>
        <p:cxnSp>
          <p:nvCxnSpPr>
            <p:cNvPr id="987" name="Google Shape;987;p37"/>
            <p:cNvCxnSpPr>
              <a:stCxn id="971" idx="0"/>
              <a:endCxn id="984" idx="3"/>
            </p:cNvCxnSpPr>
            <p:nvPr/>
          </p:nvCxnSpPr>
          <p:spPr>
            <a:xfrm rot="-5400000">
              <a:off x="6643325" y="1385871"/>
              <a:ext cx="327600" cy="1035300"/>
            </a:xfrm>
            <a:prstGeom prst="bentConnector3">
              <a:avLst>
                <a:gd fmla="val 48159" name="adj1"/>
              </a:avLst>
            </a:prstGeom>
            <a:noFill/>
            <a:ln cap="flat" cmpd="sng" w="9525">
              <a:solidFill>
                <a:schemeClr val="dk2"/>
              </a:solidFill>
              <a:prstDash val="dash"/>
              <a:round/>
              <a:headEnd len="med" w="med" type="none"/>
              <a:tailEnd len="med" w="med" type="oval"/>
            </a:ln>
          </p:spPr>
        </p:cxnSp>
      </p:grpSp>
      <p:grpSp>
        <p:nvGrpSpPr>
          <p:cNvPr id="988" name="Google Shape;988;p37"/>
          <p:cNvGrpSpPr/>
          <p:nvPr/>
        </p:nvGrpSpPr>
        <p:grpSpPr>
          <a:xfrm>
            <a:off x="2010839" y="1118937"/>
            <a:ext cx="450600" cy="145800"/>
            <a:chOff x="705975" y="2364450"/>
            <a:chExt cx="450600" cy="145800"/>
          </a:xfrm>
        </p:grpSpPr>
        <p:sp>
          <p:nvSpPr>
            <p:cNvPr id="989" name="Google Shape;989;p37"/>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7"/>
          <p:cNvSpPr txBox="1"/>
          <p:nvPr/>
        </p:nvSpPr>
        <p:spPr>
          <a:xfrm>
            <a:off x="1721385"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993" name="Google Shape;993;p37"/>
          <p:cNvGrpSpPr/>
          <p:nvPr/>
        </p:nvGrpSpPr>
        <p:grpSpPr>
          <a:xfrm>
            <a:off x="2692896" y="4032663"/>
            <a:ext cx="859241" cy="1037479"/>
            <a:chOff x="1016496" y="3346863"/>
            <a:chExt cx="859241" cy="1037479"/>
          </a:xfrm>
        </p:grpSpPr>
        <p:sp>
          <p:nvSpPr>
            <p:cNvPr id="994" name="Google Shape;994;p37"/>
            <p:cNvSpPr/>
            <p:nvPr/>
          </p:nvSpPr>
          <p:spPr>
            <a:xfrm>
              <a:off x="11989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Q</a:t>
              </a:r>
              <a:endParaRPr baseline="-25000">
                <a:latin typeface="Helvetica Neue"/>
                <a:ea typeface="Helvetica Neue"/>
                <a:cs typeface="Helvetica Neue"/>
                <a:sym typeface="Helvetica Neue"/>
              </a:endParaRPr>
            </a:p>
          </p:txBody>
        </p:sp>
        <p:grpSp>
          <p:nvGrpSpPr>
            <p:cNvPr id="995" name="Google Shape;995;p37"/>
            <p:cNvGrpSpPr/>
            <p:nvPr/>
          </p:nvGrpSpPr>
          <p:grpSpPr>
            <a:xfrm>
              <a:off x="1312032" y="4128462"/>
              <a:ext cx="450600" cy="145800"/>
              <a:chOff x="705975" y="2364450"/>
              <a:chExt cx="450600" cy="145800"/>
            </a:xfrm>
          </p:grpSpPr>
          <p:sp>
            <p:nvSpPr>
              <p:cNvPr id="996" name="Google Shape;996;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37"/>
            <p:cNvSpPr txBox="1"/>
            <p:nvPr/>
          </p:nvSpPr>
          <p:spPr>
            <a:xfrm>
              <a:off x="1016496"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nvGrpSpPr>
            <p:cNvPr id="1000" name="Google Shape;1000;p37"/>
            <p:cNvGrpSpPr/>
            <p:nvPr/>
          </p:nvGrpSpPr>
          <p:grpSpPr>
            <a:xfrm>
              <a:off x="1312040" y="3542944"/>
              <a:ext cx="450600" cy="145800"/>
              <a:chOff x="705975" y="2212050"/>
              <a:chExt cx="450600" cy="145800"/>
            </a:xfrm>
          </p:grpSpPr>
          <p:sp>
            <p:nvSpPr>
              <p:cNvPr id="1001" name="Google Shape;1001;p37"/>
              <p:cNvSpPr/>
              <p:nvPr/>
            </p:nvSpPr>
            <p:spPr>
              <a:xfrm>
                <a:off x="7059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8583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10107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7"/>
            <p:cNvSpPr txBox="1"/>
            <p:nvPr/>
          </p:nvSpPr>
          <p:spPr>
            <a:xfrm>
              <a:off x="1016496"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q</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1005" name="Google Shape;1005;p37"/>
          <p:cNvGrpSpPr/>
          <p:nvPr/>
        </p:nvGrpSpPr>
        <p:grpSpPr>
          <a:xfrm>
            <a:off x="909349" y="4032663"/>
            <a:ext cx="850439" cy="1037479"/>
            <a:chOff x="1976149" y="3346863"/>
            <a:chExt cx="850439" cy="1037479"/>
          </a:xfrm>
        </p:grpSpPr>
        <p:sp>
          <p:nvSpPr>
            <p:cNvPr id="1006" name="Google Shape;1006;p37"/>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007" name="Google Shape;1007;p37"/>
            <p:cNvGrpSpPr/>
            <p:nvPr/>
          </p:nvGrpSpPr>
          <p:grpSpPr>
            <a:xfrm>
              <a:off x="2262882" y="4128462"/>
              <a:ext cx="450600" cy="145800"/>
              <a:chOff x="705975" y="2364450"/>
              <a:chExt cx="450600" cy="145800"/>
            </a:xfrm>
          </p:grpSpPr>
          <p:sp>
            <p:nvSpPr>
              <p:cNvPr id="1008" name="Google Shape;1008;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37"/>
            <p:cNvGrpSpPr/>
            <p:nvPr/>
          </p:nvGrpSpPr>
          <p:grpSpPr>
            <a:xfrm>
              <a:off x="2262890" y="3542944"/>
              <a:ext cx="450600" cy="145800"/>
              <a:chOff x="705975" y="2212050"/>
              <a:chExt cx="450600" cy="145800"/>
            </a:xfrm>
          </p:grpSpPr>
          <p:sp>
            <p:nvSpPr>
              <p:cNvPr id="1012" name="Google Shape;1012;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37"/>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1016" name="Google Shape;1016;p37"/>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1017" name="Google Shape;1017;p37"/>
          <p:cNvGrpSpPr/>
          <p:nvPr/>
        </p:nvGrpSpPr>
        <p:grpSpPr>
          <a:xfrm>
            <a:off x="1722791" y="4032663"/>
            <a:ext cx="835447" cy="1037479"/>
            <a:chOff x="2941991" y="3346863"/>
            <a:chExt cx="835447" cy="1037479"/>
          </a:xfrm>
        </p:grpSpPr>
        <p:sp>
          <p:nvSpPr>
            <p:cNvPr id="1018" name="Google Shape;1018;p37"/>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019" name="Google Shape;1019;p37"/>
            <p:cNvGrpSpPr/>
            <p:nvPr/>
          </p:nvGrpSpPr>
          <p:grpSpPr>
            <a:xfrm>
              <a:off x="3213732" y="4128462"/>
              <a:ext cx="450600" cy="145800"/>
              <a:chOff x="705975" y="2364450"/>
              <a:chExt cx="450600" cy="145800"/>
            </a:xfrm>
          </p:grpSpPr>
          <p:sp>
            <p:nvSpPr>
              <p:cNvPr id="1020" name="Google Shape;1020;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7"/>
            <p:cNvGrpSpPr/>
            <p:nvPr/>
          </p:nvGrpSpPr>
          <p:grpSpPr>
            <a:xfrm>
              <a:off x="3213740" y="3542944"/>
              <a:ext cx="450600" cy="145800"/>
              <a:chOff x="705975" y="2212050"/>
              <a:chExt cx="450600" cy="145800"/>
            </a:xfrm>
          </p:grpSpPr>
          <p:sp>
            <p:nvSpPr>
              <p:cNvPr id="1024" name="Google Shape;1024;p37"/>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37"/>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1028" name="Google Shape;1028;p37"/>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sp>
        <p:nvSpPr>
          <p:cNvPr id="1029" name="Google Shape;1029;p37"/>
          <p:cNvSpPr/>
          <p:nvPr/>
        </p:nvSpPr>
        <p:spPr>
          <a:xfrm>
            <a:off x="9491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9958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1" name="Google Shape;1031;p37"/>
          <p:cNvCxnSpPr>
            <a:stCxn id="1013" idx="0"/>
            <a:endCxn id="1029" idx="6"/>
          </p:cNvCxnSpPr>
          <p:nvPr/>
        </p:nvCxnSpPr>
        <p:spPr>
          <a:xfrm flipH="1" rot="5400000">
            <a:off x="9737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032" name="Google Shape;1032;p37"/>
          <p:cNvGrpSpPr/>
          <p:nvPr/>
        </p:nvGrpSpPr>
        <p:grpSpPr>
          <a:xfrm>
            <a:off x="3500149" y="4032663"/>
            <a:ext cx="1648889" cy="1037479"/>
            <a:chOff x="3500149" y="4032663"/>
            <a:chExt cx="1648889" cy="1037479"/>
          </a:xfrm>
        </p:grpSpPr>
        <p:grpSp>
          <p:nvGrpSpPr>
            <p:cNvPr id="1033" name="Google Shape;1033;p37"/>
            <p:cNvGrpSpPr/>
            <p:nvPr/>
          </p:nvGrpSpPr>
          <p:grpSpPr>
            <a:xfrm>
              <a:off x="3500149" y="4032663"/>
              <a:ext cx="850439" cy="1037479"/>
              <a:chOff x="1976149" y="3346863"/>
              <a:chExt cx="850439" cy="1037479"/>
            </a:xfrm>
          </p:grpSpPr>
          <p:sp>
            <p:nvSpPr>
              <p:cNvPr id="1034" name="Google Shape;1034;p37"/>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035" name="Google Shape;1035;p37"/>
              <p:cNvGrpSpPr/>
              <p:nvPr/>
            </p:nvGrpSpPr>
            <p:grpSpPr>
              <a:xfrm>
                <a:off x="2262882" y="4128462"/>
                <a:ext cx="450600" cy="145800"/>
                <a:chOff x="705975" y="2364450"/>
                <a:chExt cx="450600" cy="145800"/>
              </a:xfrm>
            </p:grpSpPr>
            <p:sp>
              <p:nvSpPr>
                <p:cNvPr id="1036" name="Google Shape;1036;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37"/>
              <p:cNvGrpSpPr/>
              <p:nvPr/>
            </p:nvGrpSpPr>
            <p:grpSpPr>
              <a:xfrm>
                <a:off x="2262890" y="3542944"/>
                <a:ext cx="450600" cy="145800"/>
                <a:chOff x="705975" y="2212050"/>
                <a:chExt cx="450600" cy="145800"/>
              </a:xfrm>
            </p:grpSpPr>
            <p:sp>
              <p:nvSpPr>
                <p:cNvPr id="1040" name="Google Shape;1040;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37"/>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1044" name="Google Shape;1044;p37"/>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1045" name="Google Shape;1045;p37"/>
            <p:cNvGrpSpPr/>
            <p:nvPr/>
          </p:nvGrpSpPr>
          <p:grpSpPr>
            <a:xfrm>
              <a:off x="4313591" y="4032663"/>
              <a:ext cx="835447" cy="1037479"/>
              <a:chOff x="2941991" y="3346863"/>
              <a:chExt cx="835447" cy="1037479"/>
            </a:xfrm>
          </p:grpSpPr>
          <p:sp>
            <p:nvSpPr>
              <p:cNvPr id="1046" name="Google Shape;1046;p37"/>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047" name="Google Shape;1047;p37"/>
              <p:cNvGrpSpPr/>
              <p:nvPr/>
            </p:nvGrpSpPr>
            <p:grpSpPr>
              <a:xfrm>
                <a:off x="3213732" y="4128462"/>
                <a:ext cx="450600" cy="145800"/>
                <a:chOff x="705975" y="2364450"/>
                <a:chExt cx="450600" cy="145800"/>
              </a:xfrm>
            </p:grpSpPr>
            <p:sp>
              <p:nvSpPr>
                <p:cNvPr id="1048" name="Google Shape;1048;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37"/>
              <p:cNvGrpSpPr/>
              <p:nvPr/>
            </p:nvGrpSpPr>
            <p:grpSpPr>
              <a:xfrm>
                <a:off x="3213740" y="3542944"/>
                <a:ext cx="450600" cy="145800"/>
                <a:chOff x="705975" y="2212050"/>
                <a:chExt cx="450600" cy="145800"/>
              </a:xfrm>
            </p:grpSpPr>
            <p:sp>
              <p:nvSpPr>
                <p:cNvPr id="1052" name="Google Shape;1052;p37"/>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37"/>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1056" name="Google Shape;1056;p37"/>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sp>
        <p:nvSpPr>
          <p:cNvPr id="1057" name="Google Shape;1057;p37"/>
          <p:cNvSpPr/>
          <p:nvPr/>
        </p:nvSpPr>
        <p:spPr>
          <a:xfrm>
            <a:off x="35399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35866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37"/>
          <p:cNvCxnSpPr>
            <a:stCxn id="1041" idx="0"/>
            <a:endCxn id="1057" idx="6"/>
          </p:cNvCxnSpPr>
          <p:nvPr/>
        </p:nvCxnSpPr>
        <p:spPr>
          <a:xfrm flipH="1" rot="5400000">
            <a:off x="35645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060" name="Google Shape;1060;p37"/>
          <p:cNvGrpSpPr/>
          <p:nvPr/>
        </p:nvGrpSpPr>
        <p:grpSpPr>
          <a:xfrm>
            <a:off x="6090949" y="4032663"/>
            <a:ext cx="1648889" cy="1037479"/>
            <a:chOff x="3500149" y="4032663"/>
            <a:chExt cx="1648889" cy="1037479"/>
          </a:xfrm>
        </p:grpSpPr>
        <p:grpSp>
          <p:nvGrpSpPr>
            <p:cNvPr id="1061" name="Google Shape;1061;p37"/>
            <p:cNvGrpSpPr/>
            <p:nvPr/>
          </p:nvGrpSpPr>
          <p:grpSpPr>
            <a:xfrm>
              <a:off x="3500149" y="4032663"/>
              <a:ext cx="850439" cy="1037479"/>
              <a:chOff x="1976149" y="3346863"/>
              <a:chExt cx="850439" cy="1037479"/>
            </a:xfrm>
          </p:grpSpPr>
          <p:sp>
            <p:nvSpPr>
              <p:cNvPr id="1062" name="Google Shape;1062;p37"/>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063" name="Google Shape;1063;p37"/>
              <p:cNvGrpSpPr/>
              <p:nvPr/>
            </p:nvGrpSpPr>
            <p:grpSpPr>
              <a:xfrm>
                <a:off x="2262882" y="4128462"/>
                <a:ext cx="450600" cy="145800"/>
                <a:chOff x="705975" y="2364450"/>
                <a:chExt cx="450600" cy="145800"/>
              </a:xfrm>
            </p:grpSpPr>
            <p:sp>
              <p:nvSpPr>
                <p:cNvPr id="1064" name="Google Shape;1064;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37"/>
              <p:cNvGrpSpPr/>
              <p:nvPr/>
            </p:nvGrpSpPr>
            <p:grpSpPr>
              <a:xfrm>
                <a:off x="2262890" y="3542944"/>
                <a:ext cx="450600" cy="145800"/>
                <a:chOff x="705975" y="2212050"/>
                <a:chExt cx="450600" cy="145800"/>
              </a:xfrm>
            </p:grpSpPr>
            <p:sp>
              <p:nvSpPr>
                <p:cNvPr id="1068" name="Google Shape;1068;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37"/>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1072" name="Google Shape;1072;p37"/>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nvGrpSpPr>
            <p:cNvPr id="1073" name="Google Shape;1073;p37"/>
            <p:cNvGrpSpPr/>
            <p:nvPr/>
          </p:nvGrpSpPr>
          <p:grpSpPr>
            <a:xfrm>
              <a:off x="4313591" y="4032663"/>
              <a:ext cx="835447" cy="1037479"/>
              <a:chOff x="2941991" y="3346863"/>
              <a:chExt cx="835447" cy="1037479"/>
            </a:xfrm>
          </p:grpSpPr>
          <p:sp>
            <p:nvSpPr>
              <p:cNvPr id="1074" name="Google Shape;1074;p37"/>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075" name="Google Shape;1075;p37"/>
              <p:cNvGrpSpPr/>
              <p:nvPr/>
            </p:nvGrpSpPr>
            <p:grpSpPr>
              <a:xfrm>
                <a:off x="3213732" y="4128462"/>
                <a:ext cx="450600" cy="145800"/>
                <a:chOff x="705975" y="2364450"/>
                <a:chExt cx="450600" cy="145800"/>
              </a:xfrm>
            </p:grpSpPr>
            <p:sp>
              <p:nvSpPr>
                <p:cNvPr id="1076" name="Google Shape;1076;p37"/>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7"/>
              <p:cNvGrpSpPr/>
              <p:nvPr/>
            </p:nvGrpSpPr>
            <p:grpSpPr>
              <a:xfrm>
                <a:off x="3213740" y="3542944"/>
                <a:ext cx="450600" cy="145800"/>
                <a:chOff x="705975" y="2212050"/>
                <a:chExt cx="450600" cy="145800"/>
              </a:xfrm>
            </p:grpSpPr>
            <p:sp>
              <p:nvSpPr>
                <p:cNvPr id="1080" name="Google Shape;1080;p37"/>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37"/>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1084" name="Google Shape;1084;p37"/>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sp>
        <p:nvSpPr>
          <p:cNvPr id="1085" name="Google Shape;1085;p37"/>
          <p:cNvSpPr/>
          <p:nvPr/>
        </p:nvSpPr>
        <p:spPr>
          <a:xfrm>
            <a:off x="61307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61774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37"/>
          <p:cNvGrpSpPr/>
          <p:nvPr/>
        </p:nvGrpSpPr>
        <p:grpSpPr>
          <a:xfrm>
            <a:off x="949040" y="3677344"/>
            <a:ext cx="5245800" cy="551400"/>
            <a:chOff x="949040" y="3677344"/>
            <a:chExt cx="5245800" cy="551400"/>
          </a:xfrm>
        </p:grpSpPr>
        <p:cxnSp>
          <p:nvCxnSpPr>
            <p:cNvPr id="1088" name="Google Shape;1088;p37"/>
            <p:cNvCxnSpPr>
              <a:stCxn id="1002" idx="0"/>
              <a:endCxn id="1029" idx="2"/>
            </p:cNvCxnSpPr>
            <p:nvPr/>
          </p:nvCxnSpPr>
          <p:spPr>
            <a:xfrm flipH="1" rot="5400000">
              <a:off x="1805690" y="2820694"/>
              <a:ext cx="551400" cy="2264700"/>
            </a:xfrm>
            <a:prstGeom prst="bentConnector4">
              <a:avLst>
                <a:gd fmla="val 44185" name="adj1"/>
                <a:gd fmla="val 110512" name="adj2"/>
              </a:avLst>
            </a:prstGeom>
            <a:noFill/>
            <a:ln cap="flat" cmpd="sng" w="9525">
              <a:solidFill>
                <a:schemeClr val="dk2"/>
              </a:solidFill>
              <a:prstDash val="solid"/>
              <a:round/>
              <a:headEnd len="med" w="med" type="none"/>
              <a:tailEnd len="med" w="med" type="triangle"/>
            </a:ln>
          </p:spPr>
        </p:cxnSp>
        <p:cxnSp>
          <p:nvCxnSpPr>
            <p:cNvPr id="1089" name="Google Shape;1089;p37"/>
            <p:cNvCxnSpPr>
              <a:stCxn id="1002" idx="0"/>
              <a:endCxn id="1057" idx="4"/>
            </p:cNvCxnSpPr>
            <p:nvPr/>
          </p:nvCxnSpPr>
          <p:spPr>
            <a:xfrm rot="-5400000">
              <a:off x="3165290" y="3789994"/>
              <a:ext cx="487200" cy="3903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1090" name="Google Shape;1090;p37"/>
            <p:cNvCxnSpPr>
              <a:stCxn id="1002" idx="0"/>
              <a:endCxn id="1085" idx="4"/>
            </p:cNvCxnSpPr>
            <p:nvPr/>
          </p:nvCxnSpPr>
          <p:spPr>
            <a:xfrm rot="-5400000">
              <a:off x="4460690" y="2494594"/>
              <a:ext cx="487200" cy="2981100"/>
            </a:xfrm>
            <a:prstGeom prst="bentConnector3">
              <a:avLst>
                <a:gd fmla="val 50007" name="adj1"/>
              </a:avLst>
            </a:prstGeom>
            <a:noFill/>
            <a:ln cap="flat" cmpd="sng" w="9525">
              <a:solidFill>
                <a:schemeClr val="dk2"/>
              </a:solidFill>
              <a:prstDash val="solid"/>
              <a:round/>
              <a:headEnd len="med" w="med" type="none"/>
              <a:tailEnd len="med" w="med" type="triangle"/>
            </a:ln>
          </p:spPr>
        </p:cxnSp>
      </p:grpSp>
      <p:cxnSp>
        <p:nvCxnSpPr>
          <p:cNvPr id="1091" name="Google Shape;1091;p37"/>
          <p:cNvCxnSpPr>
            <a:stCxn id="1069" idx="0"/>
            <a:endCxn id="1085" idx="6"/>
          </p:cNvCxnSpPr>
          <p:nvPr/>
        </p:nvCxnSpPr>
        <p:spPr>
          <a:xfrm flipH="1" rot="5400000">
            <a:off x="61553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092" name="Google Shape;1092;p37"/>
          <p:cNvGrpSpPr/>
          <p:nvPr/>
        </p:nvGrpSpPr>
        <p:grpSpPr>
          <a:xfrm>
            <a:off x="946263" y="3136650"/>
            <a:ext cx="5836405" cy="523200"/>
            <a:chOff x="946263" y="3136650"/>
            <a:chExt cx="5836405" cy="523200"/>
          </a:xfrm>
        </p:grpSpPr>
        <p:grpSp>
          <p:nvGrpSpPr>
            <p:cNvPr id="1093" name="Google Shape;1093;p37"/>
            <p:cNvGrpSpPr/>
            <p:nvPr/>
          </p:nvGrpSpPr>
          <p:grpSpPr>
            <a:xfrm>
              <a:off x="946263" y="3136650"/>
              <a:ext cx="654805" cy="523200"/>
              <a:chOff x="946263" y="2450850"/>
              <a:chExt cx="654805" cy="523200"/>
            </a:xfrm>
          </p:grpSpPr>
          <p:sp>
            <p:nvSpPr>
              <p:cNvPr id="1094" name="Google Shape;1094;p37"/>
              <p:cNvSpPr/>
              <p:nvPr/>
            </p:nvSpPr>
            <p:spPr>
              <a:xfrm>
                <a:off x="946263" y="2676958"/>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1096" name="Google Shape;1096;p37"/>
            <p:cNvGrpSpPr/>
            <p:nvPr/>
          </p:nvGrpSpPr>
          <p:grpSpPr>
            <a:xfrm>
              <a:off x="3537063" y="3136650"/>
              <a:ext cx="654805" cy="523200"/>
              <a:chOff x="946263" y="2450850"/>
              <a:chExt cx="654805" cy="523200"/>
            </a:xfrm>
          </p:grpSpPr>
          <p:sp>
            <p:nvSpPr>
              <p:cNvPr id="1097" name="Google Shape;1097;p37"/>
              <p:cNvSpPr/>
              <p:nvPr/>
            </p:nvSpPr>
            <p:spPr>
              <a:xfrm>
                <a:off x="946263" y="2676958"/>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1099" name="Google Shape;1099;p37"/>
            <p:cNvGrpSpPr/>
            <p:nvPr/>
          </p:nvGrpSpPr>
          <p:grpSpPr>
            <a:xfrm>
              <a:off x="6127863" y="3136650"/>
              <a:ext cx="654805" cy="523200"/>
              <a:chOff x="946263" y="2450850"/>
              <a:chExt cx="654805" cy="523200"/>
            </a:xfrm>
          </p:grpSpPr>
          <p:sp>
            <p:nvSpPr>
              <p:cNvPr id="1100" name="Google Shape;1100;p37"/>
              <p:cNvSpPr/>
              <p:nvPr/>
            </p:nvSpPr>
            <p:spPr>
              <a:xfrm>
                <a:off x="946263" y="2676958"/>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grpSp>
        <p:nvGrpSpPr>
          <p:cNvPr id="1102" name="Google Shape;1102;p37"/>
          <p:cNvGrpSpPr/>
          <p:nvPr/>
        </p:nvGrpSpPr>
        <p:grpSpPr>
          <a:xfrm>
            <a:off x="2234054" y="978616"/>
            <a:ext cx="5166511" cy="685276"/>
            <a:chOff x="2234054" y="978616"/>
            <a:chExt cx="5166511" cy="685276"/>
          </a:xfrm>
        </p:grpSpPr>
        <p:grpSp>
          <p:nvGrpSpPr>
            <p:cNvPr id="1103" name="Google Shape;1103;p37"/>
            <p:cNvGrpSpPr/>
            <p:nvPr/>
          </p:nvGrpSpPr>
          <p:grpSpPr>
            <a:xfrm>
              <a:off x="2234054" y="1264593"/>
              <a:ext cx="5166511" cy="399300"/>
              <a:chOff x="2234054" y="1264593"/>
              <a:chExt cx="5166511" cy="399300"/>
            </a:xfrm>
          </p:grpSpPr>
          <p:cxnSp>
            <p:nvCxnSpPr>
              <p:cNvPr id="1104" name="Google Shape;1104;p37"/>
              <p:cNvCxnSpPr>
                <a:stCxn id="974" idx="1"/>
                <a:endCxn id="1105" idx="2"/>
              </p:cNvCxnSpPr>
              <p:nvPr/>
            </p:nvCxnSpPr>
            <p:spPr>
              <a:xfrm rot="-5400000">
                <a:off x="3327104" y="171543"/>
                <a:ext cx="399300" cy="2585400"/>
              </a:xfrm>
              <a:prstGeom prst="bentConnector3">
                <a:avLst>
                  <a:gd fmla="val 51500" name="adj1"/>
                </a:avLst>
              </a:prstGeom>
              <a:noFill/>
              <a:ln cap="flat" cmpd="sng" w="9525">
                <a:solidFill>
                  <a:schemeClr val="dk2"/>
                </a:solidFill>
                <a:prstDash val="dash"/>
                <a:round/>
                <a:headEnd len="med" w="med" type="none"/>
                <a:tailEnd len="med" w="med" type="triangle"/>
              </a:ln>
            </p:spPr>
          </p:cxnSp>
          <p:cxnSp>
            <p:nvCxnSpPr>
              <p:cNvPr id="1106" name="Google Shape;1106;p37"/>
              <p:cNvCxnSpPr>
                <a:stCxn id="979" idx="1"/>
                <a:endCxn id="1105" idx="2"/>
              </p:cNvCxnSpPr>
              <p:nvPr/>
            </p:nvCxnSpPr>
            <p:spPr>
              <a:xfrm rot="-5400000">
                <a:off x="4618710" y="1463193"/>
                <a:ext cx="399300" cy="2100"/>
              </a:xfrm>
              <a:prstGeom prst="bentConnector3">
                <a:avLst>
                  <a:gd fmla="val 51500" name="adj1"/>
                </a:avLst>
              </a:prstGeom>
              <a:noFill/>
              <a:ln cap="flat" cmpd="sng" w="9525">
                <a:solidFill>
                  <a:schemeClr val="dk2"/>
                </a:solidFill>
                <a:prstDash val="dash"/>
                <a:round/>
                <a:headEnd len="med" w="med" type="none"/>
                <a:tailEnd len="med" w="med" type="triangle"/>
              </a:ln>
            </p:spPr>
          </p:cxnSp>
          <p:cxnSp>
            <p:nvCxnSpPr>
              <p:cNvPr id="1107" name="Google Shape;1107;p37"/>
              <p:cNvCxnSpPr>
                <a:stCxn id="984" idx="1"/>
                <a:endCxn id="1105" idx="2"/>
              </p:cNvCxnSpPr>
              <p:nvPr/>
            </p:nvCxnSpPr>
            <p:spPr>
              <a:xfrm flipH="1" rot="5400000">
                <a:off x="5910315" y="173643"/>
                <a:ext cx="399300" cy="2581200"/>
              </a:xfrm>
              <a:prstGeom prst="bentConnector3">
                <a:avLst>
                  <a:gd fmla="val 51500" name="adj1"/>
                </a:avLst>
              </a:prstGeom>
              <a:noFill/>
              <a:ln cap="flat" cmpd="sng" w="9525">
                <a:solidFill>
                  <a:schemeClr val="dk2"/>
                </a:solidFill>
                <a:prstDash val="dash"/>
                <a:round/>
                <a:headEnd len="med" w="med" type="none"/>
                <a:tailEnd len="med" w="med" type="triangle"/>
              </a:ln>
            </p:spPr>
          </p:cxnSp>
        </p:grpSp>
        <p:grpSp>
          <p:nvGrpSpPr>
            <p:cNvPr id="1108" name="Google Shape;1108;p37"/>
            <p:cNvGrpSpPr/>
            <p:nvPr/>
          </p:nvGrpSpPr>
          <p:grpSpPr>
            <a:xfrm>
              <a:off x="4594094" y="1118937"/>
              <a:ext cx="450600" cy="145800"/>
              <a:chOff x="705975" y="2364450"/>
              <a:chExt cx="450600" cy="145800"/>
            </a:xfrm>
          </p:grpSpPr>
          <p:sp>
            <p:nvSpPr>
              <p:cNvPr id="1109" name="Google Shape;1109;p37"/>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37"/>
            <p:cNvSpPr txBox="1"/>
            <p:nvPr/>
          </p:nvSpPr>
          <p:spPr>
            <a:xfrm>
              <a:off x="4304641"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a:t>
            </a:r>
            <a:endParaRPr/>
          </a:p>
          <a:p>
            <a:pPr indent="0" lvl="0" marL="0" rtl="0" algn="l">
              <a:spcBef>
                <a:spcPts val="0"/>
              </a:spcBef>
              <a:spcAft>
                <a:spcPts val="0"/>
              </a:spcAft>
              <a:buNone/>
            </a:pPr>
            <a:r>
              <a:t/>
            </a:r>
            <a:endParaRPr/>
          </a:p>
        </p:txBody>
      </p:sp>
      <p:pic>
        <p:nvPicPr>
          <p:cNvPr id="1117" name="Google Shape;1117;p38"/>
          <p:cNvPicPr preferRelativeResize="0"/>
          <p:nvPr/>
        </p:nvPicPr>
        <p:blipFill>
          <a:blip r:embed="rId3">
            <a:alphaModFix/>
          </a:blip>
          <a:stretch>
            <a:fillRect/>
          </a:stretch>
        </p:blipFill>
        <p:spPr>
          <a:xfrm>
            <a:off x="4618950" y="36088"/>
            <a:ext cx="4480099" cy="834525"/>
          </a:xfrm>
          <a:prstGeom prst="rect">
            <a:avLst/>
          </a:prstGeom>
          <a:noFill/>
          <a:ln>
            <a:noFill/>
          </a:ln>
        </p:spPr>
      </p:pic>
      <p:sp>
        <p:nvSpPr>
          <p:cNvPr id="1118" name="Google Shape;1118;p38"/>
          <p:cNvSpPr txBox="1"/>
          <p:nvPr/>
        </p:nvSpPr>
        <p:spPr>
          <a:xfrm>
            <a:off x="8029310" y="42513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1119" name="Google Shape;1119;p38"/>
          <p:cNvGrpSpPr/>
          <p:nvPr/>
        </p:nvGrpSpPr>
        <p:grpSpPr>
          <a:xfrm>
            <a:off x="745559" y="2438863"/>
            <a:ext cx="5861656" cy="766025"/>
            <a:chOff x="745559" y="1753063"/>
            <a:chExt cx="5861656" cy="766025"/>
          </a:xfrm>
        </p:grpSpPr>
        <p:grpSp>
          <p:nvGrpSpPr>
            <p:cNvPr id="1120" name="Google Shape;1120;p38"/>
            <p:cNvGrpSpPr/>
            <p:nvPr/>
          </p:nvGrpSpPr>
          <p:grpSpPr>
            <a:xfrm>
              <a:off x="745559" y="1753063"/>
              <a:ext cx="680056" cy="766025"/>
              <a:chOff x="4233450" y="3510275"/>
              <a:chExt cx="680056" cy="766025"/>
            </a:xfrm>
          </p:grpSpPr>
          <p:sp>
            <p:nvSpPr>
              <p:cNvPr id="1121" name="Google Shape;1121;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22" name="Google Shape;1122;p38"/>
              <p:cNvSpPr/>
              <p:nvPr/>
            </p:nvSpPr>
            <p:spPr>
              <a:xfrm>
                <a:off x="4443142" y="355753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123" name="Google Shape;1123;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125" name="Google Shape;1125;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26" name="Google Shape;1126;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127" name="Google Shape;1127;p38"/>
            <p:cNvGrpSpPr/>
            <p:nvPr/>
          </p:nvGrpSpPr>
          <p:grpSpPr>
            <a:xfrm>
              <a:off x="3343903" y="1753063"/>
              <a:ext cx="680056" cy="766025"/>
              <a:chOff x="4233450" y="3510275"/>
              <a:chExt cx="680056" cy="766025"/>
            </a:xfrm>
          </p:grpSpPr>
          <p:sp>
            <p:nvSpPr>
              <p:cNvPr id="1128" name="Google Shape;1128;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29" name="Google Shape;1129;p38"/>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130" name="Google Shape;1130;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131" name="Google Shape;1131;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132" name="Google Shape;1132;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33" name="Google Shape;1133;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134" name="Google Shape;1134;p38"/>
            <p:cNvGrpSpPr/>
            <p:nvPr/>
          </p:nvGrpSpPr>
          <p:grpSpPr>
            <a:xfrm>
              <a:off x="5927159" y="1753063"/>
              <a:ext cx="680056" cy="766025"/>
              <a:chOff x="4233450" y="3510275"/>
              <a:chExt cx="680056" cy="766025"/>
            </a:xfrm>
          </p:grpSpPr>
          <p:sp>
            <p:nvSpPr>
              <p:cNvPr id="1135" name="Google Shape;1135;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36" name="Google Shape;1136;p38"/>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137" name="Google Shape;1137;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138" name="Google Shape;1138;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139" name="Google Shape;1139;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140" name="Google Shape;1140;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1141" name="Google Shape;1141;p38"/>
          <p:cNvGrpSpPr/>
          <p:nvPr/>
        </p:nvGrpSpPr>
        <p:grpSpPr>
          <a:xfrm>
            <a:off x="721784" y="2104922"/>
            <a:ext cx="7086900" cy="340066"/>
            <a:chOff x="4209675" y="3176334"/>
            <a:chExt cx="7086900" cy="340066"/>
          </a:xfrm>
        </p:grpSpPr>
        <p:cxnSp>
          <p:nvCxnSpPr>
            <p:cNvPr id="1142" name="Google Shape;1142;p38"/>
            <p:cNvCxnSpPr/>
            <p:nvPr/>
          </p:nvCxnSpPr>
          <p:spPr>
            <a:xfrm>
              <a:off x="4209675" y="3516400"/>
              <a:ext cx="7086900" cy="0"/>
            </a:xfrm>
            <a:prstGeom prst="straightConnector1">
              <a:avLst/>
            </a:prstGeom>
            <a:noFill/>
            <a:ln cap="flat" cmpd="sng" w="9525">
              <a:solidFill>
                <a:schemeClr val="dk2"/>
              </a:solidFill>
              <a:prstDash val="solid"/>
              <a:round/>
              <a:headEnd len="med" w="med" type="none"/>
              <a:tailEnd len="med" w="med" type="none"/>
            </a:ln>
          </p:spPr>
        </p:cxnSp>
        <p:grpSp>
          <p:nvGrpSpPr>
            <p:cNvPr id="1143" name="Google Shape;1143;p38"/>
            <p:cNvGrpSpPr/>
            <p:nvPr/>
          </p:nvGrpSpPr>
          <p:grpSpPr>
            <a:xfrm>
              <a:off x="4450966" y="3176334"/>
              <a:ext cx="5466500" cy="288900"/>
              <a:chOff x="4583603" y="2338134"/>
              <a:chExt cx="5466500" cy="288900"/>
            </a:xfrm>
          </p:grpSpPr>
          <p:sp>
            <p:nvSpPr>
              <p:cNvPr id="1144" name="Google Shape;1144;p38"/>
              <p:cNvSpPr/>
              <p:nvPr/>
            </p:nvSpPr>
            <p:spPr>
              <a:xfrm>
                <a:off x="4583603" y="2398476"/>
                <a:ext cx="280200" cy="228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7179103" y="2338134"/>
                <a:ext cx="280200" cy="2889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9769903" y="2398936"/>
                <a:ext cx="280200" cy="228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7" name="Google Shape;1147;p38"/>
          <p:cNvSpPr txBox="1"/>
          <p:nvPr/>
        </p:nvSpPr>
        <p:spPr>
          <a:xfrm>
            <a:off x="8029310" y="18891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grpSp>
        <p:nvGrpSpPr>
          <p:cNvPr id="1148" name="Google Shape;1148;p38"/>
          <p:cNvGrpSpPr/>
          <p:nvPr/>
        </p:nvGrpSpPr>
        <p:grpSpPr>
          <a:xfrm>
            <a:off x="1103175" y="1628875"/>
            <a:ext cx="1165897" cy="2599882"/>
            <a:chOff x="1103175" y="1628875"/>
            <a:chExt cx="1165897" cy="2599882"/>
          </a:xfrm>
        </p:grpSpPr>
        <p:sp>
          <p:nvSpPr>
            <p:cNvPr id="1149" name="Google Shape;1149;p38"/>
            <p:cNvSpPr/>
            <p:nvPr/>
          </p:nvSpPr>
          <p:spPr>
            <a:xfrm>
              <a:off x="2123272"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 name="Google Shape;1150;p38"/>
            <p:cNvCxnSpPr>
              <a:stCxn id="1151" idx="0"/>
              <a:endCxn id="1149" idx="2"/>
            </p:cNvCxnSpPr>
            <p:nvPr/>
          </p:nvCxnSpPr>
          <p:spPr>
            <a:xfrm flipH="1" rot="10800000">
              <a:off x="2219954" y="1739657"/>
              <a:ext cx="14100" cy="2489100"/>
            </a:xfrm>
            <a:prstGeom prst="straightConnector1">
              <a:avLst/>
            </a:prstGeom>
            <a:noFill/>
            <a:ln cap="flat" cmpd="sng" w="9525">
              <a:solidFill>
                <a:schemeClr val="dk2"/>
              </a:solidFill>
              <a:prstDash val="dash"/>
              <a:round/>
              <a:headEnd len="med" w="med" type="none"/>
              <a:tailEnd len="med" w="med" type="oval"/>
            </a:ln>
          </p:spPr>
        </p:cxnSp>
        <p:cxnSp>
          <p:nvCxnSpPr>
            <p:cNvPr id="1152" name="Google Shape;1152;p38"/>
            <p:cNvCxnSpPr>
              <a:stCxn id="1144" idx="0"/>
              <a:endCxn id="1149" idx="3"/>
            </p:cNvCxnSpPr>
            <p:nvPr/>
          </p:nvCxnSpPr>
          <p:spPr>
            <a:xfrm rot="-5400000">
              <a:off x="1417875" y="1424864"/>
              <a:ext cx="425700" cy="1055100"/>
            </a:xfrm>
            <a:prstGeom prst="bentConnector3">
              <a:avLst>
                <a:gd fmla="val 48565" name="adj1"/>
              </a:avLst>
            </a:prstGeom>
            <a:noFill/>
            <a:ln cap="flat" cmpd="sng" w="9525">
              <a:solidFill>
                <a:schemeClr val="dk2"/>
              </a:solidFill>
              <a:prstDash val="dash"/>
              <a:round/>
              <a:headEnd len="med" w="med" type="none"/>
              <a:tailEnd len="med" w="med" type="oval"/>
            </a:ln>
          </p:spPr>
        </p:cxnSp>
      </p:grpSp>
      <p:grpSp>
        <p:nvGrpSpPr>
          <p:cNvPr id="1153" name="Google Shape;1153;p38"/>
          <p:cNvGrpSpPr/>
          <p:nvPr/>
        </p:nvGrpSpPr>
        <p:grpSpPr>
          <a:xfrm>
            <a:off x="3698675" y="1628875"/>
            <a:ext cx="1153652" cy="2599882"/>
            <a:chOff x="3698675" y="1628875"/>
            <a:chExt cx="1153652" cy="2599882"/>
          </a:xfrm>
        </p:grpSpPr>
        <p:sp>
          <p:nvSpPr>
            <p:cNvPr id="1154" name="Google Shape;1154;p38"/>
            <p:cNvSpPr/>
            <p:nvPr/>
          </p:nvSpPr>
          <p:spPr>
            <a:xfrm>
              <a:off x="4706527"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5" name="Google Shape;1155;p38"/>
            <p:cNvCxnSpPr>
              <a:stCxn id="1156" idx="0"/>
              <a:endCxn id="1154" idx="2"/>
            </p:cNvCxnSpPr>
            <p:nvPr/>
          </p:nvCxnSpPr>
          <p:spPr>
            <a:xfrm flipH="1" rot="10800000">
              <a:off x="4810710" y="1739657"/>
              <a:ext cx="6600" cy="2489100"/>
            </a:xfrm>
            <a:prstGeom prst="straightConnector1">
              <a:avLst/>
            </a:prstGeom>
            <a:noFill/>
            <a:ln cap="flat" cmpd="sng" w="9525">
              <a:solidFill>
                <a:schemeClr val="dk2"/>
              </a:solidFill>
              <a:prstDash val="dash"/>
              <a:round/>
              <a:headEnd len="med" w="med" type="none"/>
              <a:tailEnd len="med" w="med" type="oval"/>
            </a:ln>
          </p:spPr>
        </p:cxnSp>
        <p:cxnSp>
          <p:nvCxnSpPr>
            <p:cNvPr id="1157" name="Google Shape;1157;p38"/>
            <p:cNvCxnSpPr>
              <a:stCxn id="1145" idx="0"/>
              <a:endCxn id="1154" idx="3"/>
            </p:cNvCxnSpPr>
            <p:nvPr/>
          </p:nvCxnSpPr>
          <p:spPr>
            <a:xfrm rot="-5400000">
              <a:off x="4037375" y="1400822"/>
              <a:ext cx="365400" cy="1042800"/>
            </a:xfrm>
            <a:prstGeom prst="bentConnector3">
              <a:avLst>
                <a:gd fmla="val 48322" name="adj1"/>
              </a:avLst>
            </a:prstGeom>
            <a:noFill/>
            <a:ln cap="flat" cmpd="sng" w="9525">
              <a:solidFill>
                <a:schemeClr val="dk2"/>
              </a:solidFill>
              <a:prstDash val="dash"/>
              <a:round/>
              <a:headEnd len="med" w="med" type="none"/>
              <a:tailEnd len="med" w="med" type="oval"/>
            </a:ln>
          </p:spPr>
        </p:cxnSp>
      </p:grpSp>
      <p:grpSp>
        <p:nvGrpSpPr>
          <p:cNvPr id="1158" name="Google Shape;1158;p38"/>
          <p:cNvGrpSpPr/>
          <p:nvPr/>
        </p:nvGrpSpPr>
        <p:grpSpPr>
          <a:xfrm>
            <a:off x="6289475" y="1628875"/>
            <a:ext cx="1146108" cy="2599882"/>
            <a:chOff x="6289475" y="1628875"/>
            <a:chExt cx="1146108" cy="2599882"/>
          </a:xfrm>
        </p:grpSpPr>
        <p:sp>
          <p:nvSpPr>
            <p:cNvPr id="1159" name="Google Shape;1159;p38"/>
            <p:cNvSpPr/>
            <p:nvPr/>
          </p:nvSpPr>
          <p:spPr>
            <a:xfrm>
              <a:off x="7289783" y="1628875"/>
              <a:ext cx="145800" cy="14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0" name="Google Shape;1160;p38"/>
            <p:cNvCxnSpPr>
              <a:stCxn id="1161" idx="0"/>
              <a:endCxn id="1159" idx="2"/>
            </p:cNvCxnSpPr>
            <p:nvPr/>
          </p:nvCxnSpPr>
          <p:spPr>
            <a:xfrm rot="10800000">
              <a:off x="7400565" y="1739657"/>
              <a:ext cx="900" cy="2489100"/>
            </a:xfrm>
            <a:prstGeom prst="straightConnector1">
              <a:avLst/>
            </a:prstGeom>
            <a:noFill/>
            <a:ln cap="flat" cmpd="sng" w="9525">
              <a:solidFill>
                <a:schemeClr val="dk2"/>
              </a:solidFill>
              <a:prstDash val="dash"/>
              <a:round/>
              <a:headEnd len="med" w="med" type="none"/>
              <a:tailEnd len="med" w="med" type="oval"/>
            </a:ln>
          </p:spPr>
        </p:cxnSp>
        <p:cxnSp>
          <p:nvCxnSpPr>
            <p:cNvPr id="1162" name="Google Shape;1162;p38"/>
            <p:cNvCxnSpPr>
              <a:stCxn id="1146" idx="0"/>
              <a:endCxn id="1159" idx="3"/>
            </p:cNvCxnSpPr>
            <p:nvPr/>
          </p:nvCxnSpPr>
          <p:spPr>
            <a:xfrm rot="-5400000">
              <a:off x="6594125" y="1435074"/>
              <a:ext cx="426000" cy="1035300"/>
            </a:xfrm>
            <a:prstGeom prst="bentConnector3">
              <a:avLst>
                <a:gd fmla="val 48585" name="adj1"/>
              </a:avLst>
            </a:prstGeom>
            <a:noFill/>
            <a:ln cap="flat" cmpd="sng" w="9525">
              <a:solidFill>
                <a:schemeClr val="dk2"/>
              </a:solidFill>
              <a:prstDash val="dash"/>
              <a:round/>
              <a:headEnd len="med" w="med" type="none"/>
              <a:tailEnd len="med" w="med" type="oval"/>
            </a:ln>
          </p:spPr>
        </p:cxnSp>
      </p:grpSp>
      <p:grpSp>
        <p:nvGrpSpPr>
          <p:cNvPr id="1163" name="Google Shape;1163;p38"/>
          <p:cNvGrpSpPr/>
          <p:nvPr/>
        </p:nvGrpSpPr>
        <p:grpSpPr>
          <a:xfrm>
            <a:off x="2010839" y="1118937"/>
            <a:ext cx="450600" cy="145800"/>
            <a:chOff x="705975" y="2364450"/>
            <a:chExt cx="450600" cy="145800"/>
          </a:xfrm>
        </p:grpSpPr>
        <p:sp>
          <p:nvSpPr>
            <p:cNvPr id="1164" name="Google Shape;1164;p38"/>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38"/>
          <p:cNvSpPr txBox="1"/>
          <p:nvPr/>
        </p:nvSpPr>
        <p:spPr>
          <a:xfrm>
            <a:off x="1721385"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nvGrpSpPr>
          <p:cNvPr id="1168" name="Google Shape;1168;p38"/>
          <p:cNvGrpSpPr/>
          <p:nvPr/>
        </p:nvGrpSpPr>
        <p:grpSpPr>
          <a:xfrm>
            <a:off x="5283696" y="4032663"/>
            <a:ext cx="859241" cy="1037479"/>
            <a:chOff x="1016496" y="3346863"/>
            <a:chExt cx="859241" cy="1037479"/>
          </a:xfrm>
        </p:grpSpPr>
        <p:sp>
          <p:nvSpPr>
            <p:cNvPr id="1169" name="Google Shape;1169;p38"/>
            <p:cNvSpPr/>
            <p:nvPr/>
          </p:nvSpPr>
          <p:spPr>
            <a:xfrm>
              <a:off x="11989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Q</a:t>
              </a:r>
              <a:endParaRPr baseline="-25000">
                <a:latin typeface="Helvetica Neue"/>
                <a:ea typeface="Helvetica Neue"/>
                <a:cs typeface="Helvetica Neue"/>
                <a:sym typeface="Helvetica Neue"/>
              </a:endParaRPr>
            </a:p>
          </p:txBody>
        </p:sp>
        <p:grpSp>
          <p:nvGrpSpPr>
            <p:cNvPr id="1170" name="Google Shape;1170;p38"/>
            <p:cNvGrpSpPr/>
            <p:nvPr/>
          </p:nvGrpSpPr>
          <p:grpSpPr>
            <a:xfrm>
              <a:off x="1312032" y="4128462"/>
              <a:ext cx="450600" cy="145800"/>
              <a:chOff x="705975" y="2364450"/>
              <a:chExt cx="450600" cy="145800"/>
            </a:xfrm>
          </p:grpSpPr>
          <p:sp>
            <p:nvSpPr>
              <p:cNvPr id="1171" name="Google Shape;1171;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38"/>
            <p:cNvSpPr txBox="1"/>
            <p:nvPr/>
          </p:nvSpPr>
          <p:spPr>
            <a:xfrm>
              <a:off x="1016496"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nvGrpSpPr>
            <p:cNvPr id="1175" name="Google Shape;1175;p38"/>
            <p:cNvGrpSpPr/>
            <p:nvPr/>
          </p:nvGrpSpPr>
          <p:grpSpPr>
            <a:xfrm>
              <a:off x="1312040" y="3542944"/>
              <a:ext cx="450600" cy="145800"/>
              <a:chOff x="705975" y="2212050"/>
              <a:chExt cx="450600" cy="145800"/>
            </a:xfrm>
          </p:grpSpPr>
          <p:sp>
            <p:nvSpPr>
              <p:cNvPr id="1176" name="Google Shape;1176;p38"/>
              <p:cNvSpPr/>
              <p:nvPr/>
            </p:nvSpPr>
            <p:spPr>
              <a:xfrm>
                <a:off x="7059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8583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1010775" y="2212050"/>
                <a:ext cx="145800" cy="145800"/>
              </a:xfrm>
              <a:prstGeom prst="rect">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38"/>
            <p:cNvSpPr txBox="1"/>
            <p:nvPr/>
          </p:nvSpPr>
          <p:spPr>
            <a:xfrm>
              <a:off x="1016496"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q</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nvGrpSpPr>
          <p:cNvPr id="1180" name="Google Shape;1180;p38"/>
          <p:cNvGrpSpPr/>
          <p:nvPr/>
        </p:nvGrpSpPr>
        <p:grpSpPr>
          <a:xfrm>
            <a:off x="909349" y="4032663"/>
            <a:ext cx="850439" cy="1037479"/>
            <a:chOff x="1976149" y="3346863"/>
            <a:chExt cx="850439" cy="1037479"/>
          </a:xfrm>
        </p:grpSpPr>
        <p:sp>
          <p:nvSpPr>
            <p:cNvPr id="1181" name="Google Shape;1181;p38"/>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182" name="Google Shape;1182;p38"/>
            <p:cNvGrpSpPr/>
            <p:nvPr/>
          </p:nvGrpSpPr>
          <p:grpSpPr>
            <a:xfrm>
              <a:off x="2262882" y="4128462"/>
              <a:ext cx="450600" cy="145800"/>
              <a:chOff x="705975" y="2364450"/>
              <a:chExt cx="450600" cy="145800"/>
            </a:xfrm>
          </p:grpSpPr>
          <p:sp>
            <p:nvSpPr>
              <p:cNvPr id="1183" name="Google Shape;1183;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38"/>
            <p:cNvGrpSpPr/>
            <p:nvPr/>
          </p:nvGrpSpPr>
          <p:grpSpPr>
            <a:xfrm>
              <a:off x="2262890" y="3542944"/>
              <a:ext cx="450600" cy="145800"/>
              <a:chOff x="705975" y="2212050"/>
              <a:chExt cx="450600" cy="145800"/>
            </a:xfrm>
          </p:grpSpPr>
          <p:sp>
            <p:nvSpPr>
              <p:cNvPr id="1187" name="Google Shape;1187;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38"/>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1191" name="Google Shape;1191;p38"/>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grpSp>
        <p:nvGrpSpPr>
          <p:cNvPr id="1192" name="Google Shape;1192;p38"/>
          <p:cNvGrpSpPr/>
          <p:nvPr/>
        </p:nvGrpSpPr>
        <p:grpSpPr>
          <a:xfrm>
            <a:off x="1722791" y="4032663"/>
            <a:ext cx="835447" cy="1037479"/>
            <a:chOff x="2941991" y="3346863"/>
            <a:chExt cx="835447" cy="1037479"/>
          </a:xfrm>
        </p:grpSpPr>
        <p:sp>
          <p:nvSpPr>
            <p:cNvPr id="1193" name="Google Shape;1193;p38"/>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194" name="Google Shape;1194;p38"/>
            <p:cNvGrpSpPr/>
            <p:nvPr/>
          </p:nvGrpSpPr>
          <p:grpSpPr>
            <a:xfrm>
              <a:off x="3213732" y="4128462"/>
              <a:ext cx="450600" cy="145800"/>
              <a:chOff x="705975" y="2364450"/>
              <a:chExt cx="450600" cy="145800"/>
            </a:xfrm>
          </p:grpSpPr>
          <p:sp>
            <p:nvSpPr>
              <p:cNvPr id="1195" name="Google Shape;1195;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38"/>
            <p:cNvGrpSpPr/>
            <p:nvPr/>
          </p:nvGrpSpPr>
          <p:grpSpPr>
            <a:xfrm>
              <a:off x="3213740" y="3542944"/>
              <a:ext cx="450600" cy="145800"/>
              <a:chOff x="705975" y="2212050"/>
              <a:chExt cx="450600" cy="145800"/>
            </a:xfrm>
          </p:grpSpPr>
          <p:sp>
            <p:nvSpPr>
              <p:cNvPr id="1199" name="Google Shape;1199;p38"/>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38"/>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sp>
          <p:nvSpPr>
            <p:cNvPr id="1203" name="Google Shape;1203;p38"/>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1</a:t>
              </a:r>
              <a:endParaRPr baseline="-25000" sz="1500">
                <a:latin typeface="Helvetica Neue"/>
                <a:ea typeface="Helvetica Neue"/>
                <a:cs typeface="Helvetica Neue"/>
                <a:sym typeface="Helvetica Neue"/>
              </a:endParaRPr>
            </a:p>
          </p:txBody>
        </p:sp>
      </p:grpSp>
      <p:sp>
        <p:nvSpPr>
          <p:cNvPr id="1204" name="Google Shape;1204;p38"/>
          <p:cNvSpPr/>
          <p:nvPr/>
        </p:nvSpPr>
        <p:spPr>
          <a:xfrm>
            <a:off x="9491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8"/>
          <p:cNvSpPr/>
          <p:nvPr/>
        </p:nvSpPr>
        <p:spPr>
          <a:xfrm>
            <a:off x="9958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6" name="Google Shape;1206;p38"/>
          <p:cNvCxnSpPr>
            <a:stCxn id="1188" idx="0"/>
            <a:endCxn id="1204" idx="6"/>
          </p:cNvCxnSpPr>
          <p:nvPr/>
        </p:nvCxnSpPr>
        <p:spPr>
          <a:xfrm flipH="1" rot="5400000">
            <a:off x="9737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207" name="Google Shape;1207;p38"/>
          <p:cNvGrpSpPr/>
          <p:nvPr/>
        </p:nvGrpSpPr>
        <p:grpSpPr>
          <a:xfrm>
            <a:off x="3500149" y="4032663"/>
            <a:ext cx="1648889" cy="1037479"/>
            <a:chOff x="3500149" y="4032663"/>
            <a:chExt cx="1648889" cy="1037479"/>
          </a:xfrm>
        </p:grpSpPr>
        <p:grpSp>
          <p:nvGrpSpPr>
            <p:cNvPr id="1208" name="Google Shape;1208;p38"/>
            <p:cNvGrpSpPr/>
            <p:nvPr/>
          </p:nvGrpSpPr>
          <p:grpSpPr>
            <a:xfrm>
              <a:off x="3500149" y="4032663"/>
              <a:ext cx="850439" cy="1037479"/>
              <a:chOff x="1976149" y="3346863"/>
              <a:chExt cx="850439" cy="1037479"/>
            </a:xfrm>
          </p:grpSpPr>
          <p:sp>
            <p:nvSpPr>
              <p:cNvPr id="1209" name="Google Shape;1209;p38"/>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210" name="Google Shape;1210;p38"/>
              <p:cNvGrpSpPr/>
              <p:nvPr/>
            </p:nvGrpSpPr>
            <p:grpSpPr>
              <a:xfrm>
                <a:off x="2262882" y="4128462"/>
                <a:ext cx="450600" cy="145800"/>
                <a:chOff x="705975" y="2364450"/>
                <a:chExt cx="450600" cy="145800"/>
              </a:xfrm>
            </p:grpSpPr>
            <p:sp>
              <p:nvSpPr>
                <p:cNvPr id="1211" name="Google Shape;1211;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38"/>
              <p:cNvGrpSpPr/>
              <p:nvPr/>
            </p:nvGrpSpPr>
            <p:grpSpPr>
              <a:xfrm>
                <a:off x="2262890" y="3542944"/>
                <a:ext cx="450600" cy="145800"/>
                <a:chOff x="705975" y="2212050"/>
                <a:chExt cx="450600" cy="145800"/>
              </a:xfrm>
            </p:grpSpPr>
            <p:sp>
              <p:nvSpPr>
                <p:cNvPr id="1215" name="Google Shape;1215;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38"/>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1219" name="Google Shape;1219;p38"/>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nvGrpSpPr>
            <p:cNvPr id="1220" name="Google Shape;1220;p38"/>
            <p:cNvGrpSpPr/>
            <p:nvPr/>
          </p:nvGrpSpPr>
          <p:grpSpPr>
            <a:xfrm>
              <a:off x="4313591" y="4032663"/>
              <a:ext cx="835447" cy="1037479"/>
              <a:chOff x="2941991" y="3346863"/>
              <a:chExt cx="835447" cy="1037479"/>
            </a:xfrm>
          </p:grpSpPr>
          <p:sp>
            <p:nvSpPr>
              <p:cNvPr id="1221" name="Google Shape;1221;p38"/>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222" name="Google Shape;1222;p38"/>
              <p:cNvGrpSpPr/>
              <p:nvPr/>
            </p:nvGrpSpPr>
            <p:grpSpPr>
              <a:xfrm>
                <a:off x="3213732" y="4128462"/>
                <a:ext cx="450600" cy="145800"/>
                <a:chOff x="705975" y="2364450"/>
                <a:chExt cx="450600" cy="145800"/>
              </a:xfrm>
            </p:grpSpPr>
            <p:sp>
              <p:nvSpPr>
                <p:cNvPr id="1223" name="Google Shape;1223;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8"/>
              <p:cNvGrpSpPr/>
              <p:nvPr/>
            </p:nvGrpSpPr>
            <p:grpSpPr>
              <a:xfrm>
                <a:off x="3213740" y="3542944"/>
                <a:ext cx="450600" cy="145800"/>
                <a:chOff x="705975" y="2212050"/>
                <a:chExt cx="450600" cy="145800"/>
              </a:xfrm>
            </p:grpSpPr>
            <p:sp>
              <p:nvSpPr>
                <p:cNvPr id="1227" name="Google Shape;1227;p38"/>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38"/>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sp>
            <p:nvSpPr>
              <p:cNvPr id="1231" name="Google Shape;1231;p38"/>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grpSp>
      <p:sp>
        <p:nvSpPr>
          <p:cNvPr id="1232" name="Google Shape;1232;p38"/>
          <p:cNvSpPr/>
          <p:nvPr/>
        </p:nvSpPr>
        <p:spPr>
          <a:xfrm>
            <a:off x="35399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8"/>
          <p:cNvSpPr/>
          <p:nvPr/>
        </p:nvSpPr>
        <p:spPr>
          <a:xfrm>
            <a:off x="35866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 name="Google Shape;1234;p38"/>
          <p:cNvCxnSpPr>
            <a:stCxn id="1216" idx="0"/>
            <a:endCxn id="1232" idx="6"/>
          </p:cNvCxnSpPr>
          <p:nvPr/>
        </p:nvCxnSpPr>
        <p:spPr>
          <a:xfrm flipH="1" rot="5400000">
            <a:off x="35645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235" name="Google Shape;1235;p38"/>
          <p:cNvGrpSpPr/>
          <p:nvPr/>
        </p:nvGrpSpPr>
        <p:grpSpPr>
          <a:xfrm>
            <a:off x="6090949" y="4032663"/>
            <a:ext cx="1648889" cy="1037479"/>
            <a:chOff x="3500149" y="4032663"/>
            <a:chExt cx="1648889" cy="1037479"/>
          </a:xfrm>
        </p:grpSpPr>
        <p:grpSp>
          <p:nvGrpSpPr>
            <p:cNvPr id="1236" name="Google Shape;1236;p38"/>
            <p:cNvGrpSpPr/>
            <p:nvPr/>
          </p:nvGrpSpPr>
          <p:grpSpPr>
            <a:xfrm>
              <a:off x="3500149" y="4032663"/>
              <a:ext cx="850439" cy="1037479"/>
              <a:chOff x="1976149" y="3346863"/>
              <a:chExt cx="850439" cy="1037479"/>
            </a:xfrm>
          </p:grpSpPr>
          <p:sp>
            <p:nvSpPr>
              <p:cNvPr id="1237" name="Google Shape;1237;p38"/>
              <p:cNvSpPr/>
              <p:nvPr/>
            </p:nvSpPr>
            <p:spPr>
              <a:xfrm>
                <a:off x="214978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K</a:t>
                </a:r>
                <a:endParaRPr baseline="-25000">
                  <a:latin typeface="Helvetica Neue"/>
                  <a:ea typeface="Helvetica Neue"/>
                  <a:cs typeface="Helvetica Neue"/>
                  <a:sym typeface="Helvetica Neue"/>
                </a:endParaRPr>
              </a:p>
            </p:txBody>
          </p:sp>
          <p:grpSp>
            <p:nvGrpSpPr>
              <p:cNvPr id="1238" name="Google Shape;1238;p38"/>
              <p:cNvGrpSpPr/>
              <p:nvPr/>
            </p:nvGrpSpPr>
            <p:grpSpPr>
              <a:xfrm>
                <a:off x="2262882" y="4128462"/>
                <a:ext cx="450600" cy="145800"/>
                <a:chOff x="705975" y="2364450"/>
                <a:chExt cx="450600" cy="145800"/>
              </a:xfrm>
            </p:grpSpPr>
            <p:sp>
              <p:nvSpPr>
                <p:cNvPr id="1239" name="Google Shape;1239;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38"/>
              <p:cNvGrpSpPr/>
              <p:nvPr/>
            </p:nvGrpSpPr>
            <p:grpSpPr>
              <a:xfrm>
                <a:off x="2262890" y="3542944"/>
                <a:ext cx="450600" cy="145800"/>
                <a:chOff x="705975" y="2212050"/>
                <a:chExt cx="450600" cy="145800"/>
              </a:xfrm>
            </p:grpSpPr>
            <p:sp>
              <p:nvSpPr>
                <p:cNvPr id="1243" name="Google Shape;1243;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38"/>
              <p:cNvSpPr txBox="1"/>
              <p:nvPr/>
            </p:nvSpPr>
            <p:spPr>
              <a:xfrm>
                <a:off x="1976149"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1247" name="Google Shape;1247;p38"/>
              <p:cNvSpPr txBox="1"/>
              <p:nvPr/>
            </p:nvSpPr>
            <p:spPr>
              <a:xfrm>
                <a:off x="1976149"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k</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nvGrpSpPr>
            <p:cNvPr id="1248" name="Google Shape;1248;p38"/>
            <p:cNvGrpSpPr/>
            <p:nvPr/>
          </p:nvGrpSpPr>
          <p:grpSpPr>
            <a:xfrm>
              <a:off x="4313591" y="4032663"/>
              <a:ext cx="835447" cy="1037479"/>
              <a:chOff x="2941991" y="3346863"/>
              <a:chExt cx="835447" cy="1037479"/>
            </a:xfrm>
          </p:grpSpPr>
          <p:sp>
            <p:nvSpPr>
              <p:cNvPr id="1249" name="Google Shape;1249;p38"/>
              <p:cNvSpPr/>
              <p:nvPr/>
            </p:nvSpPr>
            <p:spPr>
              <a:xfrm>
                <a:off x="3100638" y="3730650"/>
                <a:ext cx="6768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a:t>
                </a:r>
                <a:r>
                  <a:rPr baseline="-25000" lang="en">
                    <a:latin typeface="Helvetica Neue"/>
                    <a:ea typeface="Helvetica Neue"/>
                    <a:cs typeface="Helvetica Neue"/>
                    <a:sym typeface="Helvetica Neue"/>
                  </a:rPr>
                  <a:t>V</a:t>
                </a:r>
                <a:endParaRPr baseline="-25000">
                  <a:latin typeface="Helvetica Neue"/>
                  <a:ea typeface="Helvetica Neue"/>
                  <a:cs typeface="Helvetica Neue"/>
                  <a:sym typeface="Helvetica Neue"/>
                </a:endParaRPr>
              </a:p>
            </p:txBody>
          </p:sp>
          <p:grpSp>
            <p:nvGrpSpPr>
              <p:cNvPr id="1250" name="Google Shape;1250;p38"/>
              <p:cNvGrpSpPr/>
              <p:nvPr/>
            </p:nvGrpSpPr>
            <p:grpSpPr>
              <a:xfrm>
                <a:off x="3213732" y="4128462"/>
                <a:ext cx="450600" cy="145800"/>
                <a:chOff x="705975" y="2364450"/>
                <a:chExt cx="450600" cy="145800"/>
              </a:xfrm>
            </p:grpSpPr>
            <p:sp>
              <p:nvSpPr>
                <p:cNvPr id="1251" name="Google Shape;1251;p38"/>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38"/>
              <p:cNvGrpSpPr/>
              <p:nvPr/>
            </p:nvGrpSpPr>
            <p:grpSpPr>
              <a:xfrm>
                <a:off x="3213740" y="3542944"/>
                <a:ext cx="450600" cy="145800"/>
                <a:chOff x="705975" y="2212050"/>
                <a:chExt cx="450600" cy="145800"/>
              </a:xfrm>
            </p:grpSpPr>
            <p:sp>
              <p:nvSpPr>
                <p:cNvPr id="1255" name="Google Shape;1255;p38"/>
                <p:cNvSpPr/>
                <p:nvPr/>
              </p:nvSpPr>
              <p:spPr>
                <a:xfrm>
                  <a:off x="7059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8583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1010775" y="2212050"/>
                  <a:ext cx="145800" cy="1458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38"/>
              <p:cNvSpPr txBox="1"/>
              <p:nvPr/>
            </p:nvSpPr>
            <p:spPr>
              <a:xfrm>
                <a:off x="2941991" y="3968842"/>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x</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sp>
            <p:nvSpPr>
              <p:cNvPr id="1259" name="Google Shape;1259;p38"/>
              <p:cNvSpPr txBox="1"/>
              <p:nvPr/>
            </p:nvSpPr>
            <p:spPr>
              <a:xfrm>
                <a:off x="2941991" y="3346863"/>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v</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grpSp>
      <p:sp>
        <p:nvSpPr>
          <p:cNvPr id="1260" name="Google Shape;1260;p38"/>
          <p:cNvSpPr/>
          <p:nvPr/>
        </p:nvSpPr>
        <p:spPr>
          <a:xfrm>
            <a:off x="6130708" y="3613075"/>
            <a:ext cx="128400" cy="128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6177473" y="3659840"/>
            <a:ext cx="35700" cy="35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38"/>
          <p:cNvGrpSpPr/>
          <p:nvPr/>
        </p:nvGrpSpPr>
        <p:grpSpPr>
          <a:xfrm>
            <a:off x="949040" y="3677344"/>
            <a:ext cx="5245800" cy="551400"/>
            <a:chOff x="949040" y="3677344"/>
            <a:chExt cx="5245800" cy="551400"/>
          </a:xfrm>
        </p:grpSpPr>
        <p:cxnSp>
          <p:nvCxnSpPr>
            <p:cNvPr id="1263" name="Google Shape;1263;p38"/>
            <p:cNvCxnSpPr>
              <a:stCxn id="1177" idx="0"/>
              <a:endCxn id="1204" idx="2"/>
            </p:cNvCxnSpPr>
            <p:nvPr/>
          </p:nvCxnSpPr>
          <p:spPr>
            <a:xfrm flipH="1" rot="5400000">
              <a:off x="3101090" y="1525294"/>
              <a:ext cx="551400" cy="4855500"/>
            </a:xfrm>
            <a:prstGeom prst="bentConnector4">
              <a:avLst>
                <a:gd fmla="val 44185" name="adj1"/>
                <a:gd fmla="val 104903" name="adj2"/>
              </a:avLst>
            </a:prstGeom>
            <a:noFill/>
            <a:ln cap="flat" cmpd="sng" w="9525">
              <a:solidFill>
                <a:schemeClr val="dk2"/>
              </a:solidFill>
              <a:prstDash val="solid"/>
              <a:round/>
              <a:headEnd len="med" w="med" type="none"/>
              <a:tailEnd len="med" w="med" type="triangle"/>
            </a:ln>
          </p:spPr>
        </p:cxnSp>
        <p:cxnSp>
          <p:nvCxnSpPr>
            <p:cNvPr id="1264" name="Google Shape;1264;p38"/>
            <p:cNvCxnSpPr>
              <a:stCxn id="1177" idx="0"/>
              <a:endCxn id="1232" idx="4"/>
            </p:cNvCxnSpPr>
            <p:nvPr/>
          </p:nvCxnSpPr>
          <p:spPr>
            <a:xfrm flipH="1" rot="5400000">
              <a:off x="4460690" y="2884894"/>
              <a:ext cx="487200" cy="22005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1265" name="Google Shape;1265;p38"/>
            <p:cNvCxnSpPr>
              <a:stCxn id="1177" idx="0"/>
              <a:endCxn id="1260" idx="4"/>
            </p:cNvCxnSpPr>
            <p:nvPr/>
          </p:nvCxnSpPr>
          <p:spPr>
            <a:xfrm rot="-5400000">
              <a:off x="5756090" y="3789994"/>
              <a:ext cx="487200" cy="390300"/>
            </a:xfrm>
            <a:prstGeom prst="bentConnector3">
              <a:avLst>
                <a:gd fmla="val 50007" name="adj1"/>
              </a:avLst>
            </a:prstGeom>
            <a:noFill/>
            <a:ln cap="flat" cmpd="sng" w="9525">
              <a:solidFill>
                <a:schemeClr val="dk2"/>
              </a:solidFill>
              <a:prstDash val="solid"/>
              <a:round/>
              <a:headEnd len="med" w="med" type="none"/>
              <a:tailEnd len="med" w="med" type="triangle"/>
            </a:ln>
          </p:spPr>
        </p:cxnSp>
      </p:grpSp>
      <p:cxnSp>
        <p:nvCxnSpPr>
          <p:cNvPr id="1266" name="Google Shape;1266;p38"/>
          <p:cNvCxnSpPr>
            <a:stCxn id="1244" idx="0"/>
            <a:endCxn id="1260" idx="6"/>
          </p:cNvCxnSpPr>
          <p:nvPr/>
        </p:nvCxnSpPr>
        <p:spPr>
          <a:xfrm flipH="1" rot="5400000">
            <a:off x="6155390" y="3781144"/>
            <a:ext cx="551400" cy="343800"/>
          </a:xfrm>
          <a:prstGeom prst="bentConnector2">
            <a:avLst/>
          </a:prstGeom>
          <a:noFill/>
          <a:ln cap="flat" cmpd="sng" w="9525">
            <a:solidFill>
              <a:schemeClr val="dk2"/>
            </a:solidFill>
            <a:prstDash val="solid"/>
            <a:round/>
            <a:headEnd len="med" w="med" type="none"/>
            <a:tailEnd len="med" w="med" type="triangle"/>
          </a:ln>
        </p:spPr>
      </p:cxnSp>
      <p:grpSp>
        <p:nvGrpSpPr>
          <p:cNvPr id="1267" name="Google Shape;1267;p38"/>
          <p:cNvGrpSpPr/>
          <p:nvPr/>
        </p:nvGrpSpPr>
        <p:grpSpPr>
          <a:xfrm>
            <a:off x="946263" y="3136650"/>
            <a:ext cx="5836405" cy="523200"/>
            <a:chOff x="946263" y="3136650"/>
            <a:chExt cx="5836405" cy="523200"/>
          </a:xfrm>
        </p:grpSpPr>
        <p:grpSp>
          <p:nvGrpSpPr>
            <p:cNvPr id="1268" name="Google Shape;1268;p38"/>
            <p:cNvGrpSpPr/>
            <p:nvPr/>
          </p:nvGrpSpPr>
          <p:grpSpPr>
            <a:xfrm>
              <a:off x="946263" y="3136650"/>
              <a:ext cx="654805" cy="523200"/>
              <a:chOff x="946263" y="2450850"/>
              <a:chExt cx="654805" cy="523200"/>
            </a:xfrm>
          </p:grpSpPr>
          <p:sp>
            <p:nvSpPr>
              <p:cNvPr id="1269" name="Google Shape;1269;p38"/>
              <p:cNvSpPr/>
              <p:nvPr/>
            </p:nvSpPr>
            <p:spPr>
              <a:xfrm>
                <a:off x="946263" y="2676958"/>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1271" name="Google Shape;1271;p38"/>
            <p:cNvGrpSpPr/>
            <p:nvPr/>
          </p:nvGrpSpPr>
          <p:grpSpPr>
            <a:xfrm>
              <a:off x="3537063" y="3136650"/>
              <a:ext cx="654805" cy="523200"/>
              <a:chOff x="946263" y="2450850"/>
              <a:chExt cx="654805" cy="523200"/>
            </a:xfrm>
          </p:grpSpPr>
          <p:sp>
            <p:nvSpPr>
              <p:cNvPr id="1272" name="Google Shape;1272;p38"/>
              <p:cNvSpPr/>
              <p:nvPr/>
            </p:nvSpPr>
            <p:spPr>
              <a:xfrm>
                <a:off x="946263" y="2676958"/>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nvGrpSpPr>
            <p:cNvPr id="1274" name="Google Shape;1274;p38"/>
            <p:cNvGrpSpPr/>
            <p:nvPr/>
          </p:nvGrpSpPr>
          <p:grpSpPr>
            <a:xfrm>
              <a:off x="6127863" y="3136650"/>
              <a:ext cx="654805" cy="523200"/>
              <a:chOff x="946263" y="2450850"/>
              <a:chExt cx="654805" cy="523200"/>
            </a:xfrm>
          </p:grpSpPr>
          <p:sp>
            <p:nvSpPr>
              <p:cNvPr id="1275" name="Google Shape;1275;p38"/>
              <p:cNvSpPr/>
              <p:nvPr/>
            </p:nvSpPr>
            <p:spPr>
              <a:xfrm>
                <a:off x="946263" y="2676958"/>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txBox="1"/>
              <p:nvPr/>
            </p:nvSpPr>
            <p:spPr>
              <a:xfrm>
                <a:off x="1041569" y="2450850"/>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grpSp>
      </p:grpSp>
      <p:grpSp>
        <p:nvGrpSpPr>
          <p:cNvPr id="1277" name="Google Shape;1277;p38"/>
          <p:cNvGrpSpPr/>
          <p:nvPr/>
        </p:nvGrpSpPr>
        <p:grpSpPr>
          <a:xfrm>
            <a:off x="4594094" y="1118937"/>
            <a:ext cx="450600" cy="145800"/>
            <a:chOff x="705975" y="2364450"/>
            <a:chExt cx="450600" cy="145800"/>
          </a:xfrm>
        </p:grpSpPr>
        <p:sp>
          <p:nvSpPr>
            <p:cNvPr id="1278" name="Google Shape;1278;p38"/>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38"/>
          <p:cNvSpPr txBox="1"/>
          <p:nvPr/>
        </p:nvSpPr>
        <p:spPr>
          <a:xfrm>
            <a:off x="4304641"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2</a:t>
            </a:r>
            <a:endParaRPr baseline="-25000" sz="1500">
              <a:latin typeface="Helvetica Neue"/>
              <a:ea typeface="Helvetica Neue"/>
              <a:cs typeface="Helvetica Neue"/>
              <a:sym typeface="Helvetica Neue"/>
            </a:endParaRPr>
          </a:p>
        </p:txBody>
      </p:sp>
      <p:grpSp>
        <p:nvGrpSpPr>
          <p:cNvPr id="1282" name="Google Shape;1282;p38"/>
          <p:cNvGrpSpPr/>
          <p:nvPr/>
        </p:nvGrpSpPr>
        <p:grpSpPr>
          <a:xfrm>
            <a:off x="2234054" y="978616"/>
            <a:ext cx="5401440" cy="685276"/>
            <a:chOff x="2234054" y="978616"/>
            <a:chExt cx="5401440" cy="685276"/>
          </a:xfrm>
        </p:grpSpPr>
        <p:grpSp>
          <p:nvGrpSpPr>
            <p:cNvPr id="1283" name="Google Shape;1283;p38"/>
            <p:cNvGrpSpPr/>
            <p:nvPr/>
          </p:nvGrpSpPr>
          <p:grpSpPr>
            <a:xfrm>
              <a:off x="2234054" y="1264593"/>
              <a:ext cx="5176200" cy="399300"/>
              <a:chOff x="2234054" y="1264593"/>
              <a:chExt cx="5176200" cy="399300"/>
            </a:xfrm>
          </p:grpSpPr>
          <p:cxnSp>
            <p:nvCxnSpPr>
              <p:cNvPr id="1284" name="Google Shape;1284;p38"/>
              <p:cNvCxnSpPr>
                <a:stCxn id="1149" idx="1"/>
                <a:endCxn id="1285" idx="2"/>
              </p:cNvCxnSpPr>
              <p:nvPr/>
            </p:nvCxnSpPr>
            <p:spPr>
              <a:xfrm rot="-5400000">
                <a:off x="4622504" y="-1123857"/>
                <a:ext cx="399300" cy="5176200"/>
              </a:xfrm>
              <a:prstGeom prst="bentConnector3">
                <a:avLst>
                  <a:gd fmla="val 51500" name="adj1"/>
                </a:avLst>
              </a:prstGeom>
              <a:noFill/>
              <a:ln cap="flat" cmpd="sng" w="9525">
                <a:solidFill>
                  <a:schemeClr val="dk2"/>
                </a:solidFill>
                <a:prstDash val="dash"/>
                <a:round/>
                <a:headEnd len="med" w="med" type="none"/>
                <a:tailEnd len="med" w="med" type="triangle"/>
              </a:ln>
            </p:spPr>
          </p:cxnSp>
          <p:cxnSp>
            <p:nvCxnSpPr>
              <p:cNvPr id="1286" name="Google Shape;1286;p38"/>
              <p:cNvCxnSpPr>
                <a:stCxn id="1154" idx="1"/>
                <a:endCxn id="1285" idx="2"/>
              </p:cNvCxnSpPr>
              <p:nvPr/>
            </p:nvCxnSpPr>
            <p:spPr>
              <a:xfrm rot="-5400000">
                <a:off x="5914110" y="167793"/>
                <a:ext cx="399300" cy="2592900"/>
              </a:xfrm>
              <a:prstGeom prst="bentConnector3">
                <a:avLst>
                  <a:gd fmla="val 51500" name="adj1"/>
                </a:avLst>
              </a:prstGeom>
              <a:noFill/>
              <a:ln cap="flat" cmpd="sng" w="9525">
                <a:solidFill>
                  <a:schemeClr val="dk2"/>
                </a:solidFill>
                <a:prstDash val="dash"/>
                <a:round/>
                <a:headEnd len="med" w="med" type="none"/>
                <a:tailEnd len="med" w="med" type="triangle"/>
              </a:ln>
            </p:spPr>
          </p:cxnSp>
          <p:cxnSp>
            <p:nvCxnSpPr>
              <p:cNvPr id="1287" name="Google Shape;1287;p38"/>
              <p:cNvCxnSpPr>
                <a:stCxn id="1159" idx="1"/>
                <a:endCxn id="1285" idx="2"/>
              </p:cNvCxnSpPr>
              <p:nvPr/>
            </p:nvCxnSpPr>
            <p:spPr>
              <a:xfrm rot="-5400000">
                <a:off x="7205715" y="1459443"/>
                <a:ext cx="399300" cy="9600"/>
              </a:xfrm>
              <a:prstGeom prst="bentConnector3">
                <a:avLst>
                  <a:gd fmla="val 51500" name="adj1"/>
                </a:avLst>
              </a:prstGeom>
              <a:noFill/>
              <a:ln cap="flat" cmpd="sng" w="9525">
                <a:solidFill>
                  <a:schemeClr val="dk2"/>
                </a:solidFill>
                <a:prstDash val="dash"/>
                <a:round/>
                <a:headEnd len="med" w="med" type="none"/>
                <a:tailEnd len="med" w="med" type="triangle"/>
              </a:ln>
            </p:spPr>
          </p:cxnSp>
        </p:grpSp>
        <p:grpSp>
          <p:nvGrpSpPr>
            <p:cNvPr id="1288" name="Google Shape;1288;p38"/>
            <p:cNvGrpSpPr/>
            <p:nvPr/>
          </p:nvGrpSpPr>
          <p:grpSpPr>
            <a:xfrm>
              <a:off x="7184894" y="1118937"/>
              <a:ext cx="450600" cy="145800"/>
              <a:chOff x="705975" y="2364450"/>
              <a:chExt cx="450600" cy="145800"/>
            </a:xfrm>
          </p:grpSpPr>
          <p:sp>
            <p:nvSpPr>
              <p:cNvPr id="1289" name="Google Shape;1289;p38"/>
              <p:cNvSpPr/>
              <p:nvPr/>
            </p:nvSpPr>
            <p:spPr>
              <a:xfrm>
                <a:off x="7059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8583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1010775" y="2364450"/>
                <a:ext cx="145800" cy="145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38"/>
            <p:cNvSpPr txBox="1"/>
            <p:nvPr/>
          </p:nvSpPr>
          <p:spPr>
            <a:xfrm>
              <a:off x="6895441" y="978616"/>
              <a:ext cx="37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a:t>
              </a:r>
              <a:r>
                <a:rPr baseline="-25000" lang="en" sz="1500">
                  <a:latin typeface="Helvetica Neue"/>
                  <a:ea typeface="Helvetica Neue"/>
                  <a:cs typeface="Helvetica Neue"/>
                  <a:sym typeface="Helvetica Neue"/>
                </a:rPr>
                <a:t>3</a:t>
              </a:r>
              <a:endParaRPr baseline="-25000" sz="1500">
                <a:latin typeface="Helvetica Neue"/>
                <a:ea typeface="Helvetica Neue"/>
                <a:cs typeface="Helvetica Neue"/>
                <a:sym typeface="Helvetica Neue"/>
              </a:endParaRPr>
            </a:p>
          </p:txBody>
        </p:sp>
      </p:grpSp>
      <p:sp>
        <p:nvSpPr>
          <p:cNvPr id="1292" name="Google Shape;1292;p38"/>
          <p:cNvSpPr txBox="1"/>
          <p:nvPr/>
        </p:nvSpPr>
        <p:spPr>
          <a:xfrm>
            <a:off x="8029310" y="82233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endParaRPr b="1"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39"/>
          <p:cNvSpPr/>
          <p:nvPr/>
        </p:nvSpPr>
        <p:spPr>
          <a:xfrm>
            <a:off x="358600" y="1017725"/>
            <a:ext cx="5917800" cy="3711000"/>
          </a:xfrm>
          <a:prstGeom prst="rect">
            <a:avLst/>
          </a:prstGeom>
          <a:solidFill>
            <a:srgbClr val="FA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3503025" y="1248325"/>
            <a:ext cx="5490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299" name="Google Shape;1299;p39"/>
          <p:cNvSpPr/>
          <p:nvPr/>
        </p:nvSpPr>
        <p:spPr>
          <a:xfrm>
            <a:off x="4188825" y="1248325"/>
            <a:ext cx="5490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300" name="Google Shape;1300;p39"/>
          <p:cNvSpPr/>
          <p:nvPr/>
        </p:nvSpPr>
        <p:spPr>
          <a:xfrm>
            <a:off x="4874625" y="1248325"/>
            <a:ext cx="5490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301" name="Google Shape;1301;p39"/>
          <p:cNvSpPr/>
          <p:nvPr/>
        </p:nvSpPr>
        <p:spPr>
          <a:xfrm>
            <a:off x="5560425" y="1248325"/>
            <a:ext cx="5490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1302" name="Google Shape;1302;p39"/>
          <p:cNvCxnSpPr/>
          <p:nvPr/>
        </p:nvCxnSpPr>
        <p:spPr>
          <a:xfrm rot="10800000">
            <a:off x="3769650" y="26895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03" name="Google Shape;1303;p39"/>
          <p:cNvCxnSpPr/>
          <p:nvPr/>
        </p:nvCxnSpPr>
        <p:spPr>
          <a:xfrm rot="10800000">
            <a:off x="4477862" y="26895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04" name="Google Shape;1304;p39"/>
          <p:cNvCxnSpPr/>
          <p:nvPr/>
        </p:nvCxnSpPr>
        <p:spPr>
          <a:xfrm rot="10800000">
            <a:off x="5174868" y="26895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05" name="Google Shape;1305;p39"/>
          <p:cNvCxnSpPr/>
          <p:nvPr/>
        </p:nvCxnSpPr>
        <p:spPr>
          <a:xfrm rot="10800000">
            <a:off x="5847221" y="2689525"/>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1306" name="Google Shape;1306;p39"/>
          <p:cNvGrpSpPr/>
          <p:nvPr/>
        </p:nvGrpSpPr>
        <p:grpSpPr>
          <a:xfrm>
            <a:off x="3685544" y="3085962"/>
            <a:ext cx="2279400" cy="145800"/>
            <a:chOff x="3432300" y="4072075"/>
            <a:chExt cx="2279400" cy="145800"/>
          </a:xfrm>
        </p:grpSpPr>
        <p:grpSp>
          <p:nvGrpSpPr>
            <p:cNvPr id="1307" name="Google Shape;1307;p39"/>
            <p:cNvGrpSpPr/>
            <p:nvPr/>
          </p:nvGrpSpPr>
          <p:grpSpPr>
            <a:xfrm>
              <a:off x="3432300" y="4072075"/>
              <a:ext cx="450600" cy="145800"/>
              <a:chOff x="705975" y="2364450"/>
              <a:chExt cx="450600" cy="145800"/>
            </a:xfrm>
          </p:grpSpPr>
          <p:sp>
            <p:nvSpPr>
              <p:cNvPr id="1308" name="Google Shape;1308;p39"/>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39"/>
            <p:cNvGrpSpPr/>
            <p:nvPr/>
          </p:nvGrpSpPr>
          <p:grpSpPr>
            <a:xfrm>
              <a:off x="4041900" y="4072075"/>
              <a:ext cx="450600" cy="145800"/>
              <a:chOff x="705975" y="2364450"/>
              <a:chExt cx="450600" cy="145800"/>
            </a:xfrm>
          </p:grpSpPr>
          <p:sp>
            <p:nvSpPr>
              <p:cNvPr id="1312" name="Google Shape;1312;p39"/>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39"/>
            <p:cNvGrpSpPr/>
            <p:nvPr/>
          </p:nvGrpSpPr>
          <p:grpSpPr>
            <a:xfrm>
              <a:off x="4651500" y="4072075"/>
              <a:ext cx="450600" cy="145800"/>
              <a:chOff x="705975" y="2364450"/>
              <a:chExt cx="450600" cy="145800"/>
            </a:xfrm>
          </p:grpSpPr>
          <p:sp>
            <p:nvSpPr>
              <p:cNvPr id="1316" name="Google Shape;1316;p39"/>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39"/>
            <p:cNvGrpSpPr/>
            <p:nvPr/>
          </p:nvGrpSpPr>
          <p:grpSpPr>
            <a:xfrm>
              <a:off x="5261100" y="4072075"/>
              <a:ext cx="450600" cy="145800"/>
              <a:chOff x="705975" y="2364450"/>
              <a:chExt cx="450600" cy="145800"/>
            </a:xfrm>
          </p:grpSpPr>
          <p:sp>
            <p:nvSpPr>
              <p:cNvPr id="1320" name="Google Shape;1320;p39"/>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9"/>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9"/>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39"/>
          <p:cNvSpPr/>
          <p:nvPr/>
        </p:nvSpPr>
        <p:spPr>
          <a:xfrm>
            <a:off x="3503025" y="2162725"/>
            <a:ext cx="2588400" cy="526800"/>
          </a:xfrm>
          <a:prstGeom prst="rect">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Enc-Dec Attention</a:t>
            </a:r>
            <a:endParaRPr sz="2200">
              <a:latin typeface="Helvetica Neue"/>
              <a:ea typeface="Helvetica Neue"/>
              <a:cs typeface="Helvetica Neue"/>
              <a:sym typeface="Helvetica Neue"/>
            </a:endParaRPr>
          </a:p>
        </p:txBody>
      </p:sp>
      <p:cxnSp>
        <p:nvCxnSpPr>
          <p:cNvPr id="1324" name="Google Shape;1324;p39"/>
          <p:cNvCxnSpPr/>
          <p:nvPr/>
        </p:nvCxnSpPr>
        <p:spPr>
          <a:xfrm rot="10800000">
            <a:off x="3769650" y="17751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25" name="Google Shape;1325;p39"/>
          <p:cNvCxnSpPr/>
          <p:nvPr/>
        </p:nvCxnSpPr>
        <p:spPr>
          <a:xfrm rot="10800000">
            <a:off x="4477862" y="17751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26" name="Google Shape;1326;p39"/>
          <p:cNvCxnSpPr/>
          <p:nvPr/>
        </p:nvCxnSpPr>
        <p:spPr>
          <a:xfrm rot="10800000">
            <a:off x="5174868" y="17751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27" name="Google Shape;1327;p39"/>
          <p:cNvCxnSpPr/>
          <p:nvPr/>
        </p:nvCxnSpPr>
        <p:spPr>
          <a:xfrm rot="10800000">
            <a:off x="5847221" y="1775125"/>
            <a:ext cx="0" cy="385200"/>
          </a:xfrm>
          <a:prstGeom prst="straightConnector1">
            <a:avLst/>
          </a:prstGeom>
          <a:noFill/>
          <a:ln cap="flat" cmpd="sng" w="19050">
            <a:solidFill>
              <a:schemeClr val="dk1"/>
            </a:solidFill>
            <a:prstDash val="solid"/>
            <a:round/>
            <a:headEnd len="med" w="med" type="none"/>
            <a:tailEnd len="med" w="med" type="triangle"/>
          </a:ln>
        </p:spPr>
      </p:cxnSp>
      <p:sp>
        <p:nvSpPr>
          <p:cNvPr id="1328" name="Google Shape;132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Encoder-Decoder Attention</a:t>
            </a:r>
            <a:endParaRPr/>
          </a:p>
          <a:p>
            <a:pPr indent="0" lvl="0" marL="0" rtl="0" algn="l">
              <a:spcBef>
                <a:spcPts val="0"/>
              </a:spcBef>
              <a:spcAft>
                <a:spcPts val="0"/>
              </a:spcAft>
              <a:buNone/>
            </a:pPr>
            <a:r>
              <a:t/>
            </a:r>
            <a:endParaRPr/>
          </a:p>
        </p:txBody>
      </p:sp>
      <p:sp>
        <p:nvSpPr>
          <p:cNvPr id="1329" name="Google Shape;1329;p39"/>
          <p:cNvSpPr/>
          <p:nvPr/>
        </p:nvSpPr>
        <p:spPr>
          <a:xfrm>
            <a:off x="557150" y="3381925"/>
            <a:ext cx="25884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cxnSp>
        <p:nvCxnSpPr>
          <p:cNvPr id="1330" name="Google Shape;1330;p39"/>
          <p:cNvCxnSpPr/>
          <p:nvPr/>
        </p:nvCxnSpPr>
        <p:spPr>
          <a:xfrm flipH="1" rot="10800000">
            <a:off x="823775" y="2711725"/>
            <a:ext cx="2941500" cy="667800"/>
          </a:xfrm>
          <a:prstGeom prst="straightConnector1">
            <a:avLst/>
          </a:prstGeom>
          <a:noFill/>
          <a:ln cap="flat" cmpd="sng" w="19050">
            <a:solidFill>
              <a:schemeClr val="dk1"/>
            </a:solidFill>
            <a:prstDash val="solid"/>
            <a:round/>
            <a:headEnd len="med" w="med" type="none"/>
            <a:tailEnd len="med" w="med" type="triangle"/>
          </a:ln>
        </p:spPr>
      </p:cxnSp>
      <p:cxnSp>
        <p:nvCxnSpPr>
          <p:cNvPr id="1331" name="Google Shape;1331;p39"/>
          <p:cNvCxnSpPr/>
          <p:nvPr/>
        </p:nvCxnSpPr>
        <p:spPr>
          <a:xfrm flipH="1" rot="10800000">
            <a:off x="1531987" y="2723125"/>
            <a:ext cx="2950500" cy="656400"/>
          </a:xfrm>
          <a:prstGeom prst="straightConnector1">
            <a:avLst/>
          </a:prstGeom>
          <a:noFill/>
          <a:ln cap="flat" cmpd="sng" w="19050">
            <a:solidFill>
              <a:schemeClr val="dk1"/>
            </a:solidFill>
            <a:prstDash val="solid"/>
            <a:round/>
            <a:headEnd len="med" w="med" type="none"/>
            <a:tailEnd len="med" w="med" type="triangle"/>
          </a:ln>
        </p:spPr>
      </p:cxnSp>
      <p:cxnSp>
        <p:nvCxnSpPr>
          <p:cNvPr id="1332" name="Google Shape;1332;p39"/>
          <p:cNvCxnSpPr/>
          <p:nvPr/>
        </p:nvCxnSpPr>
        <p:spPr>
          <a:xfrm flipH="1" rot="10800000">
            <a:off x="2228993" y="2700625"/>
            <a:ext cx="2937000" cy="678900"/>
          </a:xfrm>
          <a:prstGeom prst="straightConnector1">
            <a:avLst/>
          </a:prstGeom>
          <a:noFill/>
          <a:ln cap="flat" cmpd="sng" w="19050">
            <a:solidFill>
              <a:schemeClr val="dk1"/>
            </a:solidFill>
            <a:prstDash val="solid"/>
            <a:round/>
            <a:headEnd len="med" w="med" type="none"/>
            <a:tailEnd len="med" w="med" type="triangle"/>
          </a:ln>
        </p:spPr>
      </p:cxnSp>
      <p:cxnSp>
        <p:nvCxnSpPr>
          <p:cNvPr id="1333" name="Google Shape;1333;p39"/>
          <p:cNvCxnSpPr/>
          <p:nvPr/>
        </p:nvCxnSpPr>
        <p:spPr>
          <a:xfrm flipH="1" rot="10800000">
            <a:off x="2901346" y="2711725"/>
            <a:ext cx="2948100" cy="667800"/>
          </a:xfrm>
          <a:prstGeom prst="straightConnector1">
            <a:avLst/>
          </a:prstGeom>
          <a:noFill/>
          <a:ln cap="flat" cmpd="sng" w="19050">
            <a:solidFill>
              <a:schemeClr val="dk1"/>
            </a:solidFill>
            <a:prstDash val="solid"/>
            <a:round/>
            <a:headEnd len="med" w="med" type="none"/>
            <a:tailEnd len="med" w="med" type="triangle"/>
          </a:ln>
        </p:spPr>
      </p:cxnSp>
      <p:cxnSp>
        <p:nvCxnSpPr>
          <p:cNvPr id="1334" name="Google Shape;1334;p39"/>
          <p:cNvCxnSpPr/>
          <p:nvPr/>
        </p:nvCxnSpPr>
        <p:spPr>
          <a:xfrm rot="10800000">
            <a:off x="823775" y="39087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35" name="Google Shape;1335;p39"/>
          <p:cNvCxnSpPr/>
          <p:nvPr/>
        </p:nvCxnSpPr>
        <p:spPr>
          <a:xfrm rot="10800000">
            <a:off x="1531987" y="39087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36" name="Google Shape;1336;p39"/>
          <p:cNvCxnSpPr/>
          <p:nvPr/>
        </p:nvCxnSpPr>
        <p:spPr>
          <a:xfrm rot="10800000">
            <a:off x="2228993" y="39087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337" name="Google Shape;1337;p39"/>
          <p:cNvCxnSpPr/>
          <p:nvPr/>
        </p:nvCxnSpPr>
        <p:spPr>
          <a:xfrm rot="10800000">
            <a:off x="2901346" y="3908725"/>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1338" name="Google Shape;1338;p39"/>
          <p:cNvGrpSpPr/>
          <p:nvPr/>
        </p:nvGrpSpPr>
        <p:grpSpPr>
          <a:xfrm>
            <a:off x="739669" y="4305162"/>
            <a:ext cx="2279400" cy="145800"/>
            <a:chOff x="3432300" y="4072075"/>
            <a:chExt cx="2279400" cy="145800"/>
          </a:xfrm>
        </p:grpSpPr>
        <p:grpSp>
          <p:nvGrpSpPr>
            <p:cNvPr id="1339" name="Google Shape;1339;p39"/>
            <p:cNvGrpSpPr/>
            <p:nvPr/>
          </p:nvGrpSpPr>
          <p:grpSpPr>
            <a:xfrm>
              <a:off x="3432300" y="4072075"/>
              <a:ext cx="450600" cy="145800"/>
              <a:chOff x="705975" y="2364450"/>
              <a:chExt cx="450600" cy="145800"/>
            </a:xfrm>
          </p:grpSpPr>
          <p:sp>
            <p:nvSpPr>
              <p:cNvPr id="1340" name="Google Shape;1340;p39"/>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39"/>
            <p:cNvGrpSpPr/>
            <p:nvPr/>
          </p:nvGrpSpPr>
          <p:grpSpPr>
            <a:xfrm>
              <a:off x="4041900" y="4072075"/>
              <a:ext cx="450600" cy="145800"/>
              <a:chOff x="705975" y="2364450"/>
              <a:chExt cx="450600" cy="145800"/>
            </a:xfrm>
          </p:grpSpPr>
          <p:sp>
            <p:nvSpPr>
              <p:cNvPr id="1344" name="Google Shape;1344;p39"/>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39"/>
            <p:cNvGrpSpPr/>
            <p:nvPr/>
          </p:nvGrpSpPr>
          <p:grpSpPr>
            <a:xfrm>
              <a:off x="4651500" y="4072075"/>
              <a:ext cx="450600" cy="145800"/>
              <a:chOff x="705975" y="2364450"/>
              <a:chExt cx="450600" cy="145800"/>
            </a:xfrm>
          </p:grpSpPr>
          <p:sp>
            <p:nvSpPr>
              <p:cNvPr id="1348" name="Google Shape;1348;p39"/>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9"/>
            <p:cNvGrpSpPr/>
            <p:nvPr/>
          </p:nvGrpSpPr>
          <p:grpSpPr>
            <a:xfrm>
              <a:off x="5261100" y="4072075"/>
              <a:ext cx="450600" cy="145800"/>
              <a:chOff x="705975" y="2364450"/>
              <a:chExt cx="450600" cy="145800"/>
            </a:xfrm>
          </p:grpSpPr>
          <p:sp>
            <p:nvSpPr>
              <p:cNvPr id="1352" name="Google Shape;1352;p39"/>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5" name="Google Shape;1355;p39"/>
          <p:cNvSpPr txBox="1"/>
          <p:nvPr/>
        </p:nvSpPr>
        <p:spPr>
          <a:xfrm>
            <a:off x="3732525" y="3090575"/>
            <a:ext cx="53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r>
              <a:rPr baseline="-25000" lang="en" sz="2200">
                <a:latin typeface="Helvetica Neue"/>
                <a:ea typeface="Helvetica Neue"/>
                <a:cs typeface="Helvetica Neue"/>
                <a:sym typeface="Helvetica Neue"/>
              </a:rPr>
              <a:t>1</a:t>
            </a:r>
            <a:endParaRPr baseline="-25000" sz="2200">
              <a:solidFill>
                <a:schemeClr val="dk1"/>
              </a:solidFill>
              <a:latin typeface="Helvetica Neue"/>
              <a:ea typeface="Helvetica Neue"/>
              <a:cs typeface="Helvetica Neue"/>
              <a:sym typeface="Helvetica Neue"/>
            </a:endParaRPr>
          </a:p>
        </p:txBody>
      </p:sp>
      <p:sp>
        <p:nvSpPr>
          <p:cNvPr id="1356" name="Google Shape;1356;p39"/>
          <p:cNvSpPr txBox="1"/>
          <p:nvPr/>
        </p:nvSpPr>
        <p:spPr>
          <a:xfrm>
            <a:off x="641951" y="2805950"/>
            <a:ext cx="60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d</a:t>
            </a:r>
            <a:r>
              <a:rPr baseline="-25000" lang="en" sz="2200">
                <a:latin typeface="Helvetica Neue"/>
                <a:ea typeface="Helvetica Neue"/>
                <a:cs typeface="Helvetica Neue"/>
                <a:sym typeface="Helvetica Neue"/>
              </a:rPr>
              <a:t>1,1</a:t>
            </a:r>
            <a:endParaRPr baseline="-25000" sz="2200">
              <a:solidFill>
                <a:schemeClr val="dk1"/>
              </a:solidFill>
              <a:latin typeface="Helvetica Neue"/>
              <a:ea typeface="Helvetica Neue"/>
              <a:cs typeface="Helvetica Neue"/>
              <a:sym typeface="Helvetica Neue"/>
            </a:endParaRPr>
          </a:p>
        </p:txBody>
      </p:sp>
      <p:sp>
        <p:nvSpPr>
          <p:cNvPr id="1357" name="Google Shape;1357;p39"/>
          <p:cNvSpPr txBox="1"/>
          <p:nvPr/>
        </p:nvSpPr>
        <p:spPr>
          <a:xfrm>
            <a:off x="47086" y="2515613"/>
            <a:ext cx="239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Attention(</a:t>
            </a:r>
            <a:r>
              <a:rPr b="1" lang="en" sz="1500">
                <a:latin typeface="Helvetica Neue"/>
                <a:ea typeface="Helvetica Neue"/>
                <a:cs typeface="Helvetica Neue"/>
                <a:sym typeface="Helvetica Neue"/>
              </a:rPr>
              <a:t>X</a:t>
            </a:r>
            <a:r>
              <a:rPr b="1" baseline="-25000" lang="en" sz="1500">
                <a:latin typeface="Helvetica Neue"/>
                <a:ea typeface="Helvetica Neue"/>
                <a:cs typeface="Helvetica Neue"/>
                <a:sym typeface="Helvetica Neue"/>
              </a:rPr>
              <a:t>d</a:t>
            </a:r>
            <a:r>
              <a:rPr lang="en" sz="1500">
                <a:latin typeface="Helvetica Neue"/>
                <a:ea typeface="Helvetica Neue"/>
                <a:cs typeface="Helvetica Neue"/>
                <a:sym typeface="Helvetica Neue"/>
              </a:rPr>
              <a:t>, </a:t>
            </a:r>
            <a:r>
              <a:rPr b="1" lang="en" sz="1500">
                <a:latin typeface="Helvetica Neue"/>
                <a:ea typeface="Helvetica Neue"/>
                <a:cs typeface="Helvetica Neue"/>
                <a:sym typeface="Helvetica Neue"/>
              </a:rPr>
              <a:t>X</a:t>
            </a:r>
            <a:r>
              <a:rPr b="1" baseline="-25000" lang="en" sz="1500">
                <a:latin typeface="Helvetica Neue"/>
                <a:ea typeface="Helvetica Neue"/>
                <a:cs typeface="Helvetica Neue"/>
                <a:sym typeface="Helvetica Neue"/>
              </a:rPr>
              <a:t>d</a:t>
            </a:r>
            <a:r>
              <a:rPr lang="en" sz="1500">
                <a:latin typeface="Helvetica Neue"/>
                <a:ea typeface="Helvetica Neue"/>
                <a:cs typeface="Helvetica Neue"/>
                <a:sym typeface="Helvetica Neue"/>
              </a:rPr>
              <a:t>, </a:t>
            </a:r>
            <a:r>
              <a:rPr b="1" lang="en" sz="1500">
                <a:latin typeface="Helvetica Neue"/>
                <a:ea typeface="Helvetica Neue"/>
                <a:cs typeface="Helvetica Neue"/>
                <a:sym typeface="Helvetica Neue"/>
              </a:rPr>
              <a:t>X</a:t>
            </a:r>
            <a:r>
              <a:rPr b="1" baseline="-25000" lang="en" sz="1500">
                <a:latin typeface="Helvetica Neue"/>
                <a:ea typeface="Helvetica Neue"/>
                <a:cs typeface="Helvetica Neue"/>
                <a:sym typeface="Helvetica Neue"/>
              </a:rPr>
              <a:t>d</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p:txBody>
      </p:sp>
      <p:sp>
        <p:nvSpPr>
          <p:cNvPr id="1358" name="Google Shape;1358;p39"/>
          <p:cNvSpPr txBox="1"/>
          <p:nvPr/>
        </p:nvSpPr>
        <p:spPr>
          <a:xfrm>
            <a:off x="1811586" y="1844088"/>
            <a:ext cx="239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Helvetica Neue"/>
                <a:ea typeface="Helvetica Neue"/>
                <a:cs typeface="Helvetica Neue"/>
                <a:sym typeface="Helvetica Neue"/>
              </a:rPr>
              <a:t>Attention(</a:t>
            </a:r>
            <a:r>
              <a:rPr b="1" lang="en" sz="1500">
                <a:latin typeface="Helvetica Neue"/>
                <a:ea typeface="Helvetica Neue"/>
                <a:cs typeface="Helvetica Neue"/>
                <a:sym typeface="Helvetica Neue"/>
              </a:rPr>
              <a:t>D</a:t>
            </a:r>
            <a:r>
              <a:rPr lang="en" sz="1500">
                <a:latin typeface="Helvetica Neue"/>
                <a:ea typeface="Helvetica Neue"/>
                <a:cs typeface="Helvetica Neue"/>
                <a:sym typeface="Helvetica Neue"/>
              </a:rPr>
              <a:t>, </a:t>
            </a:r>
            <a:r>
              <a:rPr b="1" lang="en" sz="1500">
                <a:latin typeface="Helvetica Neue"/>
                <a:ea typeface="Helvetica Neue"/>
                <a:cs typeface="Helvetica Neue"/>
                <a:sym typeface="Helvetica Neue"/>
              </a:rPr>
              <a:t>E</a:t>
            </a:r>
            <a:r>
              <a:rPr lang="en" sz="1500">
                <a:latin typeface="Helvetica Neue"/>
                <a:ea typeface="Helvetica Neue"/>
                <a:cs typeface="Helvetica Neue"/>
                <a:sym typeface="Helvetica Neue"/>
              </a:rPr>
              <a:t>, </a:t>
            </a:r>
            <a:r>
              <a:rPr b="1" lang="en" sz="1500">
                <a:latin typeface="Helvetica Neue"/>
                <a:ea typeface="Helvetica Neue"/>
                <a:cs typeface="Helvetica Neue"/>
                <a:sym typeface="Helvetica Neue"/>
              </a:rPr>
              <a:t>E</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p:txBody>
      </p:sp>
      <p:grpSp>
        <p:nvGrpSpPr>
          <p:cNvPr id="1359" name="Google Shape;1359;p39"/>
          <p:cNvGrpSpPr/>
          <p:nvPr/>
        </p:nvGrpSpPr>
        <p:grpSpPr>
          <a:xfrm>
            <a:off x="3685539" y="1941287"/>
            <a:ext cx="450600" cy="145800"/>
            <a:chOff x="705975" y="2364450"/>
            <a:chExt cx="450600" cy="145800"/>
          </a:xfrm>
        </p:grpSpPr>
        <p:sp>
          <p:nvSpPr>
            <p:cNvPr id="1360" name="Google Shape;1360;p39"/>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39"/>
          <p:cNvGrpSpPr/>
          <p:nvPr/>
        </p:nvGrpSpPr>
        <p:grpSpPr>
          <a:xfrm>
            <a:off x="4314526" y="1941287"/>
            <a:ext cx="450600" cy="145800"/>
            <a:chOff x="705975" y="2364450"/>
            <a:chExt cx="450600" cy="145800"/>
          </a:xfrm>
        </p:grpSpPr>
        <p:sp>
          <p:nvSpPr>
            <p:cNvPr id="1364" name="Google Shape;1364;p39"/>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9"/>
          <p:cNvGrpSpPr/>
          <p:nvPr/>
        </p:nvGrpSpPr>
        <p:grpSpPr>
          <a:xfrm>
            <a:off x="4937226" y="1941287"/>
            <a:ext cx="450600" cy="145800"/>
            <a:chOff x="705975" y="2364450"/>
            <a:chExt cx="450600" cy="145800"/>
          </a:xfrm>
        </p:grpSpPr>
        <p:sp>
          <p:nvSpPr>
            <p:cNvPr id="1368" name="Google Shape;1368;p39"/>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9"/>
          <p:cNvGrpSpPr/>
          <p:nvPr/>
        </p:nvGrpSpPr>
        <p:grpSpPr>
          <a:xfrm>
            <a:off x="5514339" y="1941287"/>
            <a:ext cx="450600" cy="145800"/>
            <a:chOff x="705975" y="2364450"/>
            <a:chExt cx="450600" cy="145800"/>
          </a:xfrm>
        </p:grpSpPr>
        <p:sp>
          <p:nvSpPr>
            <p:cNvPr id="1372" name="Google Shape;1372;p39"/>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9"/>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9"/>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39"/>
          <p:cNvSpPr txBox="1"/>
          <p:nvPr/>
        </p:nvSpPr>
        <p:spPr>
          <a:xfrm>
            <a:off x="3379820" y="1592025"/>
            <a:ext cx="53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Helvetica Neue"/>
                <a:ea typeface="Helvetica Neue"/>
                <a:cs typeface="Helvetica Neue"/>
                <a:sym typeface="Helvetica Neue"/>
              </a:rPr>
              <a:t>a</a:t>
            </a:r>
            <a:r>
              <a:rPr baseline="-25000" lang="en" sz="1700">
                <a:latin typeface="Helvetica Neue"/>
                <a:ea typeface="Helvetica Neue"/>
                <a:cs typeface="Helvetica Neue"/>
                <a:sym typeface="Helvetica Neue"/>
              </a:rPr>
              <a:t>1</a:t>
            </a:r>
            <a:endParaRPr baseline="-25000" sz="1700">
              <a:solidFill>
                <a:schemeClr val="dk1"/>
              </a:solidFill>
              <a:latin typeface="Helvetica Neue"/>
              <a:ea typeface="Helvetica Neue"/>
              <a:cs typeface="Helvetica Neue"/>
              <a:sym typeface="Helvetica Neue"/>
            </a:endParaRPr>
          </a:p>
        </p:txBody>
      </p:sp>
      <p:sp>
        <p:nvSpPr>
          <p:cNvPr id="1376" name="Google Shape;1376;p39"/>
          <p:cNvSpPr txBox="1"/>
          <p:nvPr/>
        </p:nvSpPr>
        <p:spPr>
          <a:xfrm>
            <a:off x="3989420" y="1592025"/>
            <a:ext cx="53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Helvetica Neue"/>
                <a:ea typeface="Helvetica Neue"/>
                <a:cs typeface="Helvetica Neue"/>
                <a:sym typeface="Helvetica Neue"/>
              </a:rPr>
              <a:t>a</a:t>
            </a:r>
            <a:r>
              <a:rPr baseline="-25000" lang="en" sz="1700">
                <a:latin typeface="Helvetica Neue"/>
                <a:ea typeface="Helvetica Neue"/>
                <a:cs typeface="Helvetica Neue"/>
                <a:sym typeface="Helvetica Neue"/>
              </a:rPr>
              <a:t>2</a:t>
            </a:r>
            <a:endParaRPr baseline="-25000" sz="1700">
              <a:solidFill>
                <a:schemeClr val="dk1"/>
              </a:solidFill>
              <a:latin typeface="Helvetica Neue"/>
              <a:ea typeface="Helvetica Neue"/>
              <a:cs typeface="Helvetica Neue"/>
              <a:sym typeface="Helvetica Neue"/>
            </a:endParaRPr>
          </a:p>
        </p:txBody>
      </p:sp>
      <p:sp>
        <p:nvSpPr>
          <p:cNvPr id="1377" name="Google Shape;1377;p39"/>
          <p:cNvSpPr txBox="1"/>
          <p:nvPr/>
        </p:nvSpPr>
        <p:spPr>
          <a:xfrm>
            <a:off x="4675220" y="1592025"/>
            <a:ext cx="53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Helvetica Neue"/>
                <a:ea typeface="Helvetica Neue"/>
                <a:cs typeface="Helvetica Neue"/>
                <a:sym typeface="Helvetica Neue"/>
              </a:rPr>
              <a:t>a</a:t>
            </a:r>
            <a:r>
              <a:rPr baseline="-25000" lang="en" sz="1700">
                <a:latin typeface="Helvetica Neue"/>
                <a:ea typeface="Helvetica Neue"/>
                <a:cs typeface="Helvetica Neue"/>
                <a:sym typeface="Helvetica Neue"/>
              </a:rPr>
              <a:t>3</a:t>
            </a:r>
            <a:endParaRPr baseline="-25000" sz="1700">
              <a:solidFill>
                <a:schemeClr val="dk1"/>
              </a:solidFill>
              <a:latin typeface="Helvetica Neue"/>
              <a:ea typeface="Helvetica Neue"/>
              <a:cs typeface="Helvetica Neue"/>
              <a:sym typeface="Helvetica Neue"/>
            </a:endParaRPr>
          </a:p>
        </p:txBody>
      </p:sp>
      <p:sp>
        <p:nvSpPr>
          <p:cNvPr id="1378" name="Google Shape;1378;p39"/>
          <p:cNvSpPr txBox="1"/>
          <p:nvPr/>
        </p:nvSpPr>
        <p:spPr>
          <a:xfrm>
            <a:off x="5361020" y="1592025"/>
            <a:ext cx="53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Helvetica Neue"/>
                <a:ea typeface="Helvetica Neue"/>
                <a:cs typeface="Helvetica Neue"/>
                <a:sym typeface="Helvetica Neue"/>
              </a:rPr>
              <a:t>a</a:t>
            </a:r>
            <a:r>
              <a:rPr baseline="-25000" lang="en" sz="1700">
                <a:latin typeface="Helvetica Neue"/>
                <a:ea typeface="Helvetica Neue"/>
                <a:cs typeface="Helvetica Neue"/>
                <a:sym typeface="Helvetica Neue"/>
              </a:rPr>
              <a:t>4</a:t>
            </a:r>
            <a:endParaRPr baseline="-25000" sz="1700">
              <a:solidFill>
                <a:schemeClr val="dk1"/>
              </a:solidFill>
              <a:latin typeface="Helvetica Neue"/>
              <a:ea typeface="Helvetica Neue"/>
              <a:cs typeface="Helvetica Neue"/>
              <a:sym typeface="Helvetica Neue"/>
            </a:endParaRPr>
          </a:p>
        </p:txBody>
      </p:sp>
      <p:pic>
        <p:nvPicPr>
          <p:cNvPr id="1379" name="Google Shape;1379;p39"/>
          <p:cNvPicPr preferRelativeResize="0"/>
          <p:nvPr/>
        </p:nvPicPr>
        <p:blipFill rotWithShape="1">
          <a:blip r:embed="rId3">
            <a:alphaModFix/>
          </a:blip>
          <a:srcRect b="0" l="2450" r="3316" t="20653"/>
          <a:stretch/>
        </p:blipFill>
        <p:spPr>
          <a:xfrm>
            <a:off x="6312425" y="1017725"/>
            <a:ext cx="2779616" cy="3297399"/>
          </a:xfrm>
          <a:prstGeom prst="rect">
            <a:avLst/>
          </a:prstGeom>
          <a:noFill/>
          <a:ln>
            <a:noFill/>
          </a:ln>
        </p:spPr>
      </p:pic>
      <p:sp>
        <p:nvSpPr>
          <p:cNvPr id="1380" name="Google Shape;1380;p39"/>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4"/>
              </a:rPr>
              <a:t>Attention Is All You Need</a:t>
            </a:r>
            <a:endParaRPr>
              <a:latin typeface="Helvetica Neue"/>
              <a:ea typeface="Helvetica Neue"/>
              <a:cs typeface="Helvetica Neue"/>
              <a:sym typeface="Helvetica Neue"/>
            </a:endParaRPr>
          </a:p>
        </p:txBody>
      </p:sp>
      <p:grpSp>
        <p:nvGrpSpPr>
          <p:cNvPr id="1381" name="Google Shape;1381;p39"/>
          <p:cNvGrpSpPr/>
          <p:nvPr/>
        </p:nvGrpSpPr>
        <p:grpSpPr>
          <a:xfrm>
            <a:off x="3145425" y="2312725"/>
            <a:ext cx="5382000" cy="1332600"/>
            <a:chOff x="3145425" y="2312725"/>
            <a:chExt cx="5382000" cy="1332600"/>
          </a:xfrm>
        </p:grpSpPr>
        <p:sp>
          <p:nvSpPr>
            <p:cNvPr id="1382" name="Google Shape;1382;p39"/>
            <p:cNvSpPr/>
            <p:nvPr/>
          </p:nvSpPr>
          <p:spPr>
            <a:xfrm>
              <a:off x="7871025" y="2312725"/>
              <a:ext cx="656400" cy="65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3" name="Google Shape;1383;p39"/>
            <p:cNvCxnSpPr>
              <a:stCxn id="1382" idx="2"/>
              <a:endCxn id="1329" idx="3"/>
            </p:cNvCxnSpPr>
            <p:nvPr/>
          </p:nvCxnSpPr>
          <p:spPr>
            <a:xfrm flipH="1">
              <a:off x="3145425" y="2640925"/>
              <a:ext cx="4725600" cy="1004400"/>
            </a:xfrm>
            <a:prstGeom prst="straightConnector1">
              <a:avLst/>
            </a:prstGeom>
            <a:noFill/>
            <a:ln cap="flat" cmpd="sng" w="38100">
              <a:solidFill>
                <a:srgbClr val="FF0000"/>
              </a:solidFill>
              <a:prstDash val="solid"/>
              <a:round/>
              <a:headEnd len="med" w="med" type="none"/>
              <a:tailEnd len="med" w="med" type="none"/>
            </a:ln>
          </p:spPr>
        </p:cxnSp>
      </p:grpSp>
      <p:grpSp>
        <p:nvGrpSpPr>
          <p:cNvPr id="1384" name="Google Shape;1384;p39"/>
          <p:cNvGrpSpPr/>
          <p:nvPr/>
        </p:nvGrpSpPr>
        <p:grpSpPr>
          <a:xfrm>
            <a:off x="6091425" y="1626925"/>
            <a:ext cx="2436000" cy="799200"/>
            <a:chOff x="6091425" y="1626925"/>
            <a:chExt cx="2436000" cy="799200"/>
          </a:xfrm>
        </p:grpSpPr>
        <p:sp>
          <p:nvSpPr>
            <p:cNvPr id="1385" name="Google Shape;1385;p39"/>
            <p:cNvSpPr/>
            <p:nvPr/>
          </p:nvSpPr>
          <p:spPr>
            <a:xfrm>
              <a:off x="7871025" y="1626925"/>
              <a:ext cx="656400" cy="65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6" name="Google Shape;1386;p39"/>
            <p:cNvCxnSpPr>
              <a:stCxn id="1385" idx="2"/>
              <a:endCxn id="1323" idx="3"/>
            </p:cNvCxnSpPr>
            <p:nvPr/>
          </p:nvCxnSpPr>
          <p:spPr>
            <a:xfrm flipH="1">
              <a:off x="6091425" y="1955125"/>
              <a:ext cx="1779600" cy="471000"/>
            </a:xfrm>
            <a:prstGeom prst="straightConnector1">
              <a:avLst/>
            </a:prstGeom>
            <a:noFill/>
            <a:ln cap="flat" cmpd="sng" w="38100">
              <a:solidFill>
                <a:srgbClr val="FF0000"/>
              </a:solidFill>
              <a:prstDash val="solid"/>
              <a:round/>
              <a:headEnd len="med" w="med" type="none"/>
              <a:tailEnd len="med" w="med" type="none"/>
            </a:ln>
          </p:spPr>
        </p:cxnSp>
      </p:grpSp>
      <p:cxnSp>
        <p:nvCxnSpPr>
          <p:cNvPr id="1387" name="Google Shape;1387;p39"/>
          <p:cNvCxnSpPr>
            <a:endCxn id="1301" idx="3"/>
          </p:cNvCxnSpPr>
          <p:nvPr/>
        </p:nvCxnSpPr>
        <p:spPr>
          <a:xfrm flipH="1">
            <a:off x="6109425" y="1468525"/>
            <a:ext cx="1767900" cy="43200"/>
          </a:xfrm>
          <a:prstGeom prst="straightConnector1">
            <a:avLst/>
          </a:prstGeom>
          <a:noFill/>
          <a:ln cap="flat" cmpd="sng" w="38100">
            <a:solidFill>
              <a:srgbClr val="FF0000"/>
            </a:solidFill>
            <a:prstDash val="solid"/>
            <a:round/>
            <a:headEnd len="med" w="med" type="none"/>
            <a:tailEnd len="med" w="med" type="none"/>
          </a:ln>
        </p:spPr>
      </p:cxnSp>
      <p:cxnSp>
        <p:nvCxnSpPr>
          <p:cNvPr id="1388" name="Google Shape;1388;p39"/>
          <p:cNvCxnSpPr>
            <a:endCxn id="1322" idx="3"/>
          </p:cNvCxnSpPr>
          <p:nvPr/>
        </p:nvCxnSpPr>
        <p:spPr>
          <a:xfrm flipH="1">
            <a:off x="5964944" y="1703862"/>
            <a:ext cx="1721700" cy="14550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0"/>
          <p:cNvSpPr txBox="1"/>
          <p:nvPr>
            <p:ph idx="1" type="body"/>
          </p:nvPr>
        </p:nvSpPr>
        <p:spPr>
          <a:xfrm>
            <a:off x="3432300" y="471095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{a,     b,     c,     d}</a:t>
            </a:r>
            <a:endParaRPr/>
          </a:p>
        </p:txBody>
      </p:sp>
      <p:sp>
        <p:nvSpPr>
          <p:cNvPr id="1394" name="Google Shape;1394;p40"/>
          <p:cNvSpPr/>
          <p:nvPr/>
        </p:nvSpPr>
        <p:spPr>
          <a:xfrm>
            <a:off x="3556800" y="3323650"/>
            <a:ext cx="2030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1395" name="Google Shape;1395;p40"/>
          <p:cNvSpPr/>
          <p:nvPr/>
        </p:nvSpPr>
        <p:spPr>
          <a:xfrm>
            <a:off x="3556800" y="2048425"/>
            <a:ext cx="20304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sp>
        <p:nvSpPr>
          <p:cNvPr id="1396" name="Google Shape;1396;p40"/>
          <p:cNvSpPr txBox="1"/>
          <p:nvPr>
            <p:ph idx="1" type="body"/>
          </p:nvPr>
        </p:nvSpPr>
        <p:spPr>
          <a:xfrm>
            <a:off x="3432300" y="77320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{1,     2,     3,     4}</a:t>
            </a:r>
            <a:endParaRPr/>
          </a:p>
        </p:txBody>
      </p:sp>
      <p:grpSp>
        <p:nvGrpSpPr>
          <p:cNvPr id="1397" name="Google Shape;1397;p40"/>
          <p:cNvGrpSpPr/>
          <p:nvPr/>
        </p:nvGrpSpPr>
        <p:grpSpPr>
          <a:xfrm>
            <a:off x="3432300" y="4453075"/>
            <a:ext cx="2279400" cy="145800"/>
            <a:chOff x="3432300" y="4072075"/>
            <a:chExt cx="2279400" cy="145800"/>
          </a:xfrm>
        </p:grpSpPr>
        <p:grpSp>
          <p:nvGrpSpPr>
            <p:cNvPr id="1398" name="Google Shape;1398;p40"/>
            <p:cNvGrpSpPr/>
            <p:nvPr/>
          </p:nvGrpSpPr>
          <p:grpSpPr>
            <a:xfrm>
              <a:off x="3432300" y="4072075"/>
              <a:ext cx="450600" cy="145800"/>
              <a:chOff x="705975" y="2364450"/>
              <a:chExt cx="450600" cy="145800"/>
            </a:xfrm>
          </p:grpSpPr>
          <p:sp>
            <p:nvSpPr>
              <p:cNvPr id="1399" name="Google Shape;1399;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40"/>
            <p:cNvGrpSpPr/>
            <p:nvPr/>
          </p:nvGrpSpPr>
          <p:grpSpPr>
            <a:xfrm>
              <a:off x="4041900" y="4072075"/>
              <a:ext cx="450600" cy="145800"/>
              <a:chOff x="705975" y="2364450"/>
              <a:chExt cx="450600" cy="145800"/>
            </a:xfrm>
          </p:grpSpPr>
          <p:sp>
            <p:nvSpPr>
              <p:cNvPr id="1403" name="Google Shape;1403;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40"/>
            <p:cNvGrpSpPr/>
            <p:nvPr/>
          </p:nvGrpSpPr>
          <p:grpSpPr>
            <a:xfrm>
              <a:off x="4651500" y="4072075"/>
              <a:ext cx="450600" cy="145800"/>
              <a:chOff x="705975" y="2364450"/>
              <a:chExt cx="450600" cy="145800"/>
            </a:xfrm>
          </p:grpSpPr>
          <p:sp>
            <p:nvSpPr>
              <p:cNvPr id="1407" name="Google Shape;1407;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0"/>
            <p:cNvGrpSpPr/>
            <p:nvPr/>
          </p:nvGrpSpPr>
          <p:grpSpPr>
            <a:xfrm>
              <a:off x="5261100" y="4072075"/>
              <a:ext cx="450600" cy="145800"/>
              <a:chOff x="705975" y="2364450"/>
              <a:chExt cx="450600" cy="145800"/>
            </a:xfrm>
          </p:grpSpPr>
          <p:sp>
            <p:nvSpPr>
              <p:cNvPr id="1411" name="Google Shape;1411;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4" name="Google Shape;1414;p40"/>
          <p:cNvGrpSpPr/>
          <p:nvPr/>
        </p:nvGrpSpPr>
        <p:grpSpPr>
          <a:xfrm>
            <a:off x="3432300" y="1328875"/>
            <a:ext cx="2279400" cy="145800"/>
            <a:chOff x="3432300" y="947875"/>
            <a:chExt cx="2279400" cy="145800"/>
          </a:xfrm>
        </p:grpSpPr>
        <p:grpSp>
          <p:nvGrpSpPr>
            <p:cNvPr id="1415" name="Google Shape;1415;p40"/>
            <p:cNvGrpSpPr/>
            <p:nvPr/>
          </p:nvGrpSpPr>
          <p:grpSpPr>
            <a:xfrm>
              <a:off x="3432300" y="947875"/>
              <a:ext cx="450600" cy="145800"/>
              <a:chOff x="705975" y="2364450"/>
              <a:chExt cx="450600" cy="145800"/>
            </a:xfrm>
          </p:grpSpPr>
          <p:sp>
            <p:nvSpPr>
              <p:cNvPr id="1416" name="Google Shape;1416;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40"/>
            <p:cNvGrpSpPr/>
            <p:nvPr/>
          </p:nvGrpSpPr>
          <p:grpSpPr>
            <a:xfrm>
              <a:off x="4041900" y="947875"/>
              <a:ext cx="450600" cy="145800"/>
              <a:chOff x="705975" y="2364450"/>
              <a:chExt cx="450600" cy="145800"/>
            </a:xfrm>
          </p:grpSpPr>
          <p:sp>
            <p:nvSpPr>
              <p:cNvPr id="1420" name="Google Shape;1420;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40"/>
            <p:cNvGrpSpPr/>
            <p:nvPr/>
          </p:nvGrpSpPr>
          <p:grpSpPr>
            <a:xfrm>
              <a:off x="4651500" y="947875"/>
              <a:ext cx="450600" cy="145800"/>
              <a:chOff x="705975" y="2364450"/>
              <a:chExt cx="450600" cy="145800"/>
            </a:xfrm>
          </p:grpSpPr>
          <p:sp>
            <p:nvSpPr>
              <p:cNvPr id="1424" name="Google Shape;1424;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40"/>
            <p:cNvGrpSpPr/>
            <p:nvPr/>
          </p:nvGrpSpPr>
          <p:grpSpPr>
            <a:xfrm>
              <a:off x="5261100" y="947875"/>
              <a:ext cx="450600" cy="145800"/>
              <a:chOff x="705975" y="2364450"/>
              <a:chExt cx="450600" cy="145800"/>
            </a:xfrm>
          </p:grpSpPr>
          <p:sp>
            <p:nvSpPr>
              <p:cNvPr id="1428" name="Google Shape;1428;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31" name="Google Shape;1431;p40"/>
          <p:cNvCxnSpPr>
            <a:endCxn id="1394" idx="2"/>
          </p:cNvCxnSpPr>
          <p:nvPr/>
        </p:nvCxnSpPr>
        <p:spPr>
          <a:xfrm rot="10800000">
            <a:off x="4572000" y="3850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32" name="Google Shape;1432;p40"/>
          <p:cNvCxnSpPr>
            <a:stCxn id="1395" idx="0"/>
          </p:cNvCxnSpPr>
          <p:nvPr/>
        </p:nvCxnSpPr>
        <p:spPr>
          <a:xfrm rot="10800000">
            <a:off x="4572000" y="16632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33" name="Google Shape;1433;p40"/>
          <p:cNvCxnSpPr>
            <a:stCxn id="1394" idx="0"/>
          </p:cNvCxnSpPr>
          <p:nvPr/>
        </p:nvCxnSpPr>
        <p:spPr>
          <a:xfrm rot="10800000">
            <a:off x="4572000" y="3092950"/>
            <a:ext cx="0" cy="230700"/>
          </a:xfrm>
          <a:prstGeom prst="straightConnector1">
            <a:avLst/>
          </a:prstGeom>
          <a:noFill/>
          <a:ln cap="flat" cmpd="sng" w="19050">
            <a:solidFill>
              <a:schemeClr val="dk1"/>
            </a:solidFill>
            <a:prstDash val="solid"/>
            <a:round/>
            <a:headEnd len="med" w="med" type="none"/>
            <a:tailEnd len="med" w="med" type="triangle"/>
          </a:ln>
        </p:spPr>
      </p:cxnSp>
      <p:cxnSp>
        <p:nvCxnSpPr>
          <p:cNvPr id="1434" name="Google Shape;1434;p40"/>
          <p:cNvCxnSpPr>
            <a:endCxn id="1395" idx="2"/>
          </p:cNvCxnSpPr>
          <p:nvPr/>
        </p:nvCxnSpPr>
        <p:spPr>
          <a:xfrm rot="10800000">
            <a:off x="4572000" y="2575225"/>
            <a:ext cx="0" cy="237300"/>
          </a:xfrm>
          <a:prstGeom prst="straightConnector1">
            <a:avLst/>
          </a:prstGeom>
          <a:noFill/>
          <a:ln cap="flat" cmpd="sng" w="19050">
            <a:solidFill>
              <a:schemeClr val="dk1"/>
            </a:solidFill>
            <a:prstDash val="solid"/>
            <a:round/>
            <a:headEnd len="med" w="med" type="none"/>
            <a:tailEnd len="med" w="med" type="triangle"/>
          </a:ln>
        </p:spPr>
      </p:cxnSp>
      <p:grpSp>
        <p:nvGrpSpPr>
          <p:cNvPr id="1435" name="Google Shape;1435;p40"/>
          <p:cNvGrpSpPr/>
          <p:nvPr/>
        </p:nvGrpSpPr>
        <p:grpSpPr>
          <a:xfrm>
            <a:off x="3432300" y="2884251"/>
            <a:ext cx="2279400" cy="145800"/>
            <a:chOff x="3432300" y="2503251"/>
            <a:chExt cx="2279400" cy="145800"/>
          </a:xfrm>
        </p:grpSpPr>
        <p:grpSp>
          <p:nvGrpSpPr>
            <p:cNvPr id="1436" name="Google Shape;1436;p40"/>
            <p:cNvGrpSpPr/>
            <p:nvPr/>
          </p:nvGrpSpPr>
          <p:grpSpPr>
            <a:xfrm>
              <a:off x="3432300" y="2503251"/>
              <a:ext cx="450600" cy="145800"/>
              <a:chOff x="705975" y="2364450"/>
              <a:chExt cx="450600" cy="145800"/>
            </a:xfrm>
          </p:grpSpPr>
          <p:sp>
            <p:nvSpPr>
              <p:cNvPr id="1437" name="Google Shape;1437;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40"/>
            <p:cNvGrpSpPr/>
            <p:nvPr/>
          </p:nvGrpSpPr>
          <p:grpSpPr>
            <a:xfrm>
              <a:off x="4041900" y="2503251"/>
              <a:ext cx="450600" cy="145800"/>
              <a:chOff x="705975" y="2364450"/>
              <a:chExt cx="450600" cy="145800"/>
            </a:xfrm>
          </p:grpSpPr>
          <p:sp>
            <p:nvSpPr>
              <p:cNvPr id="1441" name="Google Shape;1441;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0"/>
            <p:cNvGrpSpPr/>
            <p:nvPr/>
          </p:nvGrpSpPr>
          <p:grpSpPr>
            <a:xfrm>
              <a:off x="4651500" y="2503251"/>
              <a:ext cx="450600" cy="145800"/>
              <a:chOff x="705975" y="2364450"/>
              <a:chExt cx="450600" cy="145800"/>
            </a:xfrm>
          </p:grpSpPr>
          <p:sp>
            <p:nvSpPr>
              <p:cNvPr id="1445" name="Google Shape;1445;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40"/>
            <p:cNvGrpSpPr/>
            <p:nvPr/>
          </p:nvGrpSpPr>
          <p:grpSpPr>
            <a:xfrm>
              <a:off x="5261100" y="2503251"/>
              <a:ext cx="450600" cy="145800"/>
              <a:chOff x="705975" y="2364450"/>
              <a:chExt cx="450600" cy="145800"/>
            </a:xfrm>
          </p:grpSpPr>
          <p:sp>
            <p:nvSpPr>
              <p:cNvPr id="1449" name="Google Shape;1449;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2" name="Google Shape;1452;p40"/>
          <p:cNvSpPr txBox="1"/>
          <p:nvPr>
            <p:ph type="title"/>
          </p:nvPr>
        </p:nvSpPr>
        <p:spPr>
          <a:xfrm>
            <a:off x="1006350" y="12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Deeper Encoders / Decoders</a:t>
            </a:r>
            <a:endParaRPr/>
          </a:p>
        </p:txBody>
      </p:sp>
      <p:grpSp>
        <p:nvGrpSpPr>
          <p:cNvPr id="1453" name="Google Shape;1453;p40"/>
          <p:cNvGrpSpPr/>
          <p:nvPr/>
        </p:nvGrpSpPr>
        <p:grpSpPr>
          <a:xfrm>
            <a:off x="4572000" y="927850"/>
            <a:ext cx="4527050" cy="4146000"/>
            <a:chOff x="4572000" y="927850"/>
            <a:chExt cx="4527050" cy="4146000"/>
          </a:xfrm>
        </p:grpSpPr>
        <p:sp>
          <p:nvSpPr>
            <p:cNvPr id="1454" name="Google Shape;1454;p40"/>
            <p:cNvSpPr/>
            <p:nvPr/>
          </p:nvSpPr>
          <p:spPr>
            <a:xfrm>
              <a:off x="6196850" y="927850"/>
              <a:ext cx="2902200" cy="4146000"/>
            </a:xfrm>
            <a:prstGeom prst="rect">
              <a:avLst/>
            </a:prstGeom>
            <a:solidFill>
              <a:srgbClr val="EEF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6362775" y="3857050"/>
              <a:ext cx="2588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sp>
          <p:nvSpPr>
            <p:cNvPr id="1456" name="Google Shape;1456;p40"/>
            <p:cNvSpPr/>
            <p:nvPr/>
          </p:nvSpPr>
          <p:spPr>
            <a:xfrm>
              <a:off x="6362775" y="29426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57" name="Google Shape;1457;p40"/>
            <p:cNvSpPr/>
            <p:nvPr/>
          </p:nvSpPr>
          <p:spPr>
            <a:xfrm>
              <a:off x="7048575" y="29426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58" name="Google Shape;1458;p40"/>
            <p:cNvSpPr/>
            <p:nvPr/>
          </p:nvSpPr>
          <p:spPr>
            <a:xfrm>
              <a:off x="7734375" y="29426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59" name="Google Shape;1459;p40"/>
            <p:cNvSpPr/>
            <p:nvPr/>
          </p:nvSpPr>
          <p:spPr>
            <a:xfrm>
              <a:off x="8420175" y="29426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1460" name="Google Shape;1460;p40"/>
            <p:cNvCxnSpPr/>
            <p:nvPr/>
          </p:nvCxnSpPr>
          <p:spPr>
            <a:xfrm rot="10800000">
              <a:off x="6629400" y="43838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1" name="Google Shape;1461;p40"/>
            <p:cNvCxnSpPr/>
            <p:nvPr/>
          </p:nvCxnSpPr>
          <p:spPr>
            <a:xfrm rot="10800000">
              <a:off x="7337612" y="43838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2" name="Google Shape;1462;p40"/>
            <p:cNvCxnSpPr/>
            <p:nvPr/>
          </p:nvCxnSpPr>
          <p:spPr>
            <a:xfrm rot="10800000">
              <a:off x="8034618" y="43838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3" name="Google Shape;1463;p40"/>
            <p:cNvCxnSpPr/>
            <p:nvPr/>
          </p:nvCxnSpPr>
          <p:spPr>
            <a:xfrm rot="10800000">
              <a:off x="8706971" y="43838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4" name="Google Shape;1464;p40"/>
            <p:cNvCxnSpPr/>
            <p:nvPr/>
          </p:nvCxnSpPr>
          <p:spPr>
            <a:xfrm rot="10800000">
              <a:off x="6629400"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5" name="Google Shape;1465;p40"/>
            <p:cNvCxnSpPr/>
            <p:nvPr/>
          </p:nvCxnSpPr>
          <p:spPr>
            <a:xfrm rot="10800000">
              <a:off x="7337612"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6" name="Google Shape;1466;p40"/>
            <p:cNvCxnSpPr/>
            <p:nvPr/>
          </p:nvCxnSpPr>
          <p:spPr>
            <a:xfrm rot="10800000">
              <a:off x="8034618" y="3469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67" name="Google Shape;1467;p40"/>
            <p:cNvCxnSpPr/>
            <p:nvPr/>
          </p:nvCxnSpPr>
          <p:spPr>
            <a:xfrm rot="10800000">
              <a:off x="8706971" y="3469450"/>
              <a:ext cx="0" cy="385200"/>
            </a:xfrm>
            <a:prstGeom prst="straightConnector1">
              <a:avLst/>
            </a:prstGeom>
            <a:noFill/>
            <a:ln cap="flat" cmpd="sng" w="19050">
              <a:solidFill>
                <a:schemeClr val="dk1"/>
              </a:solidFill>
              <a:prstDash val="solid"/>
              <a:round/>
              <a:headEnd len="med" w="med" type="none"/>
              <a:tailEnd len="med" w="med" type="triangle"/>
            </a:ln>
          </p:spPr>
        </p:cxnSp>
        <p:grpSp>
          <p:nvGrpSpPr>
            <p:cNvPr id="1468" name="Google Shape;1468;p40"/>
            <p:cNvGrpSpPr/>
            <p:nvPr/>
          </p:nvGrpSpPr>
          <p:grpSpPr>
            <a:xfrm>
              <a:off x="6545294" y="4780287"/>
              <a:ext cx="2279400" cy="145800"/>
              <a:chOff x="3432300" y="4072075"/>
              <a:chExt cx="2279400" cy="145800"/>
            </a:xfrm>
          </p:grpSpPr>
          <p:grpSp>
            <p:nvGrpSpPr>
              <p:cNvPr id="1469" name="Google Shape;1469;p40"/>
              <p:cNvGrpSpPr/>
              <p:nvPr/>
            </p:nvGrpSpPr>
            <p:grpSpPr>
              <a:xfrm>
                <a:off x="3432300" y="4072075"/>
                <a:ext cx="450600" cy="145800"/>
                <a:chOff x="705975" y="2364450"/>
                <a:chExt cx="450600" cy="145800"/>
              </a:xfrm>
            </p:grpSpPr>
            <p:sp>
              <p:nvSpPr>
                <p:cNvPr id="1470" name="Google Shape;1470;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40"/>
              <p:cNvGrpSpPr/>
              <p:nvPr/>
            </p:nvGrpSpPr>
            <p:grpSpPr>
              <a:xfrm>
                <a:off x="4041900" y="4072075"/>
                <a:ext cx="450600" cy="145800"/>
                <a:chOff x="705975" y="2364450"/>
                <a:chExt cx="450600" cy="145800"/>
              </a:xfrm>
            </p:grpSpPr>
            <p:sp>
              <p:nvSpPr>
                <p:cNvPr id="1474" name="Google Shape;1474;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40"/>
              <p:cNvGrpSpPr/>
              <p:nvPr/>
            </p:nvGrpSpPr>
            <p:grpSpPr>
              <a:xfrm>
                <a:off x="4651500" y="4072075"/>
                <a:ext cx="450600" cy="145800"/>
                <a:chOff x="705975" y="2364450"/>
                <a:chExt cx="450600" cy="145800"/>
              </a:xfrm>
            </p:grpSpPr>
            <p:sp>
              <p:nvSpPr>
                <p:cNvPr id="1478" name="Google Shape;1478;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40"/>
              <p:cNvGrpSpPr/>
              <p:nvPr/>
            </p:nvGrpSpPr>
            <p:grpSpPr>
              <a:xfrm>
                <a:off x="5261100" y="4072075"/>
                <a:ext cx="450600" cy="145800"/>
                <a:chOff x="705975" y="2364450"/>
                <a:chExt cx="450600" cy="145800"/>
              </a:xfrm>
            </p:grpSpPr>
            <p:sp>
              <p:nvSpPr>
                <p:cNvPr id="1482" name="Google Shape;1482;p40"/>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85" name="Google Shape;1485;p40"/>
            <p:cNvCxnSpPr>
              <a:stCxn id="1394" idx="0"/>
            </p:cNvCxnSpPr>
            <p:nvPr/>
          </p:nvCxnSpPr>
          <p:spPr>
            <a:xfrm flipH="1" rot="10800000">
              <a:off x="4572000" y="974950"/>
              <a:ext cx="1658400" cy="2348700"/>
            </a:xfrm>
            <a:prstGeom prst="straightConnector1">
              <a:avLst/>
            </a:prstGeom>
            <a:noFill/>
            <a:ln cap="flat" cmpd="sng" w="38100">
              <a:solidFill>
                <a:srgbClr val="CFE2F3"/>
              </a:solidFill>
              <a:prstDash val="solid"/>
              <a:round/>
              <a:headEnd len="med" w="med" type="none"/>
              <a:tailEnd len="med" w="med" type="none"/>
            </a:ln>
          </p:spPr>
        </p:cxnSp>
        <p:cxnSp>
          <p:nvCxnSpPr>
            <p:cNvPr id="1486" name="Google Shape;1486;p40"/>
            <p:cNvCxnSpPr>
              <a:stCxn id="1393" idx="0"/>
            </p:cNvCxnSpPr>
            <p:nvPr/>
          </p:nvCxnSpPr>
          <p:spPr>
            <a:xfrm>
              <a:off x="4572000" y="4710950"/>
              <a:ext cx="1680900" cy="309300"/>
            </a:xfrm>
            <a:prstGeom prst="straightConnector1">
              <a:avLst/>
            </a:prstGeom>
            <a:noFill/>
            <a:ln cap="flat" cmpd="sng" w="38100">
              <a:solidFill>
                <a:srgbClr val="CFE2F3"/>
              </a:solidFill>
              <a:prstDash val="solid"/>
              <a:round/>
              <a:headEnd len="med" w="med" type="none"/>
              <a:tailEnd len="med" w="med" type="none"/>
            </a:ln>
          </p:spPr>
        </p:cxnSp>
        <p:sp>
          <p:nvSpPr>
            <p:cNvPr id="1487" name="Google Shape;1487;p40"/>
            <p:cNvSpPr/>
            <p:nvPr/>
          </p:nvSpPr>
          <p:spPr>
            <a:xfrm>
              <a:off x="6362775" y="2028250"/>
              <a:ext cx="2588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sp>
          <p:nvSpPr>
            <p:cNvPr id="1488" name="Google Shape;1488;p40"/>
            <p:cNvSpPr/>
            <p:nvPr/>
          </p:nvSpPr>
          <p:spPr>
            <a:xfrm>
              <a:off x="6362775" y="11138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89" name="Google Shape;1489;p40"/>
            <p:cNvSpPr/>
            <p:nvPr/>
          </p:nvSpPr>
          <p:spPr>
            <a:xfrm>
              <a:off x="7048575" y="11138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90" name="Google Shape;1490;p40"/>
            <p:cNvSpPr/>
            <p:nvPr/>
          </p:nvSpPr>
          <p:spPr>
            <a:xfrm>
              <a:off x="7734375" y="11138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491" name="Google Shape;1491;p40"/>
            <p:cNvSpPr/>
            <p:nvPr/>
          </p:nvSpPr>
          <p:spPr>
            <a:xfrm>
              <a:off x="8420175" y="1113850"/>
              <a:ext cx="5490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1492" name="Google Shape;1492;p40"/>
            <p:cNvCxnSpPr/>
            <p:nvPr/>
          </p:nvCxnSpPr>
          <p:spPr>
            <a:xfrm rot="10800000">
              <a:off x="6629400"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3" name="Google Shape;1493;p40"/>
            <p:cNvCxnSpPr/>
            <p:nvPr/>
          </p:nvCxnSpPr>
          <p:spPr>
            <a:xfrm rot="10800000">
              <a:off x="7337612"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4" name="Google Shape;1494;p40"/>
            <p:cNvCxnSpPr/>
            <p:nvPr/>
          </p:nvCxnSpPr>
          <p:spPr>
            <a:xfrm rot="10800000">
              <a:off x="8034618"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5" name="Google Shape;1495;p40"/>
            <p:cNvCxnSpPr/>
            <p:nvPr/>
          </p:nvCxnSpPr>
          <p:spPr>
            <a:xfrm rot="10800000">
              <a:off x="8706971" y="25550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6" name="Google Shape;1496;p40"/>
            <p:cNvCxnSpPr/>
            <p:nvPr/>
          </p:nvCxnSpPr>
          <p:spPr>
            <a:xfrm rot="10800000">
              <a:off x="6629400" y="16406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7" name="Google Shape;1497;p40"/>
            <p:cNvCxnSpPr/>
            <p:nvPr/>
          </p:nvCxnSpPr>
          <p:spPr>
            <a:xfrm rot="10800000">
              <a:off x="7337612" y="16406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8" name="Google Shape;1498;p40"/>
            <p:cNvCxnSpPr/>
            <p:nvPr/>
          </p:nvCxnSpPr>
          <p:spPr>
            <a:xfrm rot="10800000">
              <a:off x="8034618" y="16406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499" name="Google Shape;1499;p40"/>
            <p:cNvCxnSpPr/>
            <p:nvPr/>
          </p:nvCxnSpPr>
          <p:spPr>
            <a:xfrm rot="10800000">
              <a:off x="8706971" y="1640650"/>
              <a:ext cx="0" cy="385200"/>
            </a:xfrm>
            <a:prstGeom prst="straightConnector1">
              <a:avLst/>
            </a:prstGeom>
            <a:noFill/>
            <a:ln cap="flat" cmpd="sng" w="19050">
              <a:solidFill>
                <a:schemeClr val="dk1"/>
              </a:solidFill>
              <a:prstDash val="solid"/>
              <a:round/>
              <a:headEnd len="med" w="med" type="none"/>
              <a:tailEnd len="med" w="med" type="triangle"/>
            </a:ln>
          </p:spPr>
        </p:cxnSp>
      </p:grpSp>
      <p:grpSp>
        <p:nvGrpSpPr>
          <p:cNvPr id="1500" name="Google Shape;1500;p40"/>
          <p:cNvGrpSpPr/>
          <p:nvPr/>
        </p:nvGrpSpPr>
        <p:grpSpPr>
          <a:xfrm>
            <a:off x="191675" y="515475"/>
            <a:ext cx="4380325" cy="4603200"/>
            <a:chOff x="191675" y="515475"/>
            <a:chExt cx="4380325" cy="4603200"/>
          </a:xfrm>
        </p:grpSpPr>
        <p:sp>
          <p:nvSpPr>
            <p:cNvPr id="1501" name="Google Shape;1501;p40"/>
            <p:cNvSpPr/>
            <p:nvPr/>
          </p:nvSpPr>
          <p:spPr>
            <a:xfrm>
              <a:off x="191675" y="515475"/>
              <a:ext cx="2902200" cy="4603200"/>
            </a:xfrm>
            <a:prstGeom prst="rect">
              <a:avLst/>
            </a:prstGeom>
            <a:solidFill>
              <a:srgbClr val="FA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0"/>
            <p:cNvSpPr/>
            <p:nvPr/>
          </p:nvSpPr>
          <p:spPr>
            <a:xfrm>
              <a:off x="320550" y="2770475"/>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03" name="Google Shape;1503;p40"/>
            <p:cNvSpPr/>
            <p:nvPr/>
          </p:nvSpPr>
          <p:spPr>
            <a:xfrm>
              <a:off x="1006350" y="2770475"/>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04" name="Google Shape;1504;p40"/>
            <p:cNvSpPr/>
            <p:nvPr/>
          </p:nvSpPr>
          <p:spPr>
            <a:xfrm>
              <a:off x="1692150" y="2770475"/>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05" name="Google Shape;1505;p40"/>
            <p:cNvSpPr/>
            <p:nvPr/>
          </p:nvSpPr>
          <p:spPr>
            <a:xfrm>
              <a:off x="2377950" y="2770475"/>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1506" name="Google Shape;1506;p40"/>
            <p:cNvCxnSpPr/>
            <p:nvPr/>
          </p:nvCxnSpPr>
          <p:spPr>
            <a:xfrm rot="10800000">
              <a:off x="587175" y="3856088"/>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07" name="Google Shape;1507;p40"/>
            <p:cNvCxnSpPr/>
            <p:nvPr/>
          </p:nvCxnSpPr>
          <p:spPr>
            <a:xfrm rot="10800000">
              <a:off x="1295388" y="3856088"/>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08" name="Google Shape;1508;p40"/>
            <p:cNvCxnSpPr/>
            <p:nvPr/>
          </p:nvCxnSpPr>
          <p:spPr>
            <a:xfrm rot="10800000">
              <a:off x="1992396" y="3856088"/>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09" name="Google Shape;1509;p40"/>
            <p:cNvCxnSpPr/>
            <p:nvPr/>
          </p:nvCxnSpPr>
          <p:spPr>
            <a:xfrm rot="10800000">
              <a:off x="2664750" y="3856088"/>
              <a:ext cx="0" cy="294900"/>
            </a:xfrm>
            <a:prstGeom prst="straightConnector1">
              <a:avLst/>
            </a:prstGeom>
            <a:noFill/>
            <a:ln cap="flat" cmpd="sng" w="19050">
              <a:solidFill>
                <a:schemeClr val="dk1"/>
              </a:solidFill>
              <a:prstDash val="solid"/>
              <a:round/>
              <a:headEnd len="med" w="med" type="none"/>
              <a:tailEnd len="med" w="med" type="triangle"/>
            </a:ln>
          </p:spPr>
        </p:cxnSp>
        <p:grpSp>
          <p:nvGrpSpPr>
            <p:cNvPr id="1510" name="Google Shape;1510;p40"/>
            <p:cNvGrpSpPr/>
            <p:nvPr/>
          </p:nvGrpSpPr>
          <p:grpSpPr>
            <a:xfrm>
              <a:off x="503069" y="4161710"/>
              <a:ext cx="2279400" cy="145800"/>
              <a:chOff x="3432300" y="4072075"/>
              <a:chExt cx="2279400" cy="145800"/>
            </a:xfrm>
          </p:grpSpPr>
          <p:grpSp>
            <p:nvGrpSpPr>
              <p:cNvPr id="1511" name="Google Shape;1511;p40"/>
              <p:cNvGrpSpPr/>
              <p:nvPr/>
            </p:nvGrpSpPr>
            <p:grpSpPr>
              <a:xfrm>
                <a:off x="3432300" y="4072075"/>
                <a:ext cx="450600" cy="145800"/>
                <a:chOff x="705975" y="2364450"/>
                <a:chExt cx="450600" cy="145800"/>
              </a:xfrm>
            </p:grpSpPr>
            <p:sp>
              <p:nvSpPr>
                <p:cNvPr id="1512" name="Google Shape;1512;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40"/>
              <p:cNvGrpSpPr/>
              <p:nvPr/>
            </p:nvGrpSpPr>
            <p:grpSpPr>
              <a:xfrm>
                <a:off x="4041900" y="4072075"/>
                <a:ext cx="450600" cy="145800"/>
                <a:chOff x="705975" y="2364450"/>
                <a:chExt cx="450600" cy="145800"/>
              </a:xfrm>
            </p:grpSpPr>
            <p:sp>
              <p:nvSpPr>
                <p:cNvPr id="1516" name="Google Shape;1516;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40"/>
              <p:cNvGrpSpPr/>
              <p:nvPr/>
            </p:nvGrpSpPr>
            <p:grpSpPr>
              <a:xfrm>
                <a:off x="4651500" y="4072075"/>
                <a:ext cx="450600" cy="145800"/>
                <a:chOff x="705975" y="2364450"/>
                <a:chExt cx="450600" cy="145800"/>
              </a:xfrm>
            </p:grpSpPr>
            <p:sp>
              <p:nvSpPr>
                <p:cNvPr id="1520" name="Google Shape;1520;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0"/>
              <p:cNvGrpSpPr/>
              <p:nvPr/>
            </p:nvGrpSpPr>
            <p:grpSpPr>
              <a:xfrm>
                <a:off x="5261100" y="4072075"/>
                <a:ext cx="450600" cy="145800"/>
                <a:chOff x="705975" y="2364450"/>
                <a:chExt cx="450600" cy="145800"/>
              </a:xfrm>
            </p:grpSpPr>
            <p:sp>
              <p:nvSpPr>
                <p:cNvPr id="1524" name="Google Shape;1524;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7" name="Google Shape;1527;p40"/>
            <p:cNvCxnSpPr/>
            <p:nvPr/>
          </p:nvCxnSpPr>
          <p:spPr>
            <a:xfrm>
              <a:off x="3059300" y="1030850"/>
              <a:ext cx="1512600" cy="1017600"/>
            </a:xfrm>
            <a:prstGeom prst="straightConnector1">
              <a:avLst/>
            </a:prstGeom>
            <a:noFill/>
            <a:ln cap="flat" cmpd="sng" w="38100">
              <a:solidFill>
                <a:srgbClr val="F4CCCC"/>
              </a:solidFill>
              <a:prstDash val="solid"/>
              <a:round/>
              <a:headEnd len="med" w="med" type="none"/>
              <a:tailEnd len="med" w="med" type="none"/>
            </a:ln>
          </p:spPr>
        </p:cxnSp>
        <p:cxnSp>
          <p:nvCxnSpPr>
            <p:cNvPr id="1528" name="Google Shape;1528;p40"/>
            <p:cNvCxnSpPr/>
            <p:nvPr/>
          </p:nvCxnSpPr>
          <p:spPr>
            <a:xfrm rot="10800000">
              <a:off x="3070500" y="3218350"/>
              <a:ext cx="1501500" cy="105300"/>
            </a:xfrm>
            <a:prstGeom prst="straightConnector1">
              <a:avLst/>
            </a:prstGeom>
            <a:noFill/>
            <a:ln cap="flat" cmpd="sng" w="38100">
              <a:solidFill>
                <a:srgbClr val="F4CCCC"/>
              </a:solidFill>
              <a:prstDash val="solid"/>
              <a:round/>
              <a:headEnd len="med" w="med" type="none"/>
              <a:tailEnd len="med" w="med" type="none"/>
            </a:ln>
          </p:spPr>
        </p:cxnSp>
        <p:sp>
          <p:nvSpPr>
            <p:cNvPr id="1529" name="Google Shape;1529;p40"/>
            <p:cNvSpPr/>
            <p:nvPr/>
          </p:nvSpPr>
          <p:spPr>
            <a:xfrm>
              <a:off x="320550" y="3467075"/>
              <a:ext cx="2588400" cy="385200"/>
            </a:xfrm>
            <a:prstGeom prst="rect">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Enc-Dec Attention</a:t>
              </a:r>
              <a:endParaRPr sz="2200">
                <a:latin typeface="Helvetica Neue"/>
                <a:ea typeface="Helvetica Neue"/>
                <a:cs typeface="Helvetica Neue"/>
                <a:sym typeface="Helvetica Neue"/>
              </a:endParaRPr>
            </a:p>
          </p:txBody>
        </p:sp>
        <p:cxnSp>
          <p:nvCxnSpPr>
            <p:cNvPr id="1530" name="Google Shape;1530;p40"/>
            <p:cNvCxnSpPr/>
            <p:nvPr/>
          </p:nvCxnSpPr>
          <p:spPr>
            <a:xfrm rot="10800000">
              <a:off x="587175" y="3155779"/>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1" name="Google Shape;1531;p40"/>
            <p:cNvCxnSpPr/>
            <p:nvPr/>
          </p:nvCxnSpPr>
          <p:spPr>
            <a:xfrm rot="10800000">
              <a:off x="1295388" y="3155779"/>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2" name="Google Shape;1532;p40"/>
            <p:cNvCxnSpPr/>
            <p:nvPr/>
          </p:nvCxnSpPr>
          <p:spPr>
            <a:xfrm rot="10800000">
              <a:off x="1992396" y="3155779"/>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3" name="Google Shape;1533;p40"/>
            <p:cNvCxnSpPr/>
            <p:nvPr/>
          </p:nvCxnSpPr>
          <p:spPr>
            <a:xfrm rot="10800000">
              <a:off x="2664750" y="3155779"/>
              <a:ext cx="0" cy="294900"/>
            </a:xfrm>
            <a:prstGeom prst="straightConnector1">
              <a:avLst/>
            </a:prstGeom>
            <a:noFill/>
            <a:ln cap="flat" cmpd="sng" w="19050">
              <a:solidFill>
                <a:schemeClr val="dk1"/>
              </a:solidFill>
              <a:prstDash val="solid"/>
              <a:round/>
              <a:headEnd len="med" w="med" type="none"/>
              <a:tailEnd len="med" w="med" type="triangle"/>
            </a:ln>
          </p:spPr>
        </p:cxnSp>
        <p:sp>
          <p:nvSpPr>
            <p:cNvPr id="1534" name="Google Shape;1534;p40"/>
            <p:cNvSpPr/>
            <p:nvPr/>
          </p:nvSpPr>
          <p:spPr>
            <a:xfrm>
              <a:off x="328550" y="4364608"/>
              <a:ext cx="2588400" cy="2949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cxnSp>
          <p:nvCxnSpPr>
            <p:cNvPr id="1535" name="Google Shape;1535;p40"/>
            <p:cNvCxnSpPr/>
            <p:nvPr/>
          </p:nvCxnSpPr>
          <p:spPr>
            <a:xfrm rot="10800000">
              <a:off x="595175" y="4649133"/>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6" name="Google Shape;1536;p40"/>
            <p:cNvCxnSpPr/>
            <p:nvPr/>
          </p:nvCxnSpPr>
          <p:spPr>
            <a:xfrm rot="10800000">
              <a:off x="1303388" y="4649133"/>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7" name="Google Shape;1537;p40"/>
            <p:cNvCxnSpPr/>
            <p:nvPr/>
          </p:nvCxnSpPr>
          <p:spPr>
            <a:xfrm rot="10800000">
              <a:off x="2000396" y="4649133"/>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38" name="Google Shape;1538;p40"/>
            <p:cNvCxnSpPr/>
            <p:nvPr/>
          </p:nvCxnSpPr>
          <p:spPr>
            <a:xfrm rot="10800000">
              <a:off x="2672750" y="4649133"/>
              <a:ext cx="0" cy="294900"/>
            </a:xfrm>
            <a:prstGeom prst="straightConnector1">
              <a:avLst/>
            </a:prstGeom>
            <a:noFill/>
            <a:ln cap="flat" cmpd="sng" w="19050">
              <a:solidFill>
                <a:schemeClr val="dk1"/>
              </a:solidFill>
              <a:prstDash val="solid"/>
              <a:round/>
              <a:headEnd len="med" w="med" type="none"/>
              <a:tailEnd len="med" w="med" type="triangle"/>
            </a:ln>
          </p:spPr>
        </p:cxnSp>
        <p:grpSp>
          <p:nvGrpSpPr>
            <p:cNvPr id="1539" name="Google Shape;1539;p40"/>
            <p:cNvGrpSpPr/>
            <p:nvPr/>
          </p:nvGrpSpPr>
          <p:grpSpPr>
            <a:xfrm>
              <a:off x="511069" y="4937174"/>
              <a:ext cx="2279400" cy="145800"/>
              <a:chOff x="3432300" y="4072075"/>
              <a:chExt cx="2279400" cy="145800"/>
            </a:xfrm>
          </p:grpSpPr>
          <p:grpSp>
            <p:nvGrpSpPr>
              <p:cNvPr id="1540" name="Google Shape;1540;p40"/>
              <p:cNvGrpSpPr/>
              <p:nvPr/>
            </p:nvGrpSpPr>
            <p:grpSpPr>
              <a:xfrm>
                <a:off x="3432300" y="4072075"/>
                <a:ext cx="450600" cy="145800"/>
                <a:chOff x="705975" y="2364450"/>
                <a:chExt cx="450600" cy="145800"/>
              </a:xfrm>
            </p:grpSpPr>
            <p:sp>
              <p:nvSpPr>
                <p:cNvPr id="1541" name="Google Shape;1541;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40"/>
              <p:cNvGrpSpPr/>
              <p:nvPr/>
            </p:nvGrpSpPr>
            <p:grpSpPr>
              <a:xfrm>
                <a:off x="4041900" y="4072075"/>
                <a:ext cx="450600" cy="145800"/>
                <a:chOff x="705975" y="2364450"/>
                <a:chExt cx="450600" cy="145800"/>
              </a:xfrm>
            </p:grpSpPr>
            <p:sp>
              <p:nvSpPr>
                <p:cNvPr id="1545" name="Google Shape;1545;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40"/>
              <p:cNvGrpSpPr/>
              <p:nvPr/>
            </p:nvGrpSpPr>
            <p:grpSpPr>
              <a:xfrm>
                <a:off x="4651500" y="4072075"/>
                <a:ext cx="450600" cy="145800"/>
                <a:chOff x="705975" y="2364450"/>
                <a:chExt cx="450600" cy="145800"/>
              </a:xfrm>
            </p:grpSpPr>
            <p:sp>
              <p:nvSpPr>
                <p:cNvPr id="1549" name="Google Shape;1549;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40"/>
              <p:cNvGrpSpPr/>
              <p:nvPr/>
            </p:nvGrpSpPr>
            <p:grpSpPr>
              <a:xfrm>
                <a:off x="5261100" y="4072075"/>
                <a:ext cx="450600" cy="145800"/>
                <a:chOff x="705975" y="2364450"/>
                <a:chExt cx="450600" cy="145800"/>
              </a:xfrm>
            </p:grpSpPr>
            <p:sp>
              <p:nvSpPr>
                <p:cNvPr id="1553" name="Google Shape;1553;p40"/>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56" name="Google Shape;1556;p40"/>
            <p:cNvCxnSpPr/>
            <p:nvPr/>
          </p:nvCxnSpPr>
          <p:spPr>
            <a:xfrm rot="10800000">
              <a:off x="437075" y="3874741"/>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57" name="Google Shape;1557;p40"/>
            <p:cNvCxnSpPr/>
            <p:nvPr/>
          </p:nvCxnSpPr>
          <p:spPr>
            <a:xfrm rot="10800000">
              <a:off x="1080294" y="3874741"/>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58" name="Google Shape;1558;p40"/>
            <p:cNvCxnSpPr/>
            <p:nvPr/>
          </p:nvCxnSpPr>
          <p:spPr>
            <a:xfrm rot="10800000">
              <a:off x="1678689" y="3874741"/>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59" name="Google Shape;1559;p40"/>
            <p:cNvCxnSpPr/>
            <p:nvPr/>
          </p:nvCxnSpPr>
          <p:spPr>
            <a:xfrm rot="10800000">
              <a:off x="2288290" y="3874741"/>
              <a:ext cx="5700" cy="478800"/>
            </a:xfrm>
            <a:prstGeom prst="straightConnector1">
              <a:avLst/>
            </a:prstGeom>
            <a:noFill/>
            <a:ln cap="flat" cmpd="sng" w="19050">
              <a:solidFill>
                <a:schemeClr val="dk1"/>
              </a:solidFill>
              <a:prstDash val="solid"/>
              <a:round/>
              <a:headEnd len="med" w="med" type="none"/>
              <a:tailEnd len="med" w="med" type="triangle"/>
            </a:ln>
          </p:spPr>
        </p:cxnSp>
        <p:sp>
          <p:nvSpPr>
            <p:cNvPr id="1560" name="Google Shape;1560;p40"/>
            <p:cNvSpPr/>
            <p:nvPr/>
          </p:nvSpPr>
          <p:spPr>
            <a:xfrm>
              <a:off x="320550" y="605498"/>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61" name="Google Shape;1561;p40"/>
            <p:cNvSpPr/>
            <p:nvPr/>
          </p:nvSpPr>
          <p:spPr>
            <a:xfrm>
              <a:off x="1006350" y="605498"/>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62" name="Google Shape;1562;p40"/>
            <p:cNvSpPr/>
            <p:nvPr/>
          </p:nvSpPr>
          <p:spPr>
            <a:xfrm>
              <a:off x="1692150" y="605498"/>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sp>
          <p:nvSpPr>
            <p:cNvPr id="1563" name="Google Shape;1563;p40"/>
            <p:cNvSpPr/>
            <p:nvPr/>
          </p:nvSpPr>
          <p:spPr>
            <a:xfrm>
              <a:off x="2377950" y="605498"/>
              <a:ext cx="549000" cy="3852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FF</a:t>
              </a:r>
              <a:endParaRPr sz="2200">
                <a:latin typeface="Helvetica Neue"/>
                <a:ea typeface="Helvetica Neue"/>
                <a:cs typeface="Helvetica Neue"/>
                <a:sym typeface="Helvetica Neue"/>
              </a:endParaRPr>
            </a:p>
          </p:txBody>
        </p:sp>
        <p:cxnSp>
          <p:nvCxnSpPr>
            <p:cNvPr id="1564" name="Google Shape;1564;p40"/>
            <p:cNvCxnSpPr/>
            <p:nvPr/>
          </p:nvCxnSpPr>
          <p:spPr>
            <a:xfrm rot="10800000">
              <a:off x="587175" y="169111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65" name="Google Shape;1565;p40"/>
            <p:cNvCxnSpPr/>
            <p:nvPr/>
          </p:nvCxnSpPr>
          <p:spPr>
            <a:xfrm rot="10800000">
              <a:off x="1295388" y="169111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66" name="Google Shape;1566;p40"/>
            <p:cNvCxnSpPr/>
            <p:nvPr/>
          </p:nvCxnSpPr>
          <p:spPr>
            <a:xfrm rot="10800000">
              <a:off x="1992396" y="169111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67" name="Google Shape;1567;p40"/>
            <p:cNvCxnSpPr/>
            <p:nvPr/>
          </p:nvCxnSpPr>
          <p:spPr>
            <a:xfrm rot="10800000">
              <a:off x="2664750" y="1691112"/>
              <a:ext cx="0" cy="294900"/>
            </a:xfrm>
            <a:prstGeom prst="straightConnector1">
              <a:avLst/>
            </a:prstGeom>
            <a:noFill/>
            <a:ln cap="flat" cmpd="sng" w="19050">
              <a:solidFill>
                <a:schemeClr val="dk1"/>
              </a:solidFill>
              <a:prstDash val="solid"/>
              <a:round/>
              <a:headEnd len="med" w="med" type="none"/>
              <a:tailEnd len="med" w="med" type="triangle"/>
            </a:ln>
          </p:spPr>
        </p:cxnSp>
        <p:grpSp>
          <p:nvGrpSpPr>
            <p:cNvPr id="1568" name="Google Shape;1568;p40"/>
            <p:cNvGrpSpPr/>
            <p:nvPr/>
          </p:nvGrpSpPr>
          <p:grpSpPr>
            <a:xfrm>
              <a:off x="503069" y="1996734"/>
              <a:ext cx="2279400" cy="145800"/>
              <a:chOff x="3432300" y="4072075"/>
              <a:chExt cx="2279400" cy="145800"/>
            </a:xfrm>
          </p:grpSpPr>
          <p:grpSp>
            <p:nvGrpSpPr>
              <p:cNvPr id="1569" name="Google Shape;1569;p40"/>
              <p:cNvGrpSpPr/>
              <p:nvPr/>
            </p:nvGrpSpPr>
            <p:grpSpPr>
              <a:xfrm>
                <a:off x="3432300" y="4072075"/>
                <a:ext cx="450600" cy="145800"/>
                <a:chOff x="705975" y="2364450"/>
                <a:chExt cx="450600" cy="145800"/>
              </a:xfrm>
            </p:grpSpPr>
            <p:sp>
              <p:nvSpPr>
                <p:cNvPr id="1570" name="Google Shape;1570;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40"/>
              <p:cNvGrpSpPr/>
              <p:nvPr/>
            </p:nvGrpSpPr>
            <p:grpSpPr>
              <a:xfrm>
                <a:off x="4041900" y="4072075"/>
                <a:ext cx="450600" cy="145800"/>
                <a:chOff x="705975" y="2364450"/>
                <a:chExt cx="450600" cy="145800"/>
              </a:xfrm>
            </p:grpSpPr>
            <p:sp>
              <p:nvSpPr>
                <p:cNvPr id="1574" name="Google Shape;1574;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40"/>
              <p:cNvGrpSpPr/>
              <p:nvPr/>
            </p:nvGrpSpPr>
            <p:grpSpPr>
              <a:xfrm>
                <a:off x="4651500" y="4072075"/>
                <a:ext cx="450600" cy="145800"/>
                <a:chOff x="705975" y="2364450"/>
                <a:chExt cx="450600" cy="145800"/>
              </a:xfrm>
            </p:grpSpPr>
            <p:sp>
              <p:nvSpPr>
                <p:cNvPr id="1578" name="Google Shape;1578;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40"/>
              <p:cNvGrpSpPr/>
              <p:nvPr/>
            </p:nvGrpSpPr>
            <p:grpSpPr>
              <a:xfrm>
                <a:off x="5261100" y="4072075"/>
                <a:ext cx="450600" cy="145800"/>
                <a:chOff x="705975" y="2364450"/>
                <a:chExt cx="450600" cy="145800"/>
              </a:xfrm>
            </p:grpSpPr>
            <p:sp>
              <p:nvSpPr>
                <p:cNvPr id="1582" name="Google Shape;1582;p40"/>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5" name="Google Shape;1585;p40"/>
            <p:cNvSpPr/>
            <p:nvPr/>
          </p:nvSpPr>
          <p:spPr>
            <a:xfrm>
              <a:off x="320550" y="1302098"/>
              <a:ext cx="2588400" cy="385200"/>
            </a:xfrm>
            <a:prstGeom prst="rect">
              <a:avLst/>
            </a:prstGeom>
            <a:solidFill>
              <a:srgbClr val="D9D2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Enc-Dec Attention</a:t>
              </a:r>
              <a:endParaRPr sz="2200">
                <a:latin typeface="Helvetica Neue"/>
                <a:ea typeface="Helvetica Neue"/>
                <a:cs typeface="Helvetica Neue"/>
                <a:sym typeface="Helvetica Neue"/>
              </a:endParaRPr>
            </a:p>
          </p:txBody>
        </p:sp>
        <p:cxnSp>
          <p:nvCxnSpPr>
            <p:cNvPr id="1586" name="Google Shape;1586;p40"/>
            <p:cNvCxnSpPr/>
            <p:nvPr/>
          </p:nvCxnSpPr>
          <p:spPr>
            <a:xfrm rot="10800000">
              <a:off x="587175" y="99080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87" name="Google Shape;1587;p40"/>
            <p:cNvCxnSpPr/>
            <p:nvPr/>
          </p:nvCxnSpPr>
          <p:spPr>
            <a:xfrm rot="10800000">
              <a:off x="1295388" y="99080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88" name="Google Shape;1588;p40"/>
            <p:cNvCxnSpPr/>
            <p:nvPr/>
          </p:nvCxnSpPr>
          <p:spPr>
            <a:xfrm rot="10800000">
              <a:off x="1992396" y="990802"/>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89" name="Google Shape;1589;p40"/>
            <p:cNvCxnSpPr/>
            <p:nvPr/>
          </p:nvCxnSpPr>
          <p:spPr>
            <a:xfrm rot="10800000">
              <a:off x="2664750" y="990802"/>
              <a:ext cx="0" cy="294900"/>
            </a:xfrm>
            <a:prstGeom prst="straightConnector1">
              <a:avLst/>
            </a:prstGeom>
            <a:noFill/>
            <a:ln cap="flat" cmpd="sng" w="19050">
              <a:solidFill>
                <a:schemeClr val="dk1"/>
              </a:solidFill>
              <a:prstDash val="solid"/>
              <a:round/>
              <a:headEnd len="med" w="med" type="none"/>
              <a:tailEnd len="med" w="med" type="triangle"/>
            </a:ln>
          </p:spPr>
        </p:cxnSp>
        <p:sp>
          <p:nvSpPr>
            <p:cNvPr id="1590" name="Google Shape;1590;p40"/>
            <p:cNvSpPr/>
            <p:nvPr/>
          </p:nvSpPr>
          <p:spPr>
            <a:xfrm>
              <a:off x="328550" y="2199631"/>
              <a:ext cx="2588400" cy="2949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Self Attention</a:t>
              </a:r>
              <a:endParaRPr sz="2200">
                <a:latin typeface="Helvetica Neue"/>
                <a:ea typeface="Helvetica Neue"/>
                <a:cs typeface="Helvetica Neue"/>
                <a:sym typeface="Helvetica Neue"/>
              </a:endParaRPr>
            </a:p>
          </p:txBody>
        </p:sp>
        <p:cxnSp>
          <p:nvCxnSpPr>
            <p:cNvPr id="1591" name="Google Shape;1591;p40"/>
            <p:cNvCxnSpPr/>
            <p:nvPr/>
          </p:nvCxnSpPr>
          <p:spPr>
            <a:xfrm rot="10800000">
              <a:off x="595175" y="2484156"/>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92" name="Google Shape;1592;p40"/>
            <p:cNvCxnSpPr/>
            <p:nvPr/>
          </p:nvCxnSpPr>
          <p:spPr>
            <a:xfrm rot="10800000">
              <a:off x="1303388" y="2484156"/>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93" name="Google Shape;1593;p40"/>
            <p:cNvCxnSpPr/>
            <p:nvPr/>
          </p:nvCxnSpPr>
          <p:spPr>
            <a:xfrm rot="10800000">
              <a:off x="2000396" y="2484156"/>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94" name="Google Shape;1594;p40"/>
            <p:cNvCxnSpPr/>
            <p:nvPr/>
          </p:nvCxnSpPr>
          <p:spPr>
            <a:xfrm rot="10800000">
              <a:off x="2672750" y="2484156"/>
              <a:ext cx="0" cy="294900"/>
            </a:xfrm>
            <a:prstGeom prst="straightConnector1">
              <a:avLst/>
            </a:prstGeom>
            <a:noFill/>
            <a:ln cap="flat" cmpd="sng" w="19050">
              <a:solidFill>
                <a:schemeClr val="dk1"/>
              </a:solidFill>
              <a:prstDash val="solid"/>
              <a:round/>
              <a:headEnd len="med" w="med" type="none"/>
              <a:tailEnd len="med" w="med" type="triangle"/>
            </a:ln>
          </p:spPr>
        </p:cxnSp>
        <p:cxnSp>
          <p:nvCxnSpPr>
            <p:cNvPr id="1595" name="Google Shape;1595;p40"/>
            <p:cNvCxnSpPr/>
            <p:nvPr/>
          </p:nvCxnSpPr>
          <p:spPr>
            <a:xfrm rot="10800000">
              <a:off x="437075" y="1709765"/>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96" name="Google Shape;1596;p40"/>
            <p:cNvCxnSpPr/>
            <p:nvPr/>
          </p:nvCxnSpPr>
          <p:spPr>
            <a:xfrm rot="10800000">
              <a:off x="1080294" y="1709765"/>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97" name="Google Shape;1597;p40"/>
            <p:cNvCxnSpPr/>
            <p:nvPr/>
          </p:nvCxnSpPr>
          <p:spPr>
            <a:xfrm rot="10800000">
              <a:off x="1678689" y="1709765"/>
              <a:ext cx="5700" cy="478800"/>
            </a:xfrm>
            <a:prstGeom prst="straightConnector1">
              <a:avLst/>
            </a:prstGeom>
            <a:noFill/>
            <a:ln cap="flat" cmpd="sng" w="19050">
              <a:solidFill>
                <a:schemeClr val="dk1"/>
              </a:solidFill>
              <a:prstDash val="solid"/>
              <a:round/>
              <a:headEnd len="med" w="med" type="none"/>
              <a:tailEnd len="med" w="med" type="triangle"/>
            </a:ln>
          </p:spPr>
        </p:cxnSp>
        <p:cxnSp>
          <p:nvCxnSpPr>
            <p:cNvPr id="1598" name="Google Shape;1598;p40"/>
            <p:cNvCxnSpPr/>
            <p:nvPr/>
          </p:nvCxnSpPr>
          <p:spPr>
            <a:xfrm rot="10800000">
              <a:off x="2288290" y="1709765"/>
              <a:ext cx="5700" cy="478800"/>
            </a:xfrm>
            <a:prstGeom prst="straightConnector1">
              <a:avLst/>
            </a:prstGeom>
            <a:noFill/>
            <a:ln cap="flat" cmpd="sng" w="19050">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41"/>
          <p:cNvSpPr txBox="1"/>
          <p:nvPr>
            <p:ph idx="1" type="body"/>
          </p:nvPr>
        </p:nvSpPr>
        <p:spPr>
          <a:xfrm>
            <a:off x="3432300" y="471095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{a,     b,     c,     d}</a:t>
            </a:r>
            <a:endParaRPr/>
          </a:p>
        </p:txBody>
      </p:sp>
      <p:sp>
        <p:nvSpPr>
          <p:cNvPr id="1604" name="Google Shape;1604;p41"/>
          <p:cNvSpPr/>
          <p:nvPr/>
        </p:nvSpPr>
        <p:spPr>
          <a:xfrm>
            <a:off x="3556800" y="3323650"/>
            <a:ext cx="2030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1605" name="Google Shape;1605;p41"/>
          <p:cNvSpPr/>
          <p:nvPr/>
        </p:nvSpPr>
        <p:spPr>
          <a:xfrm>
            <a:off x="3556800" y="2048425"/>
            <a:ext cx="20304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sp>
        <p:nvSpPr>
          <p:cNvPr id="1606" name="Google Shape;1606;p41"/>
          <p:cNvSpPr txBox="1"/>
          <p:nvPr>
            <p:ph idx="1" type="body"/>
          </p:nvPr>
        </p:nvSpPr>
        <p:spPr>
          <a:xfrm>
            <a:off x="3432300" y="77320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{1,     2,     3,     4}</a:t>
            </a:r>
            <a:endParaRPr/>
          </a:p>
        </p:txBody>
      </p:sp>
      <p:grpSp>
        <p:nvGrpSpPr>
          <p:cNvPr id="1607" name="Google Shape;1607;p41"/>
          <p:cNvGrpSpPr/>
          <p:nvPr/>
        </p:nvGrpSpPr>
        <p:grpSpPr>
          <a:xfrm>
            <a:off x="3432300" y="4453075"/>
            <a:ext cx="2279400" cy="145800"/>
            <a:chOff x="3432300" y="4072075"/>
            <a:chExt cx="2279400" cy="145800"/>
          </a:xfrm>
        </p:grpSpPr>
        <p:grpSp>
          <p:nvGrpSpPr>
            <p:cNvPr id="1608" name="Google Shape;1608;p41"/>
            <p:cNvGrpSpPr/>
            <p:nvPr/>
          </p:nvGrpSpPr>
          <p:grpSpPr>
            <a:xfrm>
              <a:off x="3432300" y="4072075"/>
              <a:ext cx="450600" cy="145800"/>
              <a:chOff x="705975" y="2364450"/>
              <a:chExt cx="450600" cy="145800"/>
            </a:xfrm>
          </p:grpSpPr>
          <p:sp>
            <p:nvSpPr>
              <p:cNvPr id="1609" name="Google Shape;1609;p41"/>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41"/>
            <p:cNvGrpSpPr/>
            <p:nvPr/>
          </p:nvGrpSpPr>
          <p:grpSpPr>
            <a:xfrm>
              <a:off x="4041900" y="4072075"/>
              <a:ext cx="450600" cy="145800"/>
              <a:chOff x="705975" y="2364450"/>
              <a:chExt cx="450600" cy="145800"/>
            </a:xfrm>
          </p:grpSpPr>
          <p:sp>
            <p:nvSpPr>
              <p:cNvPr id="1613" name="Google Shape;1613;p41"/>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41"/>
            <p:cNvGrpSpPr/>
            <p:nvPr/>
          </p:nvGrpSpPr>
          <p:grpSpPr>
            <a:xfrm>
              <a:off x="4651500" y="4072075"/>
              <a:ext cx="450600" cy="145800"/>
              <a:chOff x="705975" y="2364450"/>
              <a:chExt cx="450600" cy="145800"/>
            </a:xfrm>
          </p:grpSpPr>
          <p:sp>
            <p:nvSpPr>
              <p:cNvPr id="1617" name="Google Shape;1617;p41"/>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41"/>
            <p:cNvGrpSpPr/>
            <p:nvPr/>
          </p:nvGrpSpPr>
          <p:grpSpPr>
            <a:xfrm>
              <a:off x="5261100" y="4072075"/>
              <a:ext cx="450600" cy="145800"/>
              <a:chOff x="705975" y="2364450"/>
              <a:chExt cx="450600" cy="145800"/>
            </a:xfrm>
          </p:grpSpPr>
          <p:sp>
            <p:nvSpPr>
              <p:cNvPr id="1621" name="Google Shape;1621;p41"/>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4" name="Google Shape;1624;p41"/>
          <p:cNvGrpSpPr/>
          <p:nvPr/>
        </p:nvGrpSpPr>
        <p:grpSpPr>
          <a:xfrm>
            <a:off x="3432300" y="1328875"/>
            <a:ext cx="2279400" cy="145800"/>
            <a:chOff x="3432300" y="947875"/>
            <a:chExt cx="2279400" cy="145800"/>
          </a:xfrm>
        </p:grpSpPr>
        <p:grpSp>
          <p:nvGrpSpPr>
            <p:cNvPr id="1625" name="Google Shape;1625;p41"/>
            <p:cNvGrpSpPr/>
            <p:nvPr/>
          </p:nvGrpSpPr>
          <p:grpSpPr>
            <a:xfrm>
              <a:off x="3432300" y="947875"/>
              <a:ext cx="450600" cy="145800"/>
              <a:chOff x="705975" y="2364450"/>
              <a:chExt cx="450600" cy="145800"/>
            </a:xfrm>
          </p:grpSpPr>
          <p:sp>
            <p:nvSpPr>
              <p:cNvPr id="1626" name="Google Shape;1626;p41"/>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41"/>
            <p:cNvGrpSpPr/>
            <p:nvPr/>
          </p:nvGrpSpPr>
          <p:grpSpPr>
            <a:xfrm>
              <a:off x="4041900" y="947875"/>
              <a:ext cx="450600" cy="145800"/>
              <a:chOff x="705975" y="2364450"/>
              <a:chExt cx="450600" cy="145800"/>
            </a:xfrm>
          </p:grpSpPr>
          <p:sp>
            <p:nvSpPr>
              <p:cNvPr id="1630" name="Google Shape;1630;p41"/>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1"/>
            <p:cNvGrpSpPr/>
            <p:nvPr/>
          </p:nvGrpSpPr>
          <p:grpSpPr>
            <a:xfrm>
              <a:off x="4651500" y="947875"/>
              <a:ext cx="450600" cy="145800"/>
              <a:chOff x="705975" y="2364450"/>
              <a:chExt cx="450600" cy="145800"/>
            </a:xfrm>
          </p:grpSpPr>
          <p:sp>
            <p:nvSpPr>
              <p:cNvPr id="1634" name="Google Shape;1634;p41"/>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41"/>
            <p:cNvGrpSpPr/>
            <p:nvPr/>
          </p:nvGrpSpPr>
          <p:grpSpPr>
            <a:xfrm>
              <a:off x="5261100" y="947875"/>
              <a:ext cx="450600" cy="145800"/>
              <a:chOff x="705975" y="2364450"/>
              <a:chExt cx="450600" cy="145800"/>
            </a:xfrm>
          </p:grpSpPr>
          <p:sp>
            <p:nvSpPr>
              <p:cNvPr id="1638" name="Google Shape;1638;p41"/>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41" name="Google Shape;1641;p41"/>
          <p:cNvCxnSpPr>
            <a:endCxn id="1604" idx="2"/>
          </p:cNvCxnSpPr>
          <p:nvPr/>
        </p:nvCxnSpPr>
        <p:spPr>
          <a:xfrm rot="10800000">
            <a:off x="4572000" y="3850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642" name="Google Shape;1642;p41"/>
          <p:cNvCxnSpPr>
            <a:stCxn id="1605" idx="0"/>
          </p:cNvCxnSpPr>
          <p:nvPr/>
        </p:nvCxnSpPr>
        <p:spPr>
          <a:xfrm rot="10800000">
            <a:off x="4572000" y="16632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643" name="Google Shape;1643;p41"/>
          <p:cNvCxnSpPr>
            <a:stCxn id="1604" idx="0"/>
          </p:cNvCxnSpPr>
          <p:nvPr/>
        </p:nvCxnSpPr>
        <p:spPr>
          <a:xfrm rot="10800000">
            <a:off x="4572000" y="3092950"/>
            <a:ext cx="0" cy="230700"/>
          </a:xfrm>
          <a:prstGeom prst="straightConnector1">
            <a:avLst/>
          </a:prstGeom>
          <a:noFill/>
          <a:ln cap="flat" cmpd="sng" w="19050">
            <a:solidFill>
              <a:schemeClr val="dk1"/>
            </a:solidFill>
            <a:prstDash val="solid"/>
            <a:round/>
            <a:headEnd len="med" w="med" type="none"/>
            <a:tailEnd len="med" w="med" type="triangle"/>
          </a:ln>
        </p:spPr>
      </p:cxnSp>
      <p:cxnSp>
        <p:nvCxnSpPr>
          <p:cNvPr id="1644" name="Google Shape;1644;p41"/>
          <p:cNvCxnSpPr>
            <a:endCxn id="1605" idx="2"/>
          </p:cNvCxnSpPr>
          <p:nvPr/>
        </p:nvCxnSpPr>
        <p:spPr>
          <a:xfrm rot="10800000">
            <a:off x="4572000" y="2575225"/>
            <a:ext cx="0" cy="237300"/>
          </a:xfrm>
          <a:prstGeom prst="straightConnector1">
            <a:avLst/>
          </a:prstGeom>
          <a:noFill/>
          <a:ln cap="flat" cmpd="sng" w="19050">
            <a:solidFill>
              <a:schemeClr val="dk1"/>
            </a:solidFill>
            <a:prstDash val="solid"/>
            <a:round/>
            <a:headEnd len="med" w="med" type="none"/>
            <a:tailEnd len="med" w="med" type="triangle"/>
          </a:ln>
        </p:spPr>
      </p:cxnSp>
      <p:grpSp>
        <p:nvGrpSpPr>
          <p:cNvPr id="1645" name="Google Shape;1645;p41"/>
          <p:cNvGrpSpPr/>
          <p:nvPr/>
        </p:nvGrpSpPr>
        <p:grpSpPr>
          <a:xfrm>
            <a:off x="3432300" y="2884251"/>
            <a:ext cx="2279400" cy="145800"/>
            <a:chOff x="3432300" y="2503251"/>
            <a:chExt cx="2279400" cy="145800"/>
          </a:xfrm>
        </p:grpSpPr>
        <p:grpSp>
          <p:nvGrpSpPr>
            <p:cNvPr id="1646" name="Google Shape;1646;p41"/>
            <p:cNvGrpSpPr/>
            <p:nvPr/>
          </p:nvGrpSpPr>
          <p:grpSpPr>
            <a:xfrm>
              <a:off x="3432300" y="2503251"/>
              <a:ext cx="450600" cy="145800"/>
              <a:chOff x="705975" y="2364450"/>
              <a:chExt cx="450600" cy="145800"/>
            </a:xfrm>
          </p:grpSpPr>
          <p:sp>
            <p:nvSpPr>
              <p:cNvPr id="1647" name="Google Shape;1647;p41"/>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41"/>
            <p:cNvGrpSpPr/>
            <p:nvPr/>
          </p:nvGrpSpPr>
          <p:grpSpPr>
            <a:xfrm>
              <a:off x="4041900" y="2503251"/>
              <a:ext cx="450600" cy="145800"/>
              <a:chOff x="705975" y="2364450"/>
              <a:chExt cx="450600" cy="145800"/>
            </a:xfrm>
          </p:grpSpPr>
          <p:sp>
            <p:nvSpPr>
              <p:cNvPr id="1651" name="Google Shape;1651;p41"/>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41"/>
            <p:cNvGrpSpPr/>
            <p:nvPr/>
          </p:nvGrpSpPr>
          <p:grpSpPr>
            <a:xfrm>
              <a:off x="4651500" y="2503251"/>
              <a:ext cx="450600" cy="145800"/>
              <a:chOff x="705975" y="2364450"/>
              <a:chExt cx="450600" cy="145800"/>
            </a:xfrm>
          </p:grpSpPr>
          <p:sp>
            <p:nvSpPr>
              <p:cNvPr id="1655" name="Google Shape;1655;p41"/>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41"/>
            <p:cNvGrpSpPr/>
            <p:nvPr/>
          </p:nvGrpSpPr>
          <p:grpSpPr>
            <a:xfrm>
              <a:off x="5261100" y="2503251"/>
              <a:ext cx="450600" cy="145800"/>
              <a:chOff x="705975" y="2364450"/>
              <a:chExt cx="450600" cy="145800"/>
            </a:xfrm>
          </p:grpSpPr>
          <p:sp>
            <p:nvSpPr>
              <p:cNvPr id="1659" name="Google Shape;1659;p41"/>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2" name="Google Shape;1662;p4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Supervision: Masking</a:t>
            </a:r>
            <a:endParaRPr/>
          </a:p>
        </p:txBody>
      </p:sp>
      <p:sp>
        <p:nvSpPr>
          <p:cNvPr id="1663" name="Google Shape;1663;p41"/>
          <p:cNvSpPr txBox="1"/>
          <p:nvPr>
            <p:ph idx="1" type="body"/>
          </p:nvPr>
        </p:nvSpPr>
        <p:spPr>
          <a:xfrm>
            <a:off x="311700" y="2048425"/>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{1,     2,     ∅,     4}</a:t>
            </a:r>
            <a:endParaRPr/>
          </a:p>
        </p:txBody>
      </p:sp>
      <p:cxnSp>
        <p:nvCxnSpPr>
          <p:cNvPr id="1664" name="Google Shape;1664;p41"/>
          <p:cNvCxnSpPr>
            <a:stCxn id="1663" idx="3"/>
            <a:endCxn id="1605" idx="1"/>
          </p:cNvCxnSpPr>
          <p:nvPr/>
        </p:nvCxnSpPr>
        <p:spPr>
          <a:xfrm>
            <a:off x="2591100" y="2311825"/>
            <a:ext cx="965700" cy="0"/>
          </a:xfrm>
          <a:prstGeom prst="straightConnector1">
            <a:avLst/>
          </a:prstGeom>
          <a:noFill/>
          <a:ln cap="flat" cmpd="sng" w="19050">
            <a:solidFill>
              <a:schemeClr val="dk1"/>
            </a:solidFill>
            <a:prstDash val="solid"/>
            <a:round/>
            <a:headEnd len="med" w="med" type="none"/>
            <a:tailEnd len="med" w="med" type="triangle"/>
          </a:ln>
        </p:spPr>
      </p:cxnSp>
      <p:grpSp>
        <p:nvGrpSpPr>
          <p:cNvPr id="1665" name="Google Shape;1665;p41"/>
          <p:cNvGrpSpPr/>
          <p:nvPr/>
        </p:nvGrpSpPr>
        <p:grpSpPr>
          <a:xfrm>
            <a:off x="311700" y="1902625"/>
            <a:ext cx="2279400" cy="145800"/>
            <a:chOff x="3432300" y="947875"/>
            <a:chExt cx="2279400" cy="145800"/>
          </a:xfrm>
        </p:grpSpPr>
        <p:grpSp>
          <p:nvGrpSpPr>
            <p:cNvPr id="1666" name="Google Shape;1666;p41"/>
            <p:cNvGrpSpPr/>
            <p:nvPr/>
          </p:nvGrpSpPr>
          <p:grpSpPr>
            <a:xfrm>
              <a:off x="3432300" y="947875"/>
              <a:ext cx="450600" cy="145800"/>
              <a:chOff x="705975" y="2364450"/>
              <a:chExt cx="450600" cy="145800"/>
            </a:xfrm>
          </p:grpSpPr>
          <p:sp>
            <p:nvSpPr>
              <p:cNvPr id="1667" name="Google Shape;1667;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41"/>
            <p:cNvGrpSpPr/>
            <p:nvPr/>
          </p:nvGrpSpPr>
          <p:grpSpPr>
            <a:xfrm>
              <a:off x="4041900" y="947875"/>
              <a:ext cx="450600" cy="145800"/>
              <a:chOff x="705975" y="2364450"/>
              <a:chExt cx="450600" cy="145800"/>
            </a:xfrm>
          </p:grpSpPr>
          <p:sp>
            <p:nvSpPr>
              <p:cNvPr id="1671" name="Google Shape;1671;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41"/>
            <p:cNvGrpSpPr/>
            <p:nvPr/>
          </p:nvGrpSpPr>
          <p:grpSpPr>
            <a:xfrm>
              <a:off x="4651500" y="947875"/>
              <a:ext cx="450600" cy="145800"/>
              <a:chOff x="705975" y="2364450"/>
              <a:chExt cx="450600" cy="145800"/>
            </a:xfrm>
          </p:grpSpPr>
          <p:sp>
            <p:nvSpPr>
              <p:cNvPr id="1675" name="Google Shape;1675;p41"/>
              <p:cNvSpPr/>
              <p:nvPr/>
            </p:nvSpPr>
            <p:spPr>
              <a:xfrm>
                <a:off x="705975" y="2364450"/>
                <a:ext cx="145800" cy="145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858375" y="2364450"/>
                <a:ext cx="145800" cy="145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1010775" y="2364450"/>
                <a:ext cx="145800" cy="145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41"/>
            <p:cNvGrpSpPr/>
            <p:nvPr/>
          </p:nvGrpSpPr>
          <p:grpSpPr>
            <a:xfrm>
              <a:off x="5261100" y="947875"/>
              <a:ext cx="450600" cy="145800"/>
              <a:chOff x="705975" y="2364450"/>
              <a:chExt cx="450600" cy="145800"/>
            </a:xfrm>
          </p:grpSpPr>
          <p:sp>
            <p:nvSpPr>
              <p:cNvPr id="1679" name="Google Shape;1679;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2" name="Google Shape;1682;p41"/>
          <p:cNvGrpSpPr/>
          <p:nvPr/>
        </p:nvGrpSpPr>
        <p:grpSpPr>
          <a:xfrm>
            <a:off x="311700" y="1445425"/>
            <a:ext cx="2279400" cy="145800"/>
            <a:chOff x="3432300" y="947875"/>
            <a:chExt cx="2279400" cy="145800"/>
          </a:xfrm>
        </p:grpSpPr>
        <p:grpSp>
          <p:nvGrpSpPr>
            <p:cNvPr id="1683" name="Google Shape;1683;p41"/>
            <p:cNvGrpSpPr/>
            <p:nvPr/>
          </p:nvGrpSpPr>
          <p:grpSpPr>
            <a:xfrm>
              <a:off x="3432300" y="947875"/>
              <a:ext cx="450600" cy="145800"/>
              <a:chOff x="705975" y="2364450"/>
              <a:chExt cx="450600" cy="145800"/>
            </a:xfrm>
          </p:grpSpPr>
          <p:sp>
            <p:nvSpPr>
              <p:cNvPr id="1684" name="Google Shape;1684;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1"/>
            <p:cNvGrpSpPr/>
            <p:nvPr/>
          </p:nvGrpSpPr>
          <p:grpSpPr>
            <a:xfrm>
              <a:off x="4041900" y="947875"/>
              <a:ext cx="450600" cy="145800"/>
              <a:chOff x="705975" y="2364450"/>
              <a:chExt cx="450600" cy="145800"/>
            </a:xfrm>
          </p:grpSpPr>
          <p:sp>
            <p:nvSpPr>
              <p:cNvPr id="1688" name="Google Shape;1688;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41"/>
            <p:cNvGrpSpPr/>
            <p:nvPr/>
          </p:nvGrpSpPr>
          <p:grpSpPr>
            <a:xfrm>
              <a:off x="4651500" y="947875"/>
              <a:ext cx="450600" cy="145800"/>
              <a:chOff x="705975" y="2364450"/>
              <a:chExt cx="450600" cy="145800"/>
            </a:xfrm>
          </p:grpSpPr>
          <p:sp>
            <p:nvSpPr>
              <p:cNvPr id="1692" name="Google Shape;1692;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1"/>
            <p:cNvGrpSpPr/>
            <p:nvPr/>
          </p:nvGrpSpPr>
          <p:grpSpPr>
            <a:xfrm>
              <a:off x="5261100" y="947875"/>
              <a:ext cx="450600" cy="145800"/>
              <a:chOff x="705975" y="2364450"/>
              <a:chExt cx="450600" cy="145800"/>
            </a:xfrm>
          </p:grpSpPr>
          <p:sp>
            <p:nvSpPr>
              <p:cNvPr id="1696" name="Google Shape;1696;p41"/>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99" name="Google Shape;1699;p41"/>
          <p:cNvCxnSpPr>
            <a:endCxn id="1635" idx="0"/>
          </p:cNvCxnSpPr>
          <p:nvPr/>
        </p:nvCxnSpPr>
        <p:spPr>
          <a:xfrm flipH="1" rot="10800000">
            <a:off x="1756200" y="1328875"/>
            <a:ext cx="3120600" cy="116400"/>
          </a:xfrm>
          <a:prstGeom prst="straightConnector1">
            <a:avLst/>
          </a:prstGeom>
          <a:noFill/>
          <a:ln cap="flat" cmpd="sng" w="19050">
            <a:solidFill>
              <a:srgbClr val="000000"/>
            </a:solidFill>
            <a:prstDash val="solid"/>
            <a:round/>
            <a:headEnd len="med" w="med" type="oval"/>
            <a:tailEnd len="med" w="med" type="oval"/>
          </a:ln>
        </p:spPr>
      </p:cxnSp>
      <p:sp>
        <p:nvSpPr>
          <p:cNvPr id="1700" name="Google Shape;1700;p41"/>
          <p:cNvSpPr txBox="1"/>
          <p:nvPr>
            <p:ph idx="1" type="body"/>
          </p:nvPr>
        </p:nvSpPr>
        <p:spPr>
          <a:xfrm>
            <a:off x="2546276" y="992699"/>
            <a:ext cx="840600" cy="526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Loss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1000"/>
                                        <p:tgtEl>
                                          <p:spTgt spid="1663"/>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1000"/>
                                        <p:tgtEl>
                                          <p:spTgt spid="1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1000"/>
                                        <p:tgtEl>
                                          <p:spTgt spid="1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p:cNvPicPr preferRelativeResize="0"/>
          <p:nvPr/>
        </p:nvPicPr>
        <p:blipFill rotWithShape="1">
          <a:blip r:embed="rId3">
            <a:alphaModFix/>
          </a:blip>
          <a:srcRect b="6933" l="0" r="0" t="63749"/>
          <a:stretch/>
        </p:blipFill>
        <p:spPr>
          <a:xfrm>
            <a:off x="3885900" y="1924405"/>
            <a:ext cx="4862500" cy="1100125"/>
          </a:xfrm>
          <a:prstGeom prst="rect">
            <a:avLst/>
          </a:prstGeom>
          <a:noFill/>
          <a:ln>
            <a:noFill/>
          </a:ln>
        </p:spPr>
      </p:pic>
      <p:sp>
        <p:nvSpPr>
          <p:cNvPr id="92" name="Google Shape;9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 24] Endgame Deliverables</a:t>
            </a:r>
            <a:endParaRPr/>
          </a:p>
        </p:txBody>
      </p:sp>
      <p:graphicFrame>
        <p:nvGraphicFramePr>
          <p:cNvPr id="93" name="Google Shape;93;p15"/>
          <p:cNvGraphicFramePr/>
          <p:nvPr/>
        </p:nvGraphicFramePr>
        <p:xfrm>
          <a:off x="212707" y="1795125"/>
          <a:ext cx="3000000" cy="3000000"/>
        </p:xfrm>
        <a:graphic>
          <a:graphicData uri="http://schemas.openxmlformats.org/drawingml/2006/table">
            <a:tbl>
              <a:tblPr>
                <a:noFill/>
                <a:tableStyleId>{5733168C-955D-4847-A492-D0B11757A78E}</a:tableStyleId>
              </a:tblPr>
              <a:tblGrid>
                <a:gridCol w="2138425"/>
                <a:gridCol w="1003725"/>
              </a:tblGrid>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Assignment 2 Due</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31</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Midterm Report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31</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Paper Roleplaying Breakout Sessions</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31, April 7, April 14</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Final Project Presentations</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April 21,</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April 28</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Final Report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May 3</a:t>
                      </a:r>
                      <a:endParaRPr>
                        <a:latin typeface="Helvetica Neue"/>
                        <a:ea typeface="Helvetica Neue"/>
                        <a:cs typeface="Helvetica Neue"/>
                        <a:sym typeface="Helvetica Neue"/>
                      </a:endParaRPr>
                    </a:p>
                  </a:txBody>
                  <a:tcPr marT="91425" marB="91425" marR="91425" marL="91425"/>
                </a:tc>
              </a:tr>
            </a:tbl>
          </a:graphicData>
        </a:graphic>
      </p:graphicFrame>
      <p:cxnSp>
        <p:nvCxnSpPr>
          <p:cNvPr id="94" name="Google Shape;94;p15"/>
          <p:cNvCxnSpPr>
            <a:stCxn id="95" idx="2"/>
          </p:cNvCxnSpPr>
          <p:nvPr/>
        </p:nvCxnSpPr>
        <p:spPr>
          <a:xfrm rot="10800000">
            <a:off x="3339122" y="2366425"/>
            <a:ext cx="4126800" cy="363300"/>
          </a:xfrm>
          <a:prstGeom prst="straightConnector1">
            <a:avLst/>
          </a:prstGeom>
          <a:noFill/>
          <a:ln cap="flat" cmpd="sng" w="38100">
            <a:solidFill>
              <a:srgbClr val="0000FF"/>
            </a:solidFill>
            <a:prstDash val="solid"/>
            <a:round/>
            <a:headEnd len="med" w="med" type="none"/>
            <a:tailEnd len="med" w="med" type="none"/>
          </a:ln>
        </p:spPr>
      </p:cxnSp>
      <p:grpSp>
        <p:nvGrpSpPr>
          <p:cNvPr id="96" name="Google Shape;96;p15"/>
          <p:cNvGrpSpPr/>
          <p:nvPr/>
        </p:nvGrpSpPr>
        <p:grpSpPr>
          <a:xfrm>
            <a:off x="3356838" y="2018290"/>
            <a:ext cx="4531185" cy="922485"/>
            <a:chOff x="3356838" y="3585941"/>
            <a:chExt cx="4531185" cy="922485"/>
          </a:xfrm>
        </p:grpSpPr>
        <p:cxnSp>
          <p:nvCxnSpPr>
            <p:cNvPr id="97" name="Google Shape;97;p15"/>
            <p:cNvCxnSpPr>
              <a:stCxn id="95" idx="1"/>
            </p:cNvCxnSpPr>
            <p:nvPr/>
          </p:nvCxnSpPr>
          <p:spPr>
            <a:xfrm rot="10800000">
              <a:off x="3356838" y="3585941"/>
              <a:ext cx="4170900" cy="562200"/>
            </a:xfrm>
            <a:prstGeom prst="straightConnector1">
              <a:avLst/>
            </a:prstGeom>
            <a:noFill/>
            <a:ln cap="flat" cmpd="sng" w="38100">
              <a:solidFill>
                <a:srgbClr val="0000FF"/>
              </a:solidFill>
              <a:prstDash val="solid"/>
              <a:round/>
              <a:headEnd len="med" w="med" type="none"/>
              <a:tailEnd len="med" w="med" type="none"/>
            </a:ln>
          </p:spPr>
        </p:cxnSp>
        <p:sp>
          <p:nvSpPr>
            <p:cNvPr id="95" name="Google Shape;95;p15"/>
            <p:cNvSpPr/>
            <p:nvPr/>
          </p:nvSpPr>
          <p:spPr>
            <a:xfrm>
              <a:off x="7465922" y="4086326"/>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 name="Google Shape;98;p15"/>
          <p:cNvPicPr preferRelativeResize="0"/>
          <p:nvPr/>
        </p:nvPicPr>
        <p:blipFill rotWithShape="1">
          <a:blip r:embed="rId4">
            <a:alphaModFix/>
          </a:blip>
          <a:srcRect b="18866" l="0" r="0" t="36353"/>
          <a:stretch/>
        </p:blipFill>
        <p:spPr>
          <a:xfrm>
            <a:off x="3885900" y="3102275"/>
            <a:ext cx="4862500" cy="1680550"/>
          </a:xfrm>
          <a:prstGeom prst="rect">
            <a:avLst/>
          </a:prstGeom>
          <a:noFill/>
          <a:ln>
            <a:noFill/>
          </a:ln>
        </p:spPr>
      </p:pic>
      <p:pic>
        <p:nvPicPr>
          <p:cNvPr id="99" name="Google Shape;99;p15"/>
          <p:cNvPicPr preferRelativeResize="0"/>
          <p:nvPr/>
        </p:nvPicPr>
        <p:blipFill rotWithShape="1">
          <a:blip r:embed="rId4">
            <a:alphaModFix/>
          </a:blip>
          <a:srcRect b="72512" l="0" r="0" t="19927"/>
          <a:stretch/>
        </p:blipFill>
        <p:spPr>
          <a:xfrm>
            <a:off x="3885900" y="1683995"/>
            <a:ext cx="4862500" cy="283725"/>
          </a:xfrm>
          <a:prstGeom prst="rect">
            <a:avLst/>
          </a:prstGeom>
          <a:noFill/>
          <a:ln>
            <a:noFill/>
          </a:ln>
        </p:spPr>
      </p:pic>
      <p:grpSp>
        <p:nvGrpSpPr>
          <p:cNvPr id="100" name="Google Shape;100;p15"/>
          <p:cNvGrpSpPr/>
          <p:nvPr/>
        </p:nvGrpSpPr>
        <p:grpSpPr>
          <a:xfrm>
            <a:off x="3339125" y="2518675"/>
            <a:ext cx="4548900" cy="1380900"/>
            <a:chOff x="3339125" y="4086325"/>
            <a:chExt cx="4548900" cy="1380900"/>
          </a:xfrm>
        </p:grpSpPr>
        <p:cxnSp>
          <p:nvCxnSpPr>
            <p:cNvPr id="101" name="Google Shape;101;p15"/>
            <p:cNvCxnSpPr>
              <a:stCxn id="102" idx="2"/>
            </p:cNvCxnSpPr>
            <p:nvPr/>
          </p:nvCxnSpPr>
          <p:spPr>
            <a:xfrm rot="10800000">
              <a:off x="3339125" y="4608775"/>
              <a:ext cx="4126800" cy="168000"/>
            </a:xfrm>
            <a:prstGeom prst="straightConnector1">
              <a:avLst/>
            </a:prstGeom>
            <a:noFill/>
            <a:ln cap="flat" cmpd="sng" w="38100">
              <a:solidFill>
                <a:srgbClr val="0000FF"/>
              </a:solidFill>
              <a:prstDash val="solid"/>
              <a:round/>
              <a:headEnd len="med" w="med" type="none"/>
              <a:tailEnd len="med" w="med" type="none"/>
            </a:ln>
          </p:spPr>
        </p:cxnSp>
        <p:sp>
          <p:nvSpPr>
            <p:cNvPr id="102" name="Google Shape;102;p15"/>
            <p:cNvSpPr/>
            <p:nvPr/>
          </p:nvSpPr>
          <p:spPr>
            <a:xfrm>
              <a:off x="7465925" y="4086325"/>
              <a:ext cx="422100" cy="13809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5"/>
          <p:cNvGrpSpPr/>
          <p:nvPr/>
        </p:nvGrpSpPr>
        <p:grpSpPr>
          <a:xfrm>
            <a:off x="3353825" y="3724924"/>
            <a:ext cx="4534200" cy="990900"/>
            <a:chOff x="3353825" y="4454375"/>
            <a:chExt cx="4534200" cy="990900"/>
          </a:xfrm>
        </p:grpSpPr>
        <p:cxnSp>
          <p:nvCxnSpPr>
            <p:cNvPr id="104" name="Google Shape;104;p15"/>
            <p:cNvCxnSpPr>
              <a:stCxn id="105" idx="2"/>
            </p:cNvCxnSpPr>
            <p:nvPr/>
          </p:nvCxnSpPr>
          <p:spPr>
            <a:xfrm rot="10800000">
              <a:off x="3353825" y="4454375"/>
              <a:ext cx="4112100" cy="632100"/>
            </a:xfrm>
            <a:prstGeom prst="straightConnector1">
              <a:avLst/>
            </a:prstGeom>
            <a:noFill/>
            <a:ln cap="flat" cmpd="sng" w="38100">
              <a:solidFill>
                <a:srgbClr val="0000FF"/>
              </a:solidFill>
              <a:prstDash val="solid"/>
              <a:round/>
              <a:headEnd len="med" w="med" type="none"/>
              <a:tailEnd len="med" w="med" type="none"/>
            </a:ln>
          </p:spPr>
        </p:cxnSp>
        <p:sp>
          <p:nvSpPr>
            <p:cNvPr id="105" name="Google Shape;105;p15"/>
            <p:cNvSpPr/>
            <p:nvPr/>
          </p:nvSpPr>
          <p:spPr>
            <a:xfrm>
              <a:off x="7465925" y="4727675"/>
              <a:ext cx="422100" cy="7176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 name="Google Shape;106;p15"/>
          <p:cNvCxnSpPr/>
          <p:nvPr/>
        </p:nvCxnSpPr>
        <p:spPr>
          <a:xfrm rot="10800000">
            <a:off x="3353725" y="4211175"/>
            <a:ext cx="3012000" cy="794100"/>
          </a:xfrm>
          <a:prstGeom prst="straightConnector1">
            <a:avLst/>
          </a:prstGeom>
          <a:noFill/>
          <a:ln cap="flat" cmpd="sng" w="38100">
            <a:solidFill>
              <a:srgbClr val="00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42"/>
          <p:cNvSpPr txBox="1"/>
          <p:nvPr>
            <p:ph idx="1" type="body"/>
          </p:nvPr>
        </p:nvSpPr>
        <p:spPr>
          <a:xfrm>
            <a:off x="3432300" y="471095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[a,     b,     c,     d]</a:t>
            </a:r>
            <a:endParaRPr/>
          </a:p>
        </p:txBody>
      </p:sp>
      <p:sp>
        <p:nvSpPr>
          <p:cNvPr id="1706" name="Google Shape;1706;p42"/>
          <p:cNvSpPr/>
          <p:nvPr/>
        </p:nvSpPr>
        <p:spPr>
          <a:xfrm>
            <a:off x="3556800" y="3323650"/>
            <a:ext cx="2030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1707" name="Google Shape;1707;p42"/>
          <p:cNvSpPr/>
          <p:nvPr/>
        </p:nvSpPr>
        <p:spPr>
          <a:xfrm>
            <a:off x="3556800" y="2048425"/>
            <a:ext cx="20304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sp>
        <p:nvSpPr>
          <p:cNvPr id="1708" name="Google Shape;1708;p42"/>
          <p:cNvSpPr txBox="1"/>
          <p:nvPr>
            <p:ph idx="1" type="body"/>
          </p:nvPr>
        </p:nvSpPr>
        <p:spPr>
          <a:xfrm>
            <a:off x="3432300" y="77320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[1,     2,     3,     4]</a:t>
            </a:r>
            <a:endParaRPr/>
          </a:p>
        </p:txBody>
      </p:sp>
      <p:grpSp>
        <p:nvGrpSpPr>
          <p:cNvPr id="1709" name="Google Shape;1709;p42"/>
          <p:cNvGrpSpPr/>
          <p:nvPr/>
        </p:nvGrpSpPr>
        <p:grpSpPr>
          <a:xfrm>
            <a:off x="3432300" y="4453075"/>
            <a:ext cx="2279400" cy="145800"/>
            <a:chOff x="3432300" y="4072075"/>
            <a:chExt cx="2279400" cy="145800"/>
          </a:xfrm>
        </p:grpSpPr>
        <p:grpSp>
          <p:nvGrpSpPr>
            <p:cNvPr id="1710" name="Google Shape;1710;p42"/>
            <p:cNvGrpSpPr/>
            <p:nvPr/>
          </p:nvGrpSpPr>
          <p:grpSpPr>
            <a:xfrm>
              <a:off x="3432300" y="4072075"/>
              <a:ext cx="450600" cy="145800"/>
              <a:chOff x="705975" y="2364450"/>
              <a:chExt cx="450600" cy="145800"/>
            </a:xfrm>
          </p:grpSpPr>
          <p:sp>
            <p:nvSpPr>
              <p:cNvPr id="1711" name="Google Shape;1711;p4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2"/>
            <p:cNvGrpSpPr/>
            <p:nvPr/>
          </p:nvGrpSpPr>
          <p:grpSpPr>
            <a:xfrm>
              <a:off x="4041900" y="4072075"/>
              <a:ext cx="450600" cy="145800"/>
              <a:chOff x="705975" y="2364450"/>
              <a:chExt cx="450600" cy="145800"/>
            </a:xfrm>
          </p:grpSpPr>
          <p:sp>
            <p:nvSpPr>
              <p:cNvPr id="1715" name="Google Shape;1715;p4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2"/>
            <p:cNvGrpSpPr/>
            <p:nvPr/>
          </p:nvGrpSpPr>
          <p:grpSpPr>
            <a:xfrm>
              <a:off x="4651500" y="4072075"/>
              <a:ext cx="450600" cy="145800"/>
              <a:chOff x="705975" y="2364450"/>
              <a:chExt cx="450600" cy="145800"/>
            </a:xfrm>
          </p:grpSpPr>
          <p:sp>
            <p:nvSpPr>
              <p:cNvPr id="1719" name="Google Shape;1719;p4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2"/>
            <p:cNvGrpSpPr/>
            <p:nvPr/>
          </p:nvGrpSpPr>
          <p:grpSpPr>
            <a:xfrm>
              <a:off x="5261100" y="4072075"/>
              <a:ext cx="450600" cy="145800"/>
              <a:chOff x="705975" y="2364450"/>
              <a:chExt cx="450600" cy="145800"/>
            </a:xfrm>
          </p:grpSpPr>
          <p:sp>
            <p:nvSpPr>
              <p:cNvPr id="1723" name="Google Shape;1723;p42"/>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6" name="Google Shape;1726;p42"/>
          <p:cNvGrpSpPr/>
          <p:nvPr/>
        </p:nvGrpSpPr>
        <p:grpSpPr>
          <a:xfrm>
            <a:off x="3432300" y="1328875"/>
            <a:ext cx="2279400" cy="145800"/>
            <a:chOff x="3432300" y="947875"/>
            <a:chExt cx="2279400" cy="145800"/>
          </a:xfrm>
        </p:grpSpPr>
        <p:grpSp>
          <p:nvGrpSpPr>
            <p:cNvPr id="1727" name="Google Shape;1727;p42"/>
            <p:cNvGrpSpPr/>
            <p:nvPr/>
          </p:nvGrpSpPr>
          <p:grpSpPr>
            <a:xfrm>
              <a:off x="3432300" y="947875"/>
              <a:ext cx="450600" cy="145800"/>
              <a:chOff x="705975" y="2364450"/>
              <a:chExt cx="450600" cy="145800"/>
            </a:xfrm>
          </p:grpSpPr>
          <p:sp>
            <p:nvSpPr>
              <p:cNvPr id="1728" name="Google Shape;1728;p42"/>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42"/>
            <p:cNvGrpSpPr/>
            <p:nvPr/>
          </p:nvGrpSpPr>
          <p:grpSpPr>
            <a:xfrm>
              <a:off x="4041900" y="947875"/>
              <a:ext cx="450600" cy="145800"/>
              <a:chOff x="705975" y="2364450"/>
              <a:chExt cx="450600" cy="145800"/>
            </a:xfrm>
          </p:grpSpPr>
          <p:sp>
            <p:nvSpPr>
              <p:cNvPr id="1732" name="Google Shape;1732;p42"/>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42"/>
            <p:cNvGrpSpPr/>
            <p:nvPr/>
          </p:nvGrpSpPr>
          <p:grpSpPr>
            <a:xfrm>
              <a:off x="4651500" y="947875"/>
              <a:ext cx="450600" cy="145800"/>
              <a:chOff x="705975" y="2364450"/>
              <a:chExt cx="450600" cy="145800"/>
            </a:xfrm>
          </p:grpSpPr>
          <p:sp>
            <p:nvSpPr>
              <p:cNvPr id="1736" name="Google Shape;1736;p42"/>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42"/>
            <p:cNvGrpSpPr/>
            <p:nvPr/>
          </p:nvGrpSpPr>
          <p:grpSpPr>
            <a:xfrm>
              <a:off x="5261100" y="947875"/>
              <a:ext cx="450600" cy="145800"/>
              <a:chOff x="705975" y="2364450"/>
              <a:chExt cx="450600" cy="145800"/>
            </a:xfrm>
          </p:grpSpPr>
          <p:sp>
            <p:nvSpPr>
              <p:cNvPr id="1740" name="Google Shape;1740;p42"/>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43" name="Google Shape;1743;p42"/>
          <p:cNvCxnSpPr>
            <a:endCxn id="1706" idx="2"/>
          </p:cNvCxnSpPr>
          <p:nvPr/>
        </p:nvCxnSpPr>
        <p:spPr>
          <a:xfrm rot="10800000">
            <a:off x="4572000" y="3850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744" name="Google Shape;1744;p42"/>
          <p:cNvCxnSpPr>
            <a:stCxn id="1707" idx="0"/>
          </p:cNvCxnSpPr>
          <p:nvPr/>
        </p:nvCxnSpPr>
        <p:spPr>
          <a:xfrm rot="10800000">
            <a:off x="4572000" y="16632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745" name="Google Shape;1745;p42"/>
          <p:cNvCxnSpPr>
            <a:stCxn id="1706" idx="0"/>
          </p:cNvCxnSpPr>
          <p:nvPr/>
        </p:nvCxnSpPr>
        <p:spPr>
          <a:xfrm rot="10800000">
            <a:off x="4572000" y="3092950"/>
            <a:ext cx="0" cy="230700"/>
          </a:xfrm>
          <a:prstGeom prst="straightConnector1">
            <a:avLst/>
          </a:prstGeom>
          <a:noFill/>
          <a:ln cap="flat" cmpd="sng" w="19050">
            <a:solidFill>
              <a:schemeClr val="dk1"/>
            </a:solidFill>
            <a:prstDash val="solid"/>
            <a:round/>
            <a:headEnd len="med" w="med" type="none"/>
            <a:tailEnd len="med" w="med" type="triangle"/>
          </a:ln>
        </p:spPr>
      </p:cxnSp>
      <p:cxnSp>
        <p:nvCxnSpPr>
          <p:cNvPr id="1746" name="Google Shape;1746;p42"/>
          <p:cNvCxnSpPr>
            <a:endCxn id="1707" idx="2"/>
          </p:cNvCxnSpPr>
          <p:nvPr/>
        </p:nvCxnSpPr>
        <p:spPr>
          <a:xfrm rot="10800000">
            <a:off x="4572000" y="2575225"/>
            <a:ext cx="0" cy="237300"/>
          </a:xfrm>
          <a:prstGeom prst="straightConnector1">
            <a:avLst/>
          </a:prstGeom>
          <a:noFill/>
          <a:ln cap="flat" cmpd="sng" w="19050">
            <a:solidFill>
              <a:schemeClr val="dk1"/>
            </a:solidFill>
            <a:prstDash val="solid"/>
            <a:round/>
            <a:headEnd len="med" w="med" type="none"/>
            <a:tailEnd len="med" w="med" type="triangle"/>
          </a:ln>
        </p:spPr>
      </p:cxnSp>
      <p:grpSp>
        <p:nvGrpSpPr>
          <p:cNvPr id="1747" name="Google Shape;1747;p42"/>
          <p:cNvGrpSpPr/>
          <p:nvPr/>
        </p:nvGrpSpPr>
        <p:grpSpPr>
          <a:xfrm>
            <a:off x="3432300" y="2884251"/>
            <a:ext cx="2279400" cy="145800"/>
            <a:chOff x="3432300" y="2503251"/>
            <a:chExt cx="2279400" cy="145800"/>
          </a:xfrm>
        </p:grpSpPr>
        <p:grpSp>
          <p:nvGrpSpPr>
            <p:cNvPr id="1748" name="Google Shape;1748;p42"/>
            <p:cNvGrpSpPr/>
            <p:nvPr/>
          </p:nvGrpSpPr>
          <p:grpSpPr>
            <a:xfrm>
              <a:off x="3432300" y="2503251"/>
              <a:ext cx="450600" cy="145800"/>
              <a:chOff x="705975" y="2364450"/>
              <a:chExt cx="450600" cy="145800"/>
            </a:xfrm>
          </p:grpSpPr>
          <p:sp>
            <p:nvSpPr>
              <p:cNvPr id="1749" name="Google Shape;1749;p42"/>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42"/>
            <p:cNvGrpSpPr/>
            <p:nvPr/>
          </p:nvGrpSpPr>
          <p:grpSpPr>
            <a:xfrm>
              <a:off x="4041900" y="2503251"/>
              <a:ext cx="450600" cy="145800"/>
              <a:chOff x="705975" y="2364450"/>
              <a:chExt cx="450600" cy="145800"/>
            </a:xfrm>
          </p:grpSpPr>
          <p:sp>
            <p:nvSpPr>
              <p:cNvPr id="1753" name="Google Shape;1753;p42"/>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42"/>
            <p:cNvGrpSpPr/>
            <p:nvPr/>
          </p:nvGrpSpPr>
          <p:grpSpPr>
            <a:xfrm>
              <a:off x="4651500" y="2503251"/>
              <a:ext cx="450600" cy="145800"/>
              <a:chOff x="705975" y="2364450"/>
              <a:chExt cx="450600" cy="145800"/>
            </a:xfrm>
          </p:grpSpPr>
          <p:sp>
            <p:nvSpPr>
              <p:cNvPr id="1757" name="Google Shape;1757;p42"/>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42"/>
            <p:cNvGrpSpPr/>
            <p:nvPr/>
          </p:nvGrpSpPr>
          <p:grpSpPr>
            <a:xfrm>
              <a:off x="5261100" y="2503251"/>
              <a:ext cx="450600" cy="145800"/>
              <a:chOff x="705975" y="2364450"/>
              <a:chExt cx="450600" cy="145800"/>
            </a:xfrm>
          </p:grpSpPr>
          <p:sp>
            <p:nvSpPr>
              <p:cNvPr id="1761" name="Google Shape;1761;p42"/>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64" name="Google Shape;176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Sequences</a:t>
            </a:r>
            <a:endParaRPr/>
          </a:p>
        </p:txBody>
      </p:sp>
      <p:sp>
        <p:nvSpPr>
          <p:cNvPr id="1765" name="Google Shape;1765;p42"/>
          <p:cNvSpPr txBox="1"/>
          <p:nvPr>
            <p:ph idx="1" type="body"/>
          </p:nvPr>
        </p:nvSpPr>
        <p:spPr>
          <a:xfrm>
            <a:off x="3432300" y="4484591"/>
            <a:ext cx="2279400" cy="5268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n"/>
              <a:t>[</a:t>
            </a:r>
            <a:r>
              <a:rPr i="1" lang="en"/>
              <a:t>i1</a:t>
            </a:r>
            <a:r>
              <a:rPr lang="en"/>
              <a:t>,     i2,     i3,     i4]</a:t>
            </a:r>
            <a:endParaRPr/>
          </a:p>
        </p:txBody>
      </p:sp>
      <p:grpSp>
        <p:nvGrpSpPr>
          <p:cNvPr id="1766" name="Google Shape;1766;p42"/>
          <p:cNvGrpSpPr/>
          <p:nvPr/>
        </p:nvGrpSpPr>
        <p:grpSpPr>
          <a:xfrm>
            <a:off x="3432300" y="4278263"/>
            <a:ext cx="2279400" cy="145800"/>
            <a:chOff x="3432300" y="4072075"/>
            <a:chExt cx="2279400" cy="145800"/>
          </a:xfrm>
        </p:grpSpPr>
        <p:grpSp>
          <p:nvGrpSpPr>
            <p:cNvPr id="1767" name="Google Shape;1767;p42"/>
            <p:cNvGrpSpPr/>
            <p:nvPr/>
          </p:nvGrpSpPr>
          <p:grpSpPr>
            <a:xfrm>
              <a:off x="3432300" y="4072075"/>
              <a:ext cx="450600" cy="145800"/>
              <a:chOff x="705975" y="2364450"/>
              <a:chExt cx="450600" cy="145800"/>
            </a:xfrm>
          </p:grpSpPr>
          <p:sp>
            <p:nvSpPr>
              <p:cNvPr id="1768" name="Google Shape;1768;p42"/>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42"/>
            <p:cNvGrpSpPr/>
            <p:nvPr/>
          </p:nvGrpSpPr>
          <p:grpSpPr>
            <a:xfrm>
              <a:off x="4041900" y="4072075"/>
              <a:ext cx="450600" cy="145800"/>
              <a:chOff x="705975" y="2364450"/>
              <a:chExt cx="450600" cy="145800"/>
            </a:xfrm>
          </p:grpSpPr>
          <p:sp>
            <p:nvSpPr>
              <p:cNvPr id="1772" name="Google Shape;1772;p42"/>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2"/>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2"/>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42"/>
            <p:cNvGrpSpPr/>
            <p:nvPr/>
          </p:nvGrpSpPr>
          <p:grpSpPr>
            <a:xfrm>
              <a:off x="4651500" y="4072075"/>
              <a:ext cx="450600" cy="145800"/>
              <a:chOff x="705975" y="2364450"/>
              <a:chExt cx="450600" cy="145800"/>
            </a:xfrm>
          </p:grpSpPr>
          <p:sp>
            <p:nvSpPr>
              <p:cNvPr id="1776" name="Google Shape;1776;p42"/>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42"/>
            <p:cNvGrpSpPr/>
            <p:nvPr/>
          </p:nvGrpSpPr>
          <p:grpSpPr>
            <a:xfrm>
              <a:off x="5261100" y="4072075"/>
              <a:ext cx="450600" cy="145800"/>
              <a:chOff x="705975" y="2364450"/>
              <a:chExt cx="450600" cy="145800"/>
            </a:xfrm>
          </p:grpSpPr>
          <p:sp>
            <p:nvSpPr>
              <p:cNvPr id="1780" name="Google Shape;1780;p42"/>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3" name="Google Shape;1783;p42"/>
          <p:cNvSpPr txBox="1"/>
          <p:nvPr/>
        </p:nvSpPr>
        <p:spPr>
          <a:xfrm>
            <a:off x="6207000" y="1017725"/>
            <a:ext cx="2937000" cy="3570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What if we want our input/output to be </a:t>
            </a:r>
            <a:r>
              <a:rPr i="1" lang="en" sz="2200">
                <a:latin typeface="Helvetica Neue"/>
                <a:ea typeface="Helvetica Neue"/>
                <a:cs typeface="Helvetica Neue"/>
                <a:sym typeface="Helvetica Neue"/>
              </a:rPr>
              <a:t>sequences</a:t>
            </a:r>
            <a:r>
              <a:rPr lang="en" sz="2200">
                <a:latin typeface="Helvetica Neue"/>
                <a:ea typeface="Helvetica Neue"/>
                <a:cs typeface="Helvetica Neue"/>
                <a:sym typeface="Helvetica Neue"/>
              </a:rPr>
              <a:t>?</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E.g., sentences!</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Prev:</a:t>
            </a:r>
            <a:endParaRPr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lang="en" sz="2200">
                <a:latin typeface="Helvetica Neue"/>
                <a:ea typeface="Helvetica Neue"/>
                <a:cs typeface="Helvetica Neue"/>
                <a:sym typeface="Helvetica Neue"/>
              </a:rPr>
              <a:t>{a, c, d} </a:t>
            </a:r>
            <a:br>
              <a:rPr lang="en" sz="2200">
                <a:latin typeface="Helvetica Neue"/>
                <a:ea typeface="Helvetica Neue"/>
                <a:cs typeface="Helvetica Neue"/>
                <a:sym typeface="Helvetica Neue"/>
              </a:rPr>
            </a:br>
            <a:r>
              <a:rPr lang="en" sz="2200">
                <a:latin typeface="Helvetica Neue"/>
                <a:ea typeface="Helvetica Neue"/>
                <a:cs typeface="Helvetica Neue"/>
                <a:sym typeface="Helvetica Neue"/>
              </a:rPr>
              <a:t>-&gt; {4, 3, 1}, </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Want:</a:t>
            </a:r>
            <a:endParaRPr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lang="en" sz="2200">
                <a:latin typeface="Helvetica Neue"/>
                <a:ea typeface="Helvetica Neue"/>
                <a:cs typeface="Helvetica Neue"/>
                <a:sym typeface="Helvetica Neue"/>
              </a:rPr>
              <a:t>[a, c, d] </a:t>
            </a:r>
            <a:br>
              <a:rPr lang="en" sz="2200">
                <a:latin typeface="Helvetica Neue"/>
                <a:ea typeface="Helvetica Neue"/>
                <a:cs typeface="Helvetica Neue"/>
                <a:sym typeface="Helvetica Neue"/>
              </a:rPr>
            </a:br>
            <a:r>
              <a:rPr lang="en" sz="2200">
                <a:latin typeface="Helvetica Neue"/>
                <a:ea typeface="Helvetica Neue"/>
                <a:cs typeface="Helvetica Neue"/>
                <a:sym typeface="Helvetica Neue"/>
              </a:rPr>
              <a:t>-&gt; [1, 3, 4]</a:t>
            </a:r>
            <a:endParaRPr sz="2200">
              <a:latin typeface="Helvetica Neue"/>
              <a:ea typeface="Helvetica Neue"/>
              <a:cs typeface="Helvetica Neue"/>
              <a:sym typeface="Helvetica Neue"/>
            </a:endParaRPr>
          </a:p>
        </p:txBody>
      </p:sp>
      <p:pic>
        <p:nvPicPr>
          <p:cNvPr id="1784" name="Google Shape;1784;p42"/>
          <p:cNvPicPr preferRelativeResize="0"/>
          <p:nvPr/>
        </p:nvPicPr>
        <p:blipFill rotWithShape="1">
          <a:blip r:embed="rId3">
            <a:alphaModFix/>
          </a:blip>
          <a:srcRect b="0" l="0" r="51585" t="37749"/>
          <a:stretch/>
        </p:blipFill>
        <p:spPr>
          <a:xfrm>
            <a:off x="577500" y="1304738"/>
            <a:ext cx="1654099" cy="2996874"/>
          </a:xfrm>
          <a:prstGeom prst="rect">
            <a:avLst/>
          </a:prstGeom>
          <a:noFill/>
          <a:ln>
            <a:noFill/>
          </a:ln>
        </p:spPr>
      </p:pic>
      <p:cxnSp>
        <p:nvCxnSpPr>
          <p:cNvPr id="1785" name="Google Shape;1785;p42"/>
          <p:cNvCxnSpPr>
            <a:endCxn id="1768" idx="1"/>
          </p:cNvCxnSpPr>
          <p:nvPr/>
        </p:nvCxnSpPr>
        <p:spPr>
          <a:xfrm>
            <a:off x="1462200" y="3147263"/>
            <a:ext cx="1970100" cy="1203900"/>
          </a:xfrm>
          <a:prstGeom prst="straightConnector1">
            <a:avLst/>
          </a:prstGeom>
          <a:noFill/>
          <a:ln cap="flat" cmpd="sng" w="38100">
            <a:solidFill>
              <a:srgbClr val="FF0000"/>
            </a:solidFill>
            <a:prstDash val="solid"/>
            <a:round/>
            <a:headEnd len="med" w="med" type="none"/>
            <a:tailEnd len="med" w="med" type="none"/>
          </a:ln>
        </p:spPr>
      </p:cxnSp>
      <p:cxnSp>
        <p:nvCxnSpPr>
          <p:cNvPr id="1786" name="Google Shape;1786;p42"/>
          <p:cNvCxnSpPr/>
          <p:nvPr/>
        </p:nvCxnSpPr>
        <p:spPr>
          <a:xfrm>
            <a:off x="2098100" y="3388725"/>
            <a:ext cx="1335300" cy="11571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0" st="0"/>
                                            </p:txEl>
                                          </p:spTgt>
                                        </p:tgtEl>
                                        <p:attrNameLst>
                                          <p:attrName>style.visibility</p:attrName>
                                        </p:attrNameLst>
                                      </p:cBhvr>
                                      <p:to>
                                        <p:strVal val="visible"/>
                                      </p:to>
                                    </p:set>
                                    <p:animEffect filter="fade" transition="in">
                                      <p:cBhvr>
                                        <p:cTn dur="1000"/>
                                        <p:tgtEl>
                                          <p:spTgt spid="17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1" st="1"/>
                                            </p:txEl>
                                          </p:spTgt>
                                        </p:tgtEl>
                                        <p:attrNameLst>
                                          <p:attrName>style.visibility</p:attrName>
                                        </p:attrNameLst>
                                      </p:cBhvr>
                                      <p:to>
                                        <p:strVal val="visible"/>
                                      </p:to>
                                    </p:set>
                                    <p:animEffect filter="fade" transition="in">
                                      <p:cBhvr>
                                        <p:cTn dur="1000"/>
                                        <p:tgtEl>
                                          <p:spTgt spid="17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2" st="2"/>
                                            </p:txEl>
                                          </p:spTgt>
                                        </p:tgtEl>
                                        <p:attrNameLst>
                                          <p:attrName>style.visibility</p:attrName>
                                        </p:attrNameLst>
                                      </p:cBhvr>
                                      <p:to>
                                        <p:strVal val="visible"/>
                                      </p:to>
                                    </p:set>
                                    <p:animEffect filter="fade" transition="in">
                                      <p:cBhvr>
                                        <p:cTn dur="1000"/>
                                        <p:tgtEl>
                                          <p:spTgt spid="17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3" st="3"/>
                                            </p:txEl>
                                          </p:spTgt>
                                        </p:tgtEl>
                                        <p:attrNameLst>
                                          <p:attrName>style.visibility</p:attrName>
                                        </p:attrNameLst>
                                      </p:cBhvr>
                                      <p:to>
                                        <p:strVal val="visible"/>
                                      </p:to>
                                    </p:set>
                                    <p:animEffect filter="fade" transition="in">
                                      <p:cBhvr>
                                        <p:cTn dur="1000"/>
                                        <p:tgtEl>
                                          <p:spTgt spid="17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4" st="4"/>
                                            </p:txEl>
                                          </p:spTgt>
                                        </p:tgtEl>
                                        <p:attrNameLst>
                                          <p:attrName>style.visibility</p:attrName>
                                        </p:attrNameLst>
                                      </p:cBhvr>
                                      <p:to>
                                        <p:strVal val="visible"/>
                                      </p:to>
                                    </p:set>
                                    <p:animEffect filter="fade" transition="in">
                                      <p:cBhvr>
                                        <p:cTn dur="1000"/>
                                        <p:tgtEl>
                                          <p:spTgt spid="17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xEl>
                                              <p:pRg end="5" st="5"/>
                                            </p:txEl>
                                          </p:spTgt>
                                        </p:tgtEl>
                                        <p:attrNameLst>
                                          <p:attrName>style.visibility</p:attrName>
                                        </p:attrNameLst>
                                      </p:cBhvr>
                                      <p:to>
                                        <p:strVal val="visible"/>
                                      </p:to>
                                    </p:set>
                                    <p:animEffect filter="fade" transition="in">
                                      <p:cBhvr>
                                        <p:cTn dur="1000"/>
                                        <p:tgtEl>
                                          <p:spTgt spid="17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1000"/>
                                        <p:tgtEl>
                                          <p:spTgt spid="1766"/>
                                        </p:tgtEl>
                                      </p:cBhvr>
                                    </p:animEffect>
                                  </p:childTnLst>
                                </p:cTn>
                              </p:par>
                              <p:par>
                                <p:cTn fill="hold" nodeType="with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1000"/>
                                        <p:tgtEl>
                                          <p:spTgt spid="1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1000"/>
                                        <p:tgtEl>
                                          <p:spTgt spid="1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43"/>
          <p:cNvSpPr txBox="1"/>
          <p:nvPr>
            <p:ph idx="1" type="body"/>
          </p:nvPr>
        </p:nvSpPr>
        <p:spPr>
          <a:xfrm>
            <a:off x="3432300" y="471095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[a,     b,     c,     d]</a:t>
            </a:r>
            <a:endParaRPr/>
          </a:p>
        </p:txBody>
      </p:sp>
      <p:sp>
        <p:nvSpPr>
          <p:cNvPr id="1792" name="Google Shape;1792;p43"/>
          <p:cNvSpPr/>
          <p:nvPr/>
        </p:nvSpPr>
        <p:spPr>
          <a:xfrm>
            <a:off x="3556800" y="3323650"/>
            <a:ext cx="2030400" cy="526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1793" name="Google Shape;1793;p43"/>
          <p:cNvSpPr/>
          <p:nvPr/>
        </p:nvSpPr>
        <p:spPr>
          <a:xfrm>
            <a:off x="3556800" y="2048425"/>
            <a:ext cx="2030400" cy="526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sp>
        <p:nvSpPr>
          <p:cNvPr id="1794" name="Google Shape;1794;p43"/>
          <p:cNvSpPr txBox="1"/>
          <p:nvPr>
            <p:ph idx="1" type="body"/>
          </p:nvPr>
        </p:nvSpPr>
        <p:spPr>
          <a:xfrm>
            <a:off x="3432300" y="773200"/>
            <a:ext cx="2279400" cy="526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[1,     2,     3,     4]</a:t>
            </a:r>
            <a:endParaRPr/>
          </a:p>
        </p:txBody>
      </p:sp>
      <p:grpSp>
        <p:nvGrpSpPr>
          <p:cNvPr id="1795" name="Google Shape;1795;p43"/>
          <p:cNvGrpSpPr/>
          <p:nvPr/>
        </p:nvGrpSpPr>
        <p:grpSpPr>
          <a:xfrm>
            <a:off x="3432300" y="4453075"/>
            <a:ext cx="2279400" cy="145800"/>
            <a:chOff x="3432300" y="4072075"/>
            <a:chExt cx="2279400" cy="145800"/>
          </a:xfrm>
        </p:grpSpPr>
        <p:grpSp>
          <p:nvGrpSpPr>
            <p:cNvPr id="1796" name="Google Shape;1796;p43"/>
            <p:cNvGrpSpPr/>
            <p:nvPr/>
          </p:nvGrpSpPr>
          <p:grpSpPr>
            <a:xfrm>
              <a:off x="3432300" y="4072075"/>
              <a:ext cx="450600" cy="145800"/>
              <a:chOff x="705975" y="2364450"/>
              <a:chExt cx="450600" cy="145800"/>
            </a:xfrm>
          </p:grpSpPr>
          <p:sp>
            <p:nvSpPr>
              <p:cNvPr id="1797" name="Google Shape;1797;p4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43"/>
            <p:cNvGrpSpPr/>
            <p:nvPr/>
          </p:nvGrpSpPr>
          <p:grpSpPr>
            <a:xfrm>
              <a:off x="4041900" y="4072075"/>
              <a:ext cx="450600" cy="145800"/>
              <a:chOff x="705975" y="2364450"/>
              <a:chExt cx="450600" cy="145800"/>
            </a:xfrm>
          </p:grpSpPr>
          <p:sp>
            <p:nvSpPr>
              <p:cNvPr id="1801" name="Google Shape;1801;p4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43"/>
            <p:cNvGrpSpPr/>
            <p:nvPr/>
          </p:nvGrpSpPr>
          <p:grpSpPr>
            <a:xfrm>
              <a:off x="4651500" y="4072075"/>
              <a:ext cx="450600" cy="145800"/>
              <a:chOff x="705975" y="2364450"/>
              <a:chExt cx="450600" cy="145800"/>
            </a:xfrm>
          </p:grpSpPr>
          <p:sp>
            <p:nvSpPr>
              <p:cNvPr id="1805" name="Google Shape;1805;p4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3"/>
            <p:cNvGrpSpPr/>
            <p:nvPr/>
          </p:nvGrpSpPr>
          <p:grpSpPr>
            <a:xfrm>
              <a:off x="5261100" y="4072075"/>
              <a:ext cx="450600" cy="145800"/>
              <a:chOff x="705975" y="2364450"/>
              <a:chExt cx="450600" cy="145800"/>
            </a:xfrm>
          </p:grpSpPr>
          <p:sp>
            <p:nvSpPr>
              <p:cNvPr id="1809" name="Google Shape;1809;p43"/>
              <p:cNvSpPr/>
              <p:nvPr/>
            </p:nvSpPr>
            <p:spPr>
              <a:xfrm>
                <a:off x="7059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8583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1010775" y="2364450"/>
                <a:ext cx="1458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2" name="Google Shape;1812;p43"/>
          <p:cNvGrpSpPr/>
          <p:nvPr/>
        </p:nvGrpSpPr>
        <p:grpSpPr>
          <a:xfrm>
            <a:off x="3432300" y="1328875"/>
            <a:ext cx="2279400" cy="145800"/>
            <a:chOff x="3432300" y="947875"/>
            <a:chExt cx="2279400" cy="145800"/>
          </a:xfrm>
        </p:grpSpPr>
        <p:grpSp>
          <p:nvGrpSpPr>
            <p:cNvPr id="1813" name="Google Shape;1813;p43"/>
            <p:cNvGrpSpPr/>
            <p:nvPr/>
          </p:nvGrpSpPr>
          <p:grpSpPr>
            <a:xfrm>
              <a:off x="3432300" y="947875"/>
              <a:ext cx="450600" cy="145800"/>
              <a:chOff x="705975" y="2364450"/>
              <a:chExt cx="450600" cy="145800"/>
            </a:xfrm>
          </p:grpSpPr>
          <p:sp>
            <p:nvSpPr>
              <p:cNvPr id="1814" name="Google Shape;1814;p43"/>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3"/>
            <p:cNvGrpSpPr/>
            <p:nvPr/>
          </p:nvGrpSpPr>
          <p:grpSpPr>
            <a:xfrm>
              <a:off x="4041900" y="947875"/>
              <a:ext cx="450600" cy="145800"/>
              <a:chOff x="705975" y="2364450"/>
              <a:chExt cx="450600" cy="145800"/>
            </a:xfrm>
          </p:grpSpPr>
          <p:sp>
            <p:nvSpPr>
              <p:cNvPr id="1818" name="Google Shape;1818;p43"/>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3"/>
            <p:cNvGrpSpPr/>
            <p:nvPr/>
          </p:nvGrpSpPr>
          <p:grpSpPr>
            <a:xfrm>
              <a:off x="4651500" y="947875"/>
              <a:ext cx="450600" cy="145800"/>
              <a:chOff x="705975" y="2364450"/>
              <a:chExt cx="450600" cy="145800"/>
            </a:xfrm>
          </p:grpSpPr>
          <p:sp>
            <p:nvSpPr>
              <p:cNvPr id="1822" name="Google Shape;1822;p43"/>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3"/>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43"/>
            <p:cNvGrpSpPr/>
            <p:nvPr/>
          </p:nvGrpSpPr>
          <p:grpSpPr>
            <a:xfrm>
              <a:off x="5261100" y="947875"/>
              <a:ext cx="450600" cy="145800"/>
              <a:chOff x="705975" y="2364450"/>
              <a:chExt cx="450600" cy="145800"/>
            </a:xfrm>
          </p:grpSpPr>
          <p:sp>
            <p:nvSpPr>
              <p:cNvPr id="1826" name="Google Shape;1826;p43"/>
              <p:cNvSpPr/>
              <p:nvPr/>
            </p:nvSpPr>
            <p:spPr>
              <a:xfrm>
                <a:off x="7059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8583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1010775" y="2364450"/>
                <a:ext cx="145800" cy="14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29" name="Google Shape;1829;p43"/>
          <p:cNvCxnSpPr>
            <a:endCxn id="1792" idx="2"/>
          </p:cNvCxnSpPr>
          <p:nvPr/>
        </p:nvCxnSpPr>
        <p:spPr>
          <a:xfrm rot="10800000">
            <a:off x="4572000" y="3850450"/>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830" name="Google Shape;1830;p43"/>
          <p:cNvCxnSpPr>
            <a:stCxn id="1793" idx="0"/>
          </p:cNvCxnSpPr>
          <p:nvPr/>
        </p:nvCxnSpPr>
        <p:spPr>
          <a:xfrm rot="10800000">
            <a:off x="4572000" y="1663225"/>
            <a:ext cx="0" cy="385200"/>
          </a:xfrm>
          <a:prstGeom prst="straightConnector1">
            <a:avLst/>
          </a:prstGeom>
          <a:noFill/>
          <a:ln cap="flat" cmpd="sng" w="19050">
            <a:solidFill>
              <a:schemeClr val="dk1"/>
            </a:solidFill>
            <a:prstDash val="solid"/>
            <a:round/>
            <a:headEnd len="med" w="med" type="none"/>
            <a:tailEnd len="med" w="med" type="triangle"/>
          </a:ln>
        </p:spPr>
      </p:cxnSp>
      <p:cxnSp>
        <p:nvCxnSpPr>
          <p:cNvPr id="1831" name="Google Shape;1831;p43"/>
          <p:cNvCxnSpPr>
            <a:stCxn id="1792" idx="0"/>
          </p:cNvCxnSpPr>
          <p:nvPr/>
        </p:nvCxnSpPr>
        <p:spPr>
          <a:xfrm rot="10800000">
            <a:off x="4572000" y="3092950"/>
            <a:ext cx="0" cy="230700"/>
          </a:xfrm>
          <a:prstGeom prst="straightConnector1">
            <a:avLst/>
          </a:prstGeom>
          <a:noFill/>
          <a:ln cap="flat" cmpd="sng" w="19050">
            <a:solidFill>
              <a:schemeClr val="dk1"/>
            </a:solidFill>
            <a:prstDash val="solid"/>
            <a:round/>
            <a:headEnd len="med" w="med" type="none"/>
            <a:tailEnd len="med" w="med" type="triangle"/>
          </a:ln>
        </p:spPr>
      </p:cxnSp>
      <p:cxnSp>
        <p:nvCxnSpPr>
          <p:cNvPr id="1832" name="Google Shape;1832;p43"/>
          <p:cNvCxnSpPr>
            <a:endCxn id="1793" idx="2"/>
          </p:cNvCxnSpPr>
          <p:nvPr/>
        </p:nvCxnSpPr>
        <p:spPr>
          <a:xfrm rot="10800000">
            <a:off x="4572000" y="2575225"/>
            <a:ext cx="0" cy="237300"/>
          </a:xfrm>
          <a:prstGeom prst="straightConnector1">
            <a:avLst/>
          </a:prstGeom>
          <a:noFill/>
          <a:ln cap="flat" cmpd="sng" w="19050">
            <a:solidFill>
              <a:schemeClr val="dk1"/>
            </a:solidFill>
            <a:prstDash val="solid"/>
            <a:round/>
            <a:headEnd len="med" w="med" type="none"/>
            <a:tailEnd len="med" w="med" type="triangle"/>
          </a:ln>
        </p:spPr>
      </p:cxnSp>
      <p:grpSp>
        <p:nvGrpSpPr>
          <p:cNvPr id="1833" name="Google Shape;1833;p43"/>
          <p:cNvGrpSpPr/>
          <p:nvPr/>
        </p:nvGrpSpPr>
        <p:grpSpPr>
          <a:xfrm>
            <a:off x="3432300" y="2884251"/>
            <a:ext cx="2279400" cy="145800"/>
            <a:chOff x="3432300" y="2503251"/>
            <a:chExt cx="2279400" cy="145800"/>
          </a:xfrm>
        </p:grpSpPr>
        <p:grpSp>
          <p:nvGrpSpPr>
            <p:cNvPr id="1834" name="Google Shape;1834;p43"/>
            <p:cNvGrpSpPr/>
            <p:nvPr/>
          </p:nvGrpSpPr>
          <p:grpSpPr>
            <a:xfrm>
              <a:off x="3432300" y="2503251"/>
              <a:ext cx="450600" cy="145800"/>
              <a:chOff x="705975" y="2364450"/>
              <a:chExt cx="450600" cy="145800"/>
            </a:xfrm>
          </p:grpSpPr>
          <p:sp>
            <p:nvSpPr>
              <p:cNvPr id="1835" name="Google Shape;1835;p43"/>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43"/>
            <p:cNvGrpSpPr/>
            <p:nvPr/>
          </p:nvGrpSpPr>
          <p:grpSpPr>
            <a:xfrm>
              <a:off x="4041900" y="2503251"/>
              <a:ext cx="450600" cy="145800"/>
              <a:chOff x="705975" y="2364450"/>
              <a:chExt cx="450600" cy="145800"/>
            </a:xfrm>
          </p:grpSpPr>
          <p:sp>
            <p:nvSpPr>
              <p:cNvPr id="1839" name="Google Shape;1839;p43"/>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43"/>
            <p:cNvGrpSpPr/>
            <p:nvPr/>
          </p:nvGrpSpPr>
          <p:grpSpPr>
            <a:xfrm>
              <a:off x="4651500" y="2503251"/>
              <a:ext cx="450600" cy="145800"/>
              <a:chOff x="705975" y="2364450"/>
              <a:chExt cx="450600" cy="145800"/>
            </a:xfrm>
          </p:grpSpPr>
          <p:sp>
            <p:nvSpPr>
              <p:cNvPr id="1843" name="Google Shape;1843;p43"/>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3"/>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43"/>
            <p:cNvGrpSpPr/>
            <p:nvPr/>
          </p:nvGrpSpPr>
          <p:grpSpPr>
            <a:xfrm>
              <a:off x="5261100" y="2503251"/>
              <a:ext cx="450600" cy="145800"/>
              <a:chOff x="705975" y="2364450"/>
              <a:chExt cx="450600" cy="145800"/>
            </a:xfrm>
          </p:grpSpPr>
          <p:sp>
            <p:nvSpPr>
              <p:cNvPr id="1847" name="Google Shape;1847;p43"/>
              <p:cNvSpPr/>
              <p:nvPr/>
            </p:nvSpPr>
            <p:spPr>
              <a:xfrm>
                <a:off x="7059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8583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1010775" y="2364450"/>
                <a:ext cx="145800" cy="14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0" name="Google Shape;185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Sequences: What </a:t>
            </a:r>
            <a:r>
              <a:rPr i="1" lang="en"/>
              <a:t>is</a:t>
            </a:r>
            <a:r>
              <a:rPr lang="en"/>
              <a:t> a Positional Encoding?</a:t>
            </a:r>
            <a:endParaRPr/>
          </a:p>
        </p:txBody>
      </p:sp>
      <p:sp>
        <p:nvSpPr>
          <p:cNvPr id="1851" name="Google Shape;1851;p43"/>
          <p:cNvSpPr txBox="1"/>
          <p:nvPr>
            <p:ph idx="1" type="body"/>
          </p:nvPr>
        </p:nvSpPr>
        <p:spPr>
          <a:xfrm>
            <a:off x="3432300" y="4484591"/>
            <a:ext cx="2279400" cy="5268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1200"/>
              </a:spcAft>
              <a:buNone/>
            </a:pPr>
            <a:r>
              <a:rPr lang="en"/>
              <a:t>[</a:t>
            </a:r>
            <a:r>
              <a:rPr i="1" lang="en"/>
              <a:t>i1</a:t>
            </a:r>
            <a:r>
              <a:rPr lang="en"/>
              <a:t>,     i2,     i3,     i4]</a:t>
            </a:r>
            <a:endParaRPr/>
          </a:p>
        </p:txBody>
      </p:sp>
      <p:grpSp>
        <p:nvGrpSpPr>
          <p:cNvPr id="1852" name="Google Shape;1852;p43"/>
          <p:cNvGrpSpPr/>
          <p:nvPr/>
        </p:nvGrpSpPr>
        <p:grpSpPr>
          <a:xfrm>
            <a:off x="3432300" y="4278263"/>
            <a:ext cx="2279400" cy="145800"/>
            <a:chOff x="3432300" y="4072075"/>
            <a:chExt cx="2279400" cy="145800"/>
          </a:xfrm>
        </p:grpSpPr>
        <p:grpSp>
          <p:nvGrpSpPr>
            <p:cNvPr id="1853" name="Google Shape;1853;p43"/>
            <p:cNvGrpSpPr/>
            <p:nvPr/>
          </p:nvGrpSpPr>
          <p:grpSpPr>
            <a:xfrm>
              <a:off x="3432300" y="4072075"/>
              <a:ext cx="450600" cy="145800"/>
              <a:chOff x="705975" y="2364450"/>
              <a:chExt cx="450600" cy="145800"/>
            </a:xfrm>
          </p:grpSpPr>
          <p:sp>
            <p:nvSpPr>
              <p:cNvPr id="1854" name="Google Shape;1854;p43"/>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43"/>
            <p:cNvGrpSpPr/>
            <p:nvPr/>
          </p:nvGrpSpPr>
          <p:grpSpPr>
            <a:xfrm>
              <a:off x="4041900" y="4072075"/>
              <a:ext cx="450600" cy="145800"/>
              <a:chOff x="705975" y="2364450"/>
              <a:chExt cx="450600" cy="145800"/>
            </a:xfrm>
          </p:grpSpPr>
          <p:sp>
            <p:nvSpPr>
              <p:cNvPr id="1858" name="Google Shape;1858;p43"/>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43"/>
            <p:cNvGrpSpPr/>
            <p:nvPr/>
          </p:nvGrpSpPr>
          <p:grpSpPr>
            <a:xfrm>
              <a:off x="4651500" y="4072075"/>
              <a:ext cx="450600" cy="145800"/>
              <a:chOff x="705975" y="2364450"/>
              <a:chExt cx="450600" cy="145800"/>
            </a:xfrm>
          </p:grpSpPr>
          <p:sp>
            <p:nvSpPr>
              <p:cNvPr id="1862" name="Google Shape;1862;p43"/>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43"/>
            <p:cNvGrpSpPr/>
            <p:nvPr/>
          </p:nvGrpSpPr>
          <p:grpSpPr>
            <a:xfrm>
              <a:off x="5261100" y="4072075"/>
              <a:ext cx="450600" cy="145800"/>
              <a:chOff x="705975" y="2364450"/>
              <a:chExt cx="450600" cy="145800"/>
            </a:xfrm>
          </p:grpSpPr>
          <p:sp>
            <p:nvSpPr>
              <p:cNvPr id="1866" name="Google Shape;1866;p43"/>
              <p:cNvSpPr/>
              <p:nvPr/>
            </p:nvSpPr>
            <p:spPr>
              <a:xfrm>
                <a:off x="7059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3"/>
              <p:cNvSpPr/>
              <p:nvPr/>
            </p:nvSpPr>
            <p:spPr>
              <a:xfrm>
                <a:off x="8583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1010775" y="2364450"/>
                <a:ext cx="145800" cy="145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9" name="Google Shape;1869;p43"/>
          <p:cNvSpPr txBox="1"/>
          <p:nvPr/>
        </p:nvSpPr>
        <p:spPr>
          <a:xfrm>
            <a:off x="5847025" y="1017725"/>
            <a:ext cx="32970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Creating a consistent “indicator vector” for each position</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“Nearness” between adjacent positions preserved by encoding functions.</a:t>
            </a:r>
            <a:endParaRPr sz="2200">
              <a:latin typeface="Helvetica Neue"/>
              <a:ea typeface="Helvetica Neue"/>
              <a:cs typeface="Helvetica Neue"/>
              <a:sym typeface="Helvetica Neue"/>
            </a:endParaRPr>
          </a:p>
        </p:txBody>
      </p:sp>
      <p:pic>
        <p:nvPicPr>
          <p:cNvPr id="1870" name="Google Shape;1870;p43"/>
          <p:cNvPicPr preferRelativeResize="0"/>
          <p:nvPr/>
        </p:nvPicPr>
        <p:blipFill>
          <a:blip r:embed="rId3">
            <a:alphaModFix/>
          </a:blip>
          <a:stretch>
            <a:fillRect/>
          </a:stretch>
        </p:blipFill>
        <p:spPr>
          <a:xfrm>
            <a:off x="542250" y="1147838"/>
            <a:ext cx="2476500" cy="1114425"/>
          </a:xfrm>
          <a:prstGeom prst="rect">
            <a:avLst/>
          </a:prstGeom>
          <a:noFill/>
          <a:ln>
            <a:noFill/>
          </a:ln>
        </p:spPr>
      </p:pic>
      <p:pic>
        <p:nvPicPr>
          <p:cNvPr id="1871" name="Google Shape;1871;p43"/>
          <p:cNvPicPr preferRelativeResize="0"/>
          <p:nvPr/>
        </p:nvPicPr>
        <p:blipFill>
          <a:blip r:embed="rId4">
            <a:alphaModFix/>
          </a:blip>
          <a:stretch>
            <a:fillRect/>
          </a:stretch>
        </p:blipFill>
        <p:spPr>
          <a:xfrm>
            <a:off x="145300" y="2236975"/>
            <a:ext cx="4426700" cy="2620874"/>
          </a:xfrm>
          <a:prstGeom prst="rect">
            <a:avLst/>
          </a:prstGeom>
          <a:noFill/>
          <a:ln>
            <a:noFill/>
          </a:ln>
        </p:spPr>
      </p:pic>
      <p:sp>
        <p:nvSpPr>
          <p:cNvPr id="1872" name="Google Shape;1872;p43"/>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https://machinelearningmastery.com/a-gentle-introduction-to-positional-encoding-in-transformer-models-part-1/</a:t>
            </a:r>
            <a:r>
              <a:rPr lang="en"/>
              <a:t> </a:t>
            </a:r>
            <a:endParaRPr/>
          </a:p>
        </p:txBody>
      </p:sp>
      <p:sp>
        <p:nvSpPr>
          <p:cNvPr id="1873" name="Google Shape;1873;p43"/>
          <p:cNvSpPr/>
          <p:nvPr/>
        </p:nvSpPr>
        <p:spPr>
          <a:xfrm>
            <a:off x="4508625" y="3310300"/>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cos(p(0), p(1)) = 0.77</a:t>
            </a:r>
            <a:endParaRPr sz="1000">
              <a:latin typeface="Helvetica Neue"/>
              <a:ea typeface="Helvetica Neue"/>
              <a:cs typeface="Helvetica Neue"/>
              <a:sym typeface="Helvetica Neue"/>
            </a:endParaRPr>
          </a:p>
        </p:txBody>
      </p:sp>
      <p:sp>
        <p:nvSpPr>
          <p:cNvPr id="1874" name="Google Shape;1874;p43"/>
          <p:cNvSpPr/>
          <p:nvPr/>
        </p:nvSpPr>
        <p:spPr>
          <a:xfrm>
            <a:off x="4508625" y="3750832"/>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cos(p(0), p(2)) = 0.28</a:t>
            </a:r>
            <a:endParaRPr sz="1000">
              <a:latin typeface="Helvetica Neue"/>
              <a:ea typeface="Helvetica Neue"/>
              <a:cs typeface="Helvetica Neue"/>
              <a:sym typeface="Helvetica Neue"/>
            </a:endParaRPr>
          </a:p>
        </p:txBody>
      </p:sp>
      <p:sp>
        <p:nvSpPr>
          <p:cNvPr id="1875" name="Google Shape;1875;p43"/>
          <p:cNvSpPr/>
          <p:nvPr/>
        </p:nvSpPr>
        <p:spPr>
          <a:xfrm>
            <a:off x="4508625" y="4162775"/>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cos(p(0), p(3)) = </a:t>
            </a:r>
            <a:r>
              <a:rPr lang="en" sz="1000">
                <a:solidFill>
                  <a:schemeClr val="dk1"/>
                </a:solidFill>
                <a:latin typeface="Helvetica Neue"/>
                <a:ea typeface="Helvetica Neue"/>
                <a:cs typeface="Helvetica Neue"/>
                <a:sym typeface="Helvetica Neue"/>
              </a:rPr>
              <a:t>-0.01</a:t>
            </a:r>
            <a:endParaRPr sz="1000">
              <a:latin typeface="Helvetica Neue"/>
              <a:ea typeface="Helvetica Neue"/>
              <a:cs typeface="Helvetica Neue"/>
              <a:sym typeface="Helvetica Neue"/>
            </a:endParaRPr>
          </a:p>
        </p:txBody>
      </p:sp>
      <p:sp>
        <p:nvSpPr>
          <p:cNvPr id="1876" name="Google Shape;1876;p43"/>
          <p:cNvSpPr/>
          <p:nvPr/>
        </p:nvSpPr>
        <p:spPr>
          <a:xfrm>
            <a:off x="5974540" y="3750832"/>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cos(p(1), p(2)) = 0.77</a:t>
            </a:r>
            <a:endParaRPr sz="1000">
              <a:latin typeface="Helvetica Neue"/>
              <a:ea typeface="Helvetica Neue"/>
              <a:cs typeface="Helvetica Neue"/>
              <a:sym typeface="Helvetica Neue"/>
            </a:endParaRPr>
          </a:p>
        </p:txBody>
      </p:sp>
      <p:sp>
        <p:nvSpPr>
          <p:cNvPr id="1877" name="Google Shape;1877;p43"/>
          <p:cNvSpPr/>
          <p:nvPr/>
        </p:nvSpPr>
        <p:spPr>
          <a:xfrm>
            <a:off x="5974540" y="4162775"/>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cos(p(1), p(3)) = </a:t>
            </a:r>
            <a:r>
              <a:rPr lang="en" sz="1000">
                <a:solidFill>
                  <a:schemeClr val="dk1"/>
                </a:solidFill>
                <a:latin typeface="Helvetica Neue"/>
                <a:ea typeface="Helvetica Neue"/>
                <a:cs typeface="Helvetica Neue"/>
                <a:sym typeface="Helvetica Neue"/>
              </a:rPr>
              <a:t>0.28</a:t>
            </a:r>
            <a:endParaRPr sz="1000">
              <a:latin typeface="Helvetica Neue"/>
              <a:ea typeface="Helvetica Neue"/>
              <a:cs typeface="Helvetica Neue"/>
              <a:sym typeface="Helvetica Neue"/>
            </a:endParaRPr>
          </a:p>
        </p:txBody>
      </p:sp>
      <p:sp>
        <p:nvSpPr>
          <p:cNvPr id="1878" name="Google Shape;1878;p43"/>
          <p:cNvSpPr/>
          <p:nvPr/>
        </p:nvSpPr>
        <p:spPr>
          <a:xfrm>
            <a:off x="7440454" y="4162775"/>
            <a:ext cx="14400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cos(p(2), p(3)) = </a:t>
            </a:r>
            <a:r>
              <a:rPr lang="en" sz="1000">
                <a:solidFill>
                  <a:schemeClr val="dk1"/>
                </a:solidFill>
                <a:latin typeface="Helvetica Neue"/>
                <a:ea typeface="Helvetica Neue"/>
                <a:cs typeface="Helvetica Neue"/>
                <a:sym typeface="Helvetica Neue"/>
              </a:rPr>
              <a:t>0.77</a:t>
            </a:r>
            <a:endParaRPr sz="1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0" st="0"/>
                                            </p:txEl>
                                          </p:spTgt>
                                        </p:tgtEl>
                                        <p:attrNameLst>
                                          <p:attrName>style.visibility</p:attrName>
                                        </p:attrNameLst>
                                      </p:cBhvr>
                                      <p:to>
                                        <p:strVal val="visible"/>
                                      </p:to>
                                    </p:set>
                                    <p:animEffect filter="fade" transition="in">
                                      <p:cBhvr>
                                        <p:cTn dur="1000"/>
                                        <p:tgtEl>
                                          <p:spTgt spid="18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1" st="1"/>
                                            </p:txEl>
                                          </p:spTgt>
                                        </p:tgtEl>
                                        <p:attrNameLst>
                                          <p:attrName>style.visibility</p:attrName>
                                        </p:attrNameLst>
                                      </p:cBhvr>
                                      <p:to>
                                        <p:strVal val="visible"/>
                                      </p:to>
                                    </p:set>
                                    <p:animEffect filter="fade" transition="in">
                                      <p:cBhvr>
                                        <p:cTn dur="1000"/>
                                        <p:tgtEl>
                                          <p:spTgt spid="18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1000"/>
                                        <p:tgtEl>
                                          <p:spTgt spid="1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1000"/>
                                        <p:tgtEl>
                                          <p:spTgt spid="1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1000"/>
                                        <p:tgtEl>
                                          <p:spTgt spid="1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1000"/>
                                        <p:tgtEl>
                                          <p:spTgt spid="1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1000"/>
                                        <p:tgtEl>
                                          <p:spTgt spid="1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1000"/>
                                        <p:tgtEl>
                                          <p:spTgt spid="1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Bidirectional Encoder Representations from Transformers</a:t>
            </a:r>
            <a:endParaRPr/>
          </a:p>
        </p:txBody>
      </p:sp>
      <p:sp>
        <p:nvSpPr>
          <p:cNvPr id="1884" name="Google Shape;1884;p44"/>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BERT: Pre-training of Deep Bidirectional Transformers for Language Understanding</a:t>
            </a:r>
            <a:endParaRPr/>
          </a:p>
        </p:txBody>
      </p:sp>
      <p:pic>
        <p:nvPicPr>
          <p:cNvPr id="1885" name="Google Shape;1885;p44"/>
          <p:cNvPicPr preferRelativeResize="0"/>
          <p:nvPr/>
        </p:nvPicPr>
        <p:blipFill>
          <a:blip r:embed="rId4">
            <a:alphaModFix/>
          </a:blip>
          <a:stretch>
            <a:fillRect/>
          </a:stretch>
        </p:blipFill>
        <p:spPr>
          <a:xfrm>
            <a:off x="152400" y="1373825"/>
            <a:ext cx="8839198" cy="2747401"/>
          </a:xfrm>
          <a:prstGeom prst="rect">
            <a:avLst/>
          </a:prstGeom>
          <a:noFill/>
          <a:ln>
            <a:noFill/>
          </a:ln>
        </p:spPr>
      </p:pic>
      <p:sp>
        <p:nvSpPr>
          <p:cNvPr id="1886" name="Google Shape;1886;p44"/>
          <p:cNvSpPr/>
          <p:nvPr/>
        </p:nvSpPr>
        <p:spPr>
          <a:xfrm>
            <a:off x="67900" y="2044575"/>
            <a:ext cx="8923800" cy="4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4"/>
          <p:cNvSpPr/>
          <p:nvPr/>
        </p:nvSpPr>
        <p:spPr>
          <a:xfrm>
            <a:off x="67900" y="2577975"/>
            <a:ext cx="8923800" cy="62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4"/>
          <p:cNvSpPr/>
          <p:nvPr/>
        </p:nvSpPr>
        <p:spPr>
          <a:xfrm>
            <a:off x="67900" y="3263775"/>
            <a:ext cx="8923800" cy="7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86"/>
                                        </p:tgtEl>
                                      </p:cBhvr>
                                    </p:animEffect>
                                    <p:set>
                                      <p:cBhvr>
                                        <p:cTn dur="1" fill="hold">
                                          <p:stCondLst>
                                            <p:cond delay="1000"/>
                                          </p:stCondLst>
                                        </p:cTn>
                                        <p:tgtEl>
                                          <p:spTgt spid="18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88"/>
                                        </p:tgtEl>
                                      </p:cBhvr>
                                    </p:animEffect>
                                    <p:set>
                                      <p:cBhvr>
                                        <p:cTn dur="1" fill="hold">
                                          <p:stCondLst>
                                            <p:cond delay="1000"/>
                                          </p:stCondLst>
                                        </p:cTn>
                                        <p:tgtEl>
                                          <p:spTgt spid="18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87"/>
                                        </p:tgtEl>
                                      </p:cBhvr>
                                    </p:animEffect>
                                    <p:set>
                                      <p:cBhvr>
                                        <p:cTn dur="1" fill="hold">
                                          <p:stCondLst>
                                            <p:cond delay="1000"/>
                                          </p:stCondLst>
                                        </p:cTn>
                                        <p:tgtEl>
                                          <p:spTgt spid="18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Modeling Pretraining</a:t>
            </a:r>
            <a:endParaRPr/>
          </a:p>
        </p:txBody>
      </p:sp>
      <p:sp>
        <p:nvSpPr>
          <p:cNvPr id="1894" name="Google Shape;1894;p45"/>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BERT: Pre-training of Deep Bidirectional Transformers for Language Understanding</a:t>
            </a:r>
            <a:endParaRPr/>
          </a:p>
        </p:txBody>
      </p:sp>
      <p:pic>
        <p:nvPicPr>
          <p:cNvPr id="1895" name="Google Shape;1895;p45"/>
          <p:cNvPicPr preferRelativeResize="0"/>
          <p:nvPr/>
        </p:nvPicPr>
        <p:blipFill>
          <a:blip r:embed="rId4">
            <a:alphaModFix/>
          </a:blip>
          <a:stretch>
            <a:fillRect/>
          </a:stretch>
        </p:blipFill>
        <p:spPr>
          <a:xfrm>
            <a:off x="152400" y="1373825"/>
            <a:ext cx="8839198" cy="2747401"/>
          </a:xfrm>
          <a:prstGeom prst="rect">
            <a:avLst/>
          </a:prstGeom>
          <a:noFill/>
          <a:ln>
            <a:noFill/>
          </a:ln>
        </p:spPr>
      </p:pic>
      <p:sp>
        <p:nvSpPr>
          <p:cNvPr id="1896" name="Google Shape;1896;p45"/>
          <p:cNvSpPr/>
          <p:nvPr/>
        </p:nvSpPr>
        <p:spPr>
          <a:xfrm>
            <a:off x="2882030" y="2014384"/>
            <a:ext cx="656400" cy="5727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1897" name="Google Shape;1897;p45"/>
          <p:cNvSpPr/>
          <p:nvPr/>
        </p:nvSpPr>
        <p:spPr>
          <a:xfrm>
            <a:off x="5501505" y="1999059"/>
            <a:ext cx="656400" cy="5727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1898" name="Google Shape;1898;p45"/>
          <p:cNvSpPr/>
          <p:nvPr/>
        </p:nvSpPr>
        <p:spPr>
          <a:xfrm>
            <a:off x="4152530" y="2014384"/>
            <a:ext cx="656400" cy="5727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PEEL</a:t>
            </a:r>
            <a:endParaRPr b="1" sz="900">
              <a:latin typeface="Helvetica Neue"/>
              <a:ea typeface="Helvetica Neue"/>
              <a:cs typeface="Helvetica Neue"/>
              <a:sym typeface="Helvetica Neue"/>
            </a:endParaRPr>
          </a:p>
        </p:txBody>
      </p:sp>
      <p:sp>
        <p:nvSpPr>
          <p:cNvPr id="1899" name="Google Shape;1899;p45"/>
          <p:cNvSpPr/>
          <p:nvPr/>
        </p:nvSpPr>
        <p:spPr>
          <a:xfrm>
            <a:off x="6779555" y="1999059"/>
            <a:ext cx="656400" cy="5727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PLAY</a:t>
            </a:r>
            <a:endParaRPr b="1" sz="900">
              <a:latin typeface="Helvetica Neue"/>
              <a:ea typeface="Helvetica Neue"/>
              <a:cs typeface="Helvetica Neue"/>
              <a:sym typeface="Helvetica Neue"/>
            </a:endParaRPr>
          </a:p>
        </p:txBody>
      </p:sp>
      <p:sp>
        <p:nvSpPr>
          <p:cNvPr id="1900" name="Google Shape;1900;p45"/>
          <p:cNvSpPr txBox="1"/>
          <p:nvPr>
            <p:ph idx="1" type="body"/>
          </p:nvPr>
        </p:nvSpPr>
        <p:spPr>
          <a:xfrm>
            <a:off x="152400" y="1017725"/>
            <a:ext cx="6352500" cy="612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15% of words selected for training</a:t>
            </a:r>
            <a:endParaRPr/>
          </a:p>
        </p:txBody>
      </p:sp>
      <p:sp>
        <p:nvSpPr>
          <p:cNvPr id="1901" name="Google Shape;1901;p45"/>
          <p:cNvSpPr txBox="1"/>
          <p:nvPr>
            <p:ph idx="1" type="body"/>
          </p:nvPr>
        </p:nvSpPr>
        <p:spPr>
          <a:xfrm>
            <a:off x="221825" y="4067225"/>
            <a:ext cx="3022200" cy="612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80% of those [MASK]</a:t>
            </a:r>
            <a:endParaRPr/>
          </a:p>
        </p:txBody>
      </p:sp>
      <p:sp>
        <p:nvSpPr>
          <p:cNvPr id="1902" name="Google Shape;1902;p45"/>
          <p:cNvSpPr txBox="1"/>
          <p:nvPr>
            <p:ph idx="1" type="body"/>
          </p:nvPr>
        </p:nvSpPr>
        <p:spPr>
          <a:xfrm>
            <a:off x="3580675" y="4067225"/>
            <a:ext cx="3022200" cy="612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10% random token</a:t>
            </a:r>
            <a:endParaRPr/>
          </a:p>
        </p:txBody>
      </p:sp>
      <p:sp>
        <p:nvSpPr>
          <p:cNvPr id="1903" name="Google Shape;1903;p45"/>
          <p:cNvSpPr txBox="1"/>
          <p:nvPr>
            <p:ph idx="1" type="body"/>
          </p:nvPr>
        </p:nvSpPr>
        <p:spPr>
          <a:xfrm>
            <a:off x="6502800" y="4067225"/>
            <a:ext cx="3022200" cy="612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10% original token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1000"/>
                                        <p:tgtEl>
                                          <p:spTgt spid="1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1000"/>
                                        <p:tgtEl>
                                          <p:spTgt spid="1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Modeling Pretraining</a:t>
            </a:r>
            <a:endParaRPr/>
          </a:p>
        </p:txBody>
      </p:sp>
      <p:sp>
        <p:nvSpPr>
          <p:cNvPr id="1909" name="Google Shape;1909;p46"/>
          <p:cNvSpPr/>
          <p:nvPr/>
        </p:nvSpPr>
        <p:spPr>
          <a:xfrm>
            <a:off x="1279700" y="3803275"/>
            <a:ext cx="6865500" cy="6276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[Token, Position]</a:t>
            </a:r>
            <a:endParaRPr>
              <a:latin typeface="Helvetica Neue"/>
              <a:ea typeface="Helvetica Neue"/>
              <a:cs typeface="Helvetica Neue"/>
              <a:sym typeface="Helvetica Neue"/>
            </a:endParaRPr>
          </a:p>
        </p:txBody>
      </p:sp>
      <p:sp>
        <p:nvSpPr>
          <p:cNvPr id="1910" name="Google Shape;1910;p46"/>
          <p:cNvSpPr/>
          <p:nvPr/>
        </p:nvSpPr>
        <p:spPr>
          <a:xfrm>
            <a:off x="1279600" y="3018775"/>
            <a:ext cx="68655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Transformer w Self-Attention</a:t>
            </a:r>
            <a:endParaRPr>
              <a:latin typeface="Helvetica Neue"/>
              <a:ea typeface="Helvetica Neue"/>
              <a:cs typeface="Helvetica Neue"/>
              <a:sym typeface="Helvetica Neue"/>
            </a:endParaRPr>
          </a:p>
        </p:txBody>
      </p:sp>
      <p:sp>
        <p:nvSpPr>
          <p:cNvPr id="1911" name="Google Shape;1911;p46"/>
          <p:cNvSpPr/>
          <p:nvPr/>
        </p:nvSpPr>
        <p:spPr>
          <a:xfrm>
            <a:off x="1279600" y="1929475"/>
            <a:ext cx="68655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Transformer w Self-Attention</a:t>
            </a:r>
            <a:endParaRPr>
              <a:latin typeface="Helvetica Neue"/>
              <a:ea typeface="Helvetica Neue"/>
              <a:cs typeface="Helvetica Neue"/>
              <a:sym typeface="Helvetica Neue"/>
            </a:endParaRPr>
          </a:p>
        </p:txBody>
      </p:sp>
      <p:grpSp>
        <p:nvGrpSpPr>
          <p:cNvPr id="1912" name="Google Shape;1912;p46"/>
          <p:cNvGrpSpPr/>
          <p:nvPr/>
        </p:nvGrpSpPr>
        <p:grpSpPr>
          <a:xfrm>
            <a:off x="1259500" y="4498375"/>
            <a:ext cx="6885587" cy="338700"/>
            <a:chOff x="1716700" y="3355375"/>
            <a:chExt cx="6885587" cy="338700"/>
          </a:xfrm>
        </p:grpSpPr>
        <p:sp>
          <p:nvSpPr>
            <p:cNvPr id="1913" name="Google Shape;1913;p46"/>
            <p:cNvSpPr txBox="1"/>
            <p:nvPr/>
          </p:nvSpPr>
          <p:spPr>
            <a:xfrm>
              <a:off x="171670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[CLS]</a:t>
              </a:r>
              <a:endParaRPr sz="1000">
                <a:latin typeface="Helvetica Neue"/>
                <a:ea typeface="Helvetica Neue"/>
                <a:cs typeface="Helvetica Neue"/>
                <a:sym typeface="Helvetica Neue"/>
              </a:endParaRPr>
            </a:p>
          </p:txBody>
        </p:sp>
        <p:sp>
          <p:nvSpPr>
            <p:cNvPr id="1914" name="Google Shape;1914;p46"/>
            <p:cNvSpPr txBox="1"/>
            <p:nvPr/>
          </p:nvSpPr>
          <p:spPr>
            <a:xfrm>
              <a:off x="22961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my</a:t>
              </a:r>
              <a:endParaRPr sz="1000">
                <a:latin typeface="Helvetica Neue"/>
                <a:ea typeface="Helvetica Neue"/>
                <a:cs typeface="Helvetica Neue"/>
                <a:sym typeface="Helvetica Neue"/>
              </a:endParaRPr>
            </a:p>
          </p:txBody>
        </p:sp>
        <p:sp>
          <p:nvSpPr>
            <p:cNvPr id="1915" name="Google Shape;1915;p46"/>
            <p:cNvSpPr txBox="1"/>
            <p:nvPr/>
          </p:nvSpPr>
          <p:spPr>
            <a:xfrm>
              <a:off x="287557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dog</a:t>
              </a:r>
              <a:endParaRPr sz="1000">
                <a:latin typeface="Helvetica Neue"/>
                <a:ea typeface="Helvetica Neue"/>
                <a:cs typeface="Helvetica Neue"/>
                <a:sym typeface="Helvetica Neue"/>
              </a:endParaRPr>
            </a:p>
          </p:txBody>
        </p:sp>
        <p:sp>
          <p:nvSpPr>
            <p:cNvPr id="1916" name="Google Shape;1916;p46"/>
            <p:cNvSpPr txBox="1"/>
            <p:nvPr/>
          </p:nvSpPr>
          <p:spPr>
            <a:xfrm>
              <a:off x="345501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is</a:t>
              </a:r>
              <a:endParaRPr sz="1000">
                <a:latin typeface="Helvetica Neue"/>
                <a:ea typeface="Helvetica Neue"/>
                <a:cs typeface="Helvetica Neue"/>
                <a:sym typeface="Helvetica Neue"/>
              </a:endParaRPr>
            </a:p>
          </p:txBody>
        </p:sp>
        <p:sp>
          <p:nvSpPr>
            <p:cNvPr id="1917" name="Google Shape;1917;p46"/>
            <p:cNvSpPr txBox="1"/>
            <p:nvPr/>
          </p:nvSpPr>
          <p:spPr>
            <a:xfrm>
              <a:off x="40344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cute</a:t>
              </a:r>
              <a:endParaRPr sz="1000">
                <a:latin typeface="Helvetica Neue"/>
                <a:ea typeface="Helvetica Neue"/>
                <a:cs typeface="Helvetica Neue"/>
                <a:sym typeface="Helvetica Neue"/>
              </a:endParaRPr>
            </a:p>
          </p:txBody>
        </p:sp>
        <p:sp>
          <p:nvSpPr>
            <p:cNvPr id="1918" name="Google Shape;1918;p46"/>
            <p:cNvSpPr txBox="1"/>
            <p:nvPr/>
          </p:nvSpPr>
          <p:spPr>
            <a:xfrm>
              <a:off x="4613859"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[SEP]</a:t>
              </a:r>
              <a:endParaRPr sz="1000">
                <a:latin typeface="Helvetica Neue"/>
                <a:ea typeface="Helvetica Neue"/>
                <a:cs typeface="Helvetica Neue"/>
                <a:sym typeface="Helvetica Neue"/>
              </a:endParaRPr>
            </a:p>
          </p:txBody>
        </p:sp>
        <p:sp>
          <p:nvSpPr>
            <p:cNvPr id="1919" name="Google Shape;1919;p46"/>
            <p:cNvSpPr txBox="1"/>
            <p:nvPr/>
          </p:nvSpPr>
          <p:spPr>
            <a:xfrm>
              <a:off x="519329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he</a:t>
              </a:r>
              <a:endParaRPr sz="1000">
                <a:latin typeface="Helvetica Neue"/>
                <a:ea typeface="Helvetica Neue"/>
                <a:cs typeface="Helvetica Neue"/>
                <a:sym typeface="Helvetica Neue"/>
              </a:endParaRPr>
            </a:p>
          </p:txBody>
        </p:sp>
        <p:sp>
          <p:nvSpPr>
            <p:cNvPr id="1920" name="Google Shape;1920;p46"/>
            <p:cNvSpPr txBox="1"/>
            <p:nvPr/>
          </p:nvSpPr>
          <p:spPr>
            <a:xfrm>
              <a:off x="577275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likes</a:t>
              </a:r>
              <a:endParaRPr sz="1000">
                <a:latin typeface="Helvetica Neue"/>
                <a:ea typeface="Helvetica Neue"/>
                <a:cs typeface="Helvetica Neue"/>
                <a:sym typeface="Helvetica Neue"/>
              </a:endParaRPr>
            </a:p>
          </p:txBody>
        </p:sp>
        <p:sp>
          <p:nvSpPr>
            <p:cNvPr id="1921" name="Google Shape;1921;p46"/>
            <p:cNvSpPr txBox="1"/>
            <p:nvPr/>
          </p:nvSpPr>
          <p:spPr>
            <a:xfrm>
              <a:off x="63521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play</a:t>
              </a:r>
              <a:endParaRPr sz="1000">
                <a:latin typeface="Helvetica Neue"/>
                <a:ea typeface="Helvetica Neue"/>
                <a:cs typeface="Helvetica Neue"/>
                <a:sym typeface="Helvetica Neue"/>
              </a:endParaRPr>
            </a:p>
          </p:txBody>
        </p:sp>
        <p:sp>
          <p:nvSpPr>
            <p:cNvPr id="1922" name="Google Shape;1922;p46"/>
            <p:cNvSpPr txBox="1"/>
            <p:nvPr/>
          </p:nvSpPr>
          <p:spPr>
            <a:xfrm>
              <a:off x="693162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##ing</a:t>
              </a:r>
              <a:endParaRPr sz="1000">
                <a:latin typeface="Helvetica Neue"/>
                <a:ea typeface="Helvetica Neue"/>
                <a:cs typeface="Helvetica Neue"/>
                <a:sym typeface="Helvetica Neue"/>
              </a:endParaRPr>
            </a:p>
          </p:txBody>
        </p:sp>
        <p:sp>
          <p:nvSpPr>
            <p:cNvPr id="1923" name="Google Shape;1923;p46"/>
            <p:cNvSpPr txBox="1"/>
            <p:nvPr/>
          </p:nvSpPr>
          <p:spPr>
            <a:xfrm>
              <a:off x="751106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t>
              </a:r>
              <a:endParaRPr sz="1000">
                <a:latin typeface="Helvetica Neue"/>
                <a:ea typeface="Helvetica Neue"/>
                <a:cs typeface="Helvetica Neue"/>
                <a:sym typeface="Helvetica Neue"/>
              </a:endParaRPr>
            </a:p>
          </p:txBody>
        </p:sp>
        <p:sp>
          <p:nvSpPr>
            <p:cNvPr id="1924" name="Google Shape;1924;p46"/>
            <p:cNvSpPr txBox="1"/>
            <p:nvPr/>
          </p:nvSpPr>
          <p:spPr>
            <a:xfrm>
              <a:off x="80904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[SEP]</a:t>
              </a:r>
              <a:endParaRPr sz="1000">
                <a:latin typeface="Helvetica Neue"/>
                <a:ea typeface="Helvetica Neue"/>
                <a:cs typeface="Helvetica Neue"/>
                <a:sym typeface="Helvetica Neue"/>
              </a:endParaRPr>
            </a:p>
          </p:txBody>
        </p:sp>
      </p:grpSp>
      <p:sp>
        <p:nvSpPr>
          <p:cNvPr id="1925" name="Google Shape;1925;p46"/>
          <p:cNvSpPr txBox="1"/>
          <p:nvPr/>
        </p:nvSpPr>
        <p:spPr>
          <a:xfrm rot="-5400000">
            <a:off x="4356037" y="2643625"/>
            <a:ext cx="51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1926" name="Google Shape;1926;p46"/>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BERT: Pre-training of Deep Bidirectional Transformers for Language Understanding</a:t>
            </a:r>
            <a:endParaRPr/>
          </a:p>
        </p:txBody>
      </p:sp>
      <p:grpSp>
        <p:nvGrpSpPr>
          <p:cNvPr id="1927" name="Google Shape;1927;p46"/>
          <p:cNvGrpSpPr/>
          <p:nvPr/>
        </p:nvGrpSpPr>
        <p:grpSpPr>
          <a:xfrm>
            <a:off x="2324475" y="4498160"/>
            <a:ext cx="4150295" cy="338827"/>
            <a:chOff x="2324475" y="4498160"/>
            <a:chExt cx="4150295" cy="338827"/>
          </a:xfrm>
        </p:grpSpPr>
        <p:sp>
          <p:nvSpPr>
            <p:cNvPr id="1928" name="Google Shape;1928;p46"/>
            <p:cNvSpPr/>
            <p:nvPr/>
          </p:nvSpPr>
          <p:spPr>
            <a:xfrm>
              <a:off x="2324475" y="4506987"/>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1929" name="Google Shape;1929;p46"/>
            <p:cNvSpPr/>
            <p:nvPr/>
          </p:nvSpPr>
          <p:spPr>
            <a:xfrm>
              <a:off x="4632363" y="4498160"/>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1930" name="Google Shape;1930;p46"/>
            <p:cNvSpPr/>
            <p:nvPr/>
          </p:nvSpPr>
          <p:spPr>
            <a:xfrm>
              <a:off x="3503686" y="4506987"/>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PEEL</a:t>
              </a:r>
              <a:endParaRPr b="1" sz="900">
                <a:latin typeface="Helvetica Neue"/>
                <a:ea typeface="Helvetica Neue"/>
                <a:cs typeface="Helvetica Neue"/>
                <a:sym typeface="Helvetica Neue"/>
              </a:endParaRPr>
            </a:p>
          </p:txBody>
        </p:sp>
        <p:sp>
          <p:nvSpPr>
            <p:cNvPr id="1931" name="Google Shape;1931;p46"/>
            <p:cNvSpPr/>
            <p:nvPr/>
          </p:nvSpPr>
          <p:spPr>
            <a:xfrm>
              <a:off x="5818370" y="4498160"/>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PLAY</a:t>
              </a:r>
              <a:endParaRPr b="1" sz="900">
                <a:latin typeface="Helvetica Neue"/>
                <a:ea typeface="Helvetica Neue"/>
                <a:cs typeface="Helvetica Neue"/>
                <a:sym typeface="Helvetica Neue"/>
              </a:endParaRPr>
            </a:p>
          </p:txBody>
        </p:sp>
      </p:grpSp>
      <p:grpSp>
        <p:nvGrpSpPr>
          <p:cNvPr id="1932" name="Google Shape;1932;p46"/>
          <p:cNvGrpSpPr/>
          <p:nvPr/>
        </p:nvGrpSpPr>
        <p:grpSpPr>
          <a:xfrm>
            <a:off x="1294975" y="1702975"/>
            <a:ext cx="6818500" cy="145800"/>
            <a:chOff x="1294975" y="1702975"/>
            <a:chExt cx="6818500" cy="145800"/>
          </a:xfrm>
        </p:grpSpPr>
        <p:grpSp>
          <p:nvGrpSpPr>
            <p:cNvPr id="1933" name="Google Shape;1933;p46"/>
            <p:cNvGrpSpPr/>
            <p:nvPr/>
          </p:nvGrpSpPr>
          <p:grpSpPr>
            <a:xfrm>
              <a:off x="1294975" y="1702975"/>
              <a:ext cx="450600" cy="145800"/>
              <a:chOff x="705975" y="2364450"/>
              <a:chExt cx="450600" cy="145800"/>
            </a:xfrm>
          </p:grpSpPr>
          <p:sp>
            <p:nvSpPr>
              <p:cNvPr id="1934" name="Google Shape;1934;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46"/>
            <p:cNvGrpSpPr/>
            <p:nvPr/>
          </p:nvGrpSpPr>
          <p:grpSpPr>
            <a:xfrm>
              <a:off x="1873875" y="1702975"/>
              <a:ext cx="450600" cy="145800"/>
              <a:chOff x="705975" y="2364450"/>
              <a:chExt cx="450600" cy="145800"/>
            </a:xfrm>
          </p:grpSpPr>
          <p:sp>
            <p:nvSpPr>
              <p:cNvPr id="1938" name="Google Shape;1938;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46"/>
            <p:cNvGrpSpPr/>
            <p:nvPr/>
          </p:nvGrpSpPr>
          <p:grpSpPr>
            <a:xfrm>
              <a:off x="2452775" y="1702975"/>
              <a:ext cx="450600" cy="145800"/>
              <a:chOff x="705975" y="2364450"/>
              <a:chExt cx="450600" cy="145800"/>
            </a:xfrm>
          </p:grpSpPr>
          <p:sp>
            <p:nvSpPr>
              <p:cNvPr id="1942" name="Google Shape;1942;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46"/>
            <p:cNvGrpSpPr/>
            <p:nvPr/>
          </p:nvGrpSpPr>
          <p:grpSpPr>
            <a:xfrm>
              <a:off x="3031675" y="1702975"/>
              <a:ext cx="450600" cy="145800"/>
              <a:chOff x="705975" y="2364450"/>
              <a:chExt cx="450600" cy="145800"/>
            </a:xfrm>
          </p:grpSpPr>
          <p:sp>
            <p:nvSpPr>
              <p:cNvPr id="1946" name="Google Shape;1946;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46"/>
            <p:cNvGrpSpPr/>
            <p:nvPr/>
          </p:nvGrpSpPr>
          <p:grpSpPr>
            <a:xfrm>
              <a:off x="3610575" y="1702975"/>
              <a:ext cx="450600" cy="145800"/>
              <a:chOff x="705975" y="2364450"/>
              <a:chExt cx="450600" cy="145800"/>
            </a:xfrm>
          </p:grpSpPr>
          <p:sp>
            <p:nvSpPr>
              <p:cNvPr id="1950" name="Google Shape;1950;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46"/>
            <p:cNvGrpSpPr/>
            <p:nvPr/>
          </p:nvGrpSpPr>
          <p:grpSpPr>
            <a:xfrm>
              <a:off x="4189475" y="1702975"/>
              <a:ext cx="450600" cy="145800"/>
              <a:chOff x="705975" y="2364450"/>
              <a:chExt cx="450600" cy="145800"/>
            </a:xfrm>
          </p:grpSpPr>
          <p:sp>
            <p:nvSpPr>
              <p:cNvPr id="1954" name="Google Shape;1954;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46"/>
            <p:cNvGrpSpPr/>
            <p:nvPr/>
          </p:nvGrpSpPr>
          <p:grpSpPr>
            <a:xfrm>
              <a:off x="4768375" y="1702975"/>
              <a:ext cx="450600" cy="145800"/>
              <a:chOff x="705975" y="2364450"/>
              <a:chExt cx="450600" cy="145800"/>
            </a:xfrm>
          </p:grpSpPr>
          <p:sp>
            <p:nvSpPr>
              <p:cNvPr id="1958" name="Google Shape;1958;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46"/>
            <p:cNvGrpSpPr/>
            <p:nvPr/>
          </p:nvGrpSpPr>
          <p:grpSpPr>
            <a:xfrm>
              <a:off x="5347275" y="1702975"/>
              <a:ext cx="450600" cy="145800"/>
              <a:chOff x="705975" y="2364450"/>
              <a:chExt cx="450600" cy="145800"/>
            </a:xfrm>
          </p:grpSpPr>
          <p:sp>
            <p:nvSpPr>
              <p:cNvPr id="1962" name="Google Shape;1962;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46"/>
            <p:cNvGrpSpPr/>
            <p:nvPr/>
          </p:nvGrpSpPr>
          <p:grpSpPr>
            <a:xfrm>
              <a:off x="5926175" y="1702975"/>
              <a:ext cx="450600" cy="145800"/>
              <a:chOff x="705975" y="2364450"/>
              <a:chExt cx="450600" cy="145800"/>
            </a:xfrm>
          </p:grpSpPr>
          <p:sp>
            <p:nvSpPr>
              <p:cNvPr id="1966" name="Google Shape;1966;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46"/>
            <p:cNvGrpSpPr/>
            <p:nvPr/>
          </p:nvGrpSpPr>
          <p:grpSpPr>
            <a:xfrm>
              <a:off x="6505075" y="1702975"/>
              <a:ext cx="450600" cy="145800"/>
              <a:chOff x="705975" y="2364450"/>
              <a:chExt cx="450600" cy="145800"/>
            </a:xfrm>
          </p:grpSpPr>
          <p:sp>
            <p:nvSpPr>
              <p:cNvPr id="1970" name="Google Shape;1970;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46"/>
            <p:cNvGrpSpPr/>
            <p:nvPr/>
          </p:nvGrpSpPr>
          <p:grpSpPr>
            <a:xfrm>
              <a:off x="7083975" y="1702975"/>
              <a:ext cx="450600" cy="145800"/>
              <a:chOff x="705975" y="2364450"/>
              <a:chExt cx="450600" cy="145800"/>
            </a:xfrm>
          </p:grpSpPr>
          <p:sp>
            <p:nvSpPr>
              <p:cNvPr id="1974" name="Google Shape;1974;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46"/>
            <p:cNvGrpSpPr/>
            <p:nvPr/>
          </p:nvGrpSpPr>
          <p:grpSpPr>
            <a:xfrm>
              <a:off x="7662875" y="1702975"/>
              <a:ext cx="450600" cy="145800"/>
              <a:chOff x="705975" y="2364450"/>
              <a:chExt cx="450600" cy="145800"/>
            </a:xfrm>
          </p:grpSpPr>
          <p:sp>
            <p:nvSpPr>
              <p:cNvPr id="1978" name="Google Shape;1978;p46"/>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6"/>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6"/>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1" name="Google Shape;1981;p46"/>
          <p:cNvGrpSpPr/>
          <p:nvPr/>
        </p:nvGrpSpPr>
        <p:grpSpPr>
          <a:xfrm>
            <a:off x="2306625" y="916975"/>
            <a:ext cx="4217866" cy="723600"/>
            <a:chOff x="2306625" y="916975"/>
            <a:chExt cx="4217866" cy="723600"/>
          </a:xfrm>
        </p:grpSpPr>
        <p:sp>
          <p:nvSpPr>
            <p:cNvPr id="1982" name="Google Shape;1982;p46"/>
            <p:cNvSpPr txBox="1"/>
            <p:nvPr/>
          </p:nvSpPr>
          <p:spPr>
            <a:xfrm>
              <a:off x="2418375"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dog</a:t>
              </a:r>
              <a:endParaRPr sz="1000">
                <a:latin typeface="Helvetica Neue"/>
                <a:ea typeface="Helvetica Neue"/>
                <a:cs typeface="Helvetica Neue"/>
                <a:sym typeface="Helvetica Neue"/>
              </a:endParaRPr>
            </a:p>
          </p:txBody>
        </p:sp>
        <p:sp>
          <p:nvSpPr>
            <p:cNvPr id="1983" name="Google Shape;1983;p46"/>
            <p:cNvSpPr txBox="1"/>
            <p:nvPr/>
          </p:nvSpPr>
          <p:spPr>
            <a:xfrm>
              <a:off x="357723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cute</a:t>
              </a:r>
              <a:endParaRPr sz="1000">
                <a:latin typeface="Helvetica Neue"/>
                <a:ea typeface="Helvetica Neue"/>
                <a:cs typeface="Helvetica Neue"/>
                <a:sym typeface="Helvetica Neue"/>
              </a:endParaRPr>
            </a:p>
          </p:txBody>
        </p:sp>
        <p:sp>
          <p:nvSpPr>
            <p:cNvPr id="1984" name="Google Shape;1984;p46"/>
            <p:cNvSpPr txBox="1"/>
            <p:nvPr/>
          </p:nvSpPr>
          <p:spPr>
            <a:xfrm>
              <a:off x="473609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he</a:t>
              </a:r>
              <a:endParaRPr sz="1000">
                <a:latin typeface="Helvetica Neue"/>
                <a:ea typeface="Helvetica Neue"/>
                <a:cs typeface="Helvetica Neue"/>
                <a:sym typeface="Helvetica Neue"/>
              </a:endParaRPr>
            </a:p>
          </p:txBody>
        </p:sp>
        <p:sp>
          <p:nvSpPr>
            <p:cNvPr id="1985" name="Google Shape;1985;p46"/>
            <p:cNvSpPr txBox="1"/>
            <p:nvPr/>
          </p:nvSpPr>
          <p:spPr>
            <a:xfrm>
              <a:off x="589498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play</a:t>
              </a:r>
              <a:endParaRPr sz="1000">
                <a:latin typeface="Helvetica Neue"/>
                <a:ea typeface="Helvetica Neue"/>
                <a:cs typeface="Helvetica Neue"/>
                <a:sym typeface="Helvetica Neue"/>
              </a:endParaRPr>
            </a:p>
          </p:txBody>
        </p:sp>
        <p:sp>
          <p:nvSpPr>
            <p:cNvPr id="1986" name="Google Shape;1986;p46"/>
            <p:cNvSpPr/>
            <p:nvPr/>
          </p:nvSpPr>
          <p:spPr>
            <a:xfrm>
              <a:off x="2306625"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1987" name="Google Shape;1987;p46"/>
            <p:cNvSpPr/>
            <p:nvPr/>
          </p:nvSpPr>
          <p:spPr>
            <a:xfrm>
              <a:off x="3472259"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1988" name="Google Shape;1988;p46"/>
            <p:cNvSpPr/>
            <p:nvPr/>
          </p:nvSpPr>
          <p:spPr>
            <a:xfrm>
              <a:off x="4630348"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1989" name="Google Shape;1989;p46"/>
            <p:cNvSpPr/>
            <p:nvPr/>
          </p:nvSpPr>
          <p:spPr>
            <a:xfrm>
              <a:off x="5789191"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1000"/>
                                        <p:tgtEl>
                                          <p:spTgt spid="1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1000"/>
                                        <p:tgtEl>
                                          <p:spTgt spid="1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Masked Language Modeling Pretraining</a:t>
            </a:r>
            <a:endParaRPr/>
          </a:p>
        </p:txBody>
      </p:sp>
      <p:sp>
        <p:nvSpPr>
          <p:cNvPr id="1995" name="Google Shape;1995;p47"/>
          <p:cNvSpPr/>
          <p:nvPr/>
        </p:nvSpPr>
        <p:spPr>
          <a:xfrm>
            <a:off x="1279700" y="3803275"/>
            <a:ext cx="6865500" cy="6276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[Token, Position]</a:t>
            </a:r>
            <a:endParaRPr>
              <a:latin typeface="Helvetica Neue"/>
              <a:ea typeface="Helvetica Neue"/>
              <a:cs typeface="Helvetica Neue"/>
              <a:sym typeface="Helvetica Neue"/>
            </a:endParaRPr>
          </a:p>
        </p:txBody>
      </p:sp>
      <p:sp>
        <p:nvSpPr>
          <p:cNvPr id="1996" name="Google Shape;1996;p47"/>
          <p:cNvSpPr/>
          <p:nvPr/>
        </p:nvSpPr>
        <p:spPr>
          <a:xfrm>
            <a:off x="1279600" y="3018775"/>
            <a:ext cx="68655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Transformer w Self-Attention</a:t>
            </a:r>
            <a:endParaRPr>
              <a:latin typeface="Helvetica Neue"/>
              <a:ea typeface="Helvetica Neue"/>
              <a:cs typeface="Helvetica Neue"/>
              <a:sym typeface="Helvetica Neue"/>
            </a:endParaRPr>
          </a:p>
        </p:txBody>
      </p:sp>
      <p:sp>
        <p:nvSpPr>
          <p:cNvPr id="1997" name="Google Shape;1997;p47"/>
          <p:cNvSpPr/>
          <p:nvPr/>
        </p:nvSpPr>
        <p:spPr>
          <a:xfrm>
            <a:off x="1279600" y="1929475"/>
            <a:ext cx="68655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Transformer w Self-Attention</a:t>
            </a:r>
            <a:endParaRPr>
              <a:latin typeface="Helvetica Neue"/>
              <a:ea typeface="Helvetica Neue"/>
              <a:cs typeface="Helvetica Neue"/>
              <a:sym typeface="Helvetica Neue"/>
            </a:endParaRPr>
          </a:p>
        </p:txBody>
      </p:sp>
      <p:grpSp>
        <p:nvGrpSpPr>
          <p:cNvPr id="1998" name="Google Shape;1998;p47"/>
          <p:cNvGrpSpPr/>
          <p:nvPr/>
        </p:nvGrpSpPr>
        <p:grpSpPr>
          <a:xfrm>
            <a:off x="1259500" y="4498375"/>
            <a:ext cx="6885587" cy="338700"/>
            <a:chOff x="1716700" y="3355375"/>
            <a:chExt cx="6885587" cy="338700"/>
          </a:xfrm>
        </p:grpSpPr>
        <p:sp>
          <p:nvSpPr>
            <p:cNvPr id="1999" name="Google Shape;1999;p47"/>
            <p:cNvSpPr txBox="1"/>
            <p:nvPr/>
          </p:nvSpPr>
          <p:spPr>
            <a:xfrm>
              <a:off x="171670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[CLS]</a:t>
              </a:r>
              <a:endParaRPr sz="1000">
                <a:latin typeface="Helvetica Neue"/>
                <a:ea typeface="Helvetica Neue"/>
                <a:cs typeface="Helvetica Neue"/>
                <a:sym typeface="Helvetica Neue"/>
              </a:endParaRPr>
            </a:p>
          </p:txBody>
        </p:sp>
        <p:sp>
          <p:nvSpPr>
            <p:cNvPr id="2000" name="Google Shape;2000;p47"/>
            <p:cNvSpPr txBox="1"/>
            <p:nvPr/>
          </p:nvSpPr>
          <p:spPr>
            <a:xfrm>
              <a:off x="22961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my</a:t>
              </a:r>
              <a:endParaRPr sz="1000">
                <a:latin typeface="Helvetica Neue"/>
                <a:ea typeface="Helvetica Neue"/>
                <a:cs typeface="Helvetica Neue"/>
                <a:sym typeface="Helvetica Neue"/>
              </a:endParaRPr>
            </a:p>
          </p:txBody>
        </p:sp>
        <p:sp>
          <p:nvSpPr>
            <p:cNvPr id="2001" name="Google Shape;2001;p47"/>
            <p:cNvSpPr txBox="1"/>
            <p:nvPr/>
          </p:nvSpPr>
          <p:spPr>
            <a:xfrm>
              <a:off x="287557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dog</a:t>
              </a:r>
              <a:endParaRPr sz="1000">
                <a:latin typeface="Helvetica Neue"/>
                <a:ea typeface="Helvetica Neue"/>
                <a:cs typeface="Helvetica Neue"/>
                <a:sym typeface="Helvetica Neue"/>
              </a:endParaRPr>
            </a:p>
          </p:txBody>
        </p:sp>
        <p:sp>
          <p:nvSpPr>
            <p:cNvPr id="2002" name="Google Shape;2002;p47"/>
            <p:cNvSpPr txBox="1"/>
            <p:nvPr/>
          </p:nvSpPr>
          <p:spPr>
            <a:xfrm>
              <a:off x="345501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is</a:t>
              </a:r>
              <a:endParaRPr sz="1000">
                <a:latin typeface="Helvetica Neue"/>
                <a:ea typeface="Helvetica Neue"/>
                <a:cs typeface="Helvetica Neue"/>
                <a:sym typeface="Helvetica Neue"/>
              </a:endParaRPr>
            </a:p>
          </p:txBody>
        </p:sp>
        <p:sp>
          <p:nvSpPr>
            <p:cNvPr id="2003" name="Google Shape;2003;p47"/>
            <p:cNvSpPr txBox="1"/>
            <p:nvPr/>
          </p:nvSpPr>
          <p:spPr>
            <a:xfrm>
              <a:off x="40344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cute</a:t>
              </a:r>
              <a:endParaRPr sz="1000">
                <a:latin typeface="Helvetica Neue"/>
                <a:ea typeface="Helvetica Neue"/>
                <a:cs typeface="Helvetica Neue"/>
                <a:sym typeface="Helvetica Neue"/>
              </a:endParaRPr>
            </a:p>
          </p:txBody>
        </p:sp>
        <p:sp>
          <p:nvSpPr>
            <p:cNvPr id="2004" name="Google Shape;2004;p47"/>
            <p:cNvSpPr txBox="1"/>
            <p:nvPr/>
          </p:nvSpPr>
          <p:spPr>
            <a:xfrm>
              <a:off x="4613859"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[SEP]</a:t>
              </a:r>
              <a:endParaRPr sz="1000">
                <a:latin typeface="Helvetica Neue"/>
                <a:ea typeface="Helvetica Neue"/>
                <a:cs typeface="Helvetica Neue"/>
                <a:sym typeface="Helvetica Neue"/>
              </a:endParaRPr>
            </a:p>
          </p:txBody>
        </p:sp>
        <p:sp>
          <p:nvSpPr>
            <p:cNvPr id="2005" name="Google Shape;2005;p47"/>
            <p:cNvSpPr txBox="1"/>
            <p:nvPr/>
          </p:nvSpPr>
          <p:spPr>
            <a:xfrm>
              <a:off x="519329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he</a:t>
              </a:r>
              <a:endParaRPr sz="1000">
                <a:latin typeface="Helvetica Neue"/>
                <a:ea typeface="Helvetica Neue"/>
                <a:cs typeface="Helvetica Neue"/>
                <a:sym typeface="Helvetica Neue"/>
              </a:endParaRPr>
            </a:p>
          </p:txBody>
        </p:sp>
        <p:sp>
          <p:nvSpPr>
            <p:cNvPr id="2006" name="Google Shape;2006;p47"/>
            <p:cNvSpPr txBox="1"/>
            <p:nvPr/>
          </p:nvSpPr>
          <p:spPr>
            <a:xfrm>
              <a:off x="577275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likes</a:t>
              </a:r>
              <a:endParaRPr sz="1000">
                <a:latin typeface="Helvetica Neue"/>
                <a:ea typeface="Helvetica Neue"/>
                <a:cs typeface="Helvetica Neue"/>
                <a:sym typeface="Helvetica Neue"/>
              </a:endParaRPr>
            </a:p>
          </p:txBody>
        </p:sp>
        <p:sp>
          <p:nvSpPr>
            <p:cNvPr id="2007" name="Google Shape;2007;p47"/>
            <p:cNvSpPr txBox="1"/>
            <p:nvPr/>
          </p:nvSpPr>
          <p:spPr>
            <a:xfrm>
              <a:off x="63521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play</a:t>
              </a:r>
              <a:endParaRPr sz="1000">
                <a:latin typeface="Helvetica Neue"/>
                <a:ea typeface="Helvetica Neue"/>
                <a:cs typeface="Helvetica Neue"/>
                <a:sym typeface="Helvetica Neue"/>
              </a:endParaRPr>
            </a:p>
          </p:txBody>
        </p:sp>
        <p:sp>
          <p:nvSpPr>
            <p:cNvPr id="2008" name="Google Shape;2008;p47"/>
            <p:cNvSpPr txBox="1"/>
            <p:nvPr/>
          </p:nvSpPr>
          <p:spPr>
            <a:xfrm>
              <a:off x="693162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##ing</a:t>
              </a:r>
              <a:endParaRPr sz="1000">
                <a:latin typeface="Helvetica Neue"/>
                <a:ea typeface="Helvetica Neue"/>
                <a:cs typeface="Helvetica Neue"/>
                <a:sym typeface="Helvetica Neue"/>
              </a:endParaRPr>
            </a:p>
          </p:txBody>
        </p:sp>
        <p:sp>
          <p:nvSpPr>
            <p:cNvPr id="2009" name="Google Shape;2009;p47"/>
            <p:cNvSpPr txBox="1"/>
            <p:nvPr/>
          </p:nvSpPr>
          <p:spPr>
            <a:xfrm>
              <a:off x="751106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t>
              </a:r>
              <a:endParaRPr sz="1000">
                <a:latin typeface="Helvetica Neue"/>
                <a:ea typeface="Helvetica Neue"/>
                <a:cs typeface="Helvetica Neue"/>
                <a:sym typeface="Helvetica Neue"/>
              </a:endParaRPr>
            </a:p>
          </p:txBody>
        </p:sp>
        <p:sp>
          <p:nvSpPr>
            <p:cNvPr id="2010" name="Google Shape;2010;p47"/>
            <p:cNvSpPr txBox="1"/>
            <p:nvPr/>
          </p:nvSpPr>
          <p:spPr>
            <a:xfrm>
              <a:off x="80904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[SEP]</a:t>
              </a:r>
              <a:endParaRPr sz="1000">
                <a:latin typeface="Helvetica Neue"/>
                <a:ea typeface="Helvetica Neue"/>
                <a:cs typeface="Helvetica Neue"/>
                <a:sym typeface="Helvetica Neue"/>
              </a:endParaRPr>
            </a:p>
          </p:txBody>
        </p:sp>
      </p:grpSp>
      <p:sp>
        <p:nvSpPr>
          <p:cNvPr id="2011" name="Google Shape;2011;p47"/>
          <p:cNvSpPr txBox="1"/>
          <p:nvPr/>
        </p:nvSpPr>
        <p:spPr>
          <a:xfrm rot="-5400000">
            <a:off x="4356037" y="2643625"/>
            <a:ext cx="51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012" name="Google Shape;2012;p47"/>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BERT: Pre-training of Deep Bidirectional Transformers for Language Understanding</a:t>
            </a:r>
            <a:endParaRPr/>
          </a:p>
        </p:txBody>
      </p:sp>
      <p:grpSp>
        <p:nvGrpSpPr>
          <p:cNvPr id="2013" name="Google Shape;2013;p47"/>
          <p:cNvGrpSpPr/>
          <p:nvPr/>
        </p:nvGrpSpPr>
        <p:grpSpPr>
          <a:xfrm>
            <a:off x="2324475" y="4498160"/>
            <a:ext cx="4150295" cy="338827"/>
            <a:chOff x="2324475" y="4498160"/>
            <a:chExt cx="4150295" cy="338827"/>
          </a:xfrm>
        </p:grpSpPr>
        <p:sp>
          <p:nvSpPr>
            <p:cNvPr id="2014" name="Google Shape;2014;p47"/>
            <p:cNvSpPr/>
            <p:nvPr/>
          </p:nvSpPr>
          <p:spPr>
            <a:xfrm>
              <a:off x="2324475" y="4506987"/>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2015" name="Google Shape;2015;p47"/>
            <p:cNvSpPr/>
            <p:nvPr/>
          </p:nvSpPr>
          <p:spPr>
            <a:xfrm>
              <a:off x="4632363" y="4498160"/>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[MASK]</a:t>
              </a:r>
              <a:endParaRPr b="1" sz="900">
                <a:latin typeface="Helvetica Neue"/>
                <a:ea typeface="Helvetica Neue"/>
                <a:cs typeface="Helvetica Neue"/>
                <a:sym typeface="Helvetica Neue"/>
              </a:endParaRPr>
            </a:p>
          </p:txBody>
        </p:sp>
        <p:sp>
          <p:nvSpPr>
            <p:cNvPr id="2016" name="Google Shape;2016;p47"/>
            <p:cNvSpPr/>
            <p:nvPr/>
          </p:nvSpPr>
          <p:spPr>
            <a:xfrm>
              <a:off x="3503686" y="4506987"/>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PEEL</a:t>
              </a:r>
              <a:endParaRPr b="1" sz="900">
                <a:latin typeface="Helvetica Neue"/>
                <a:ea typeface="Helvetica Neue"/>
                <a:cs typeface="Helvetica Neue"/>
                <a:sym typeface="Helvetica Neue"/>
              </a:endParaRPr>
            </a:p>
          </p:txBody>
        </p:sp>
        <p:sp>
          <p:nvSpPr>
            <p:cNvPr id="2017" name="Google Shape;2017;p47"/>
            <p:cNvSpPr/>
            <p:nvPr/>
          </p:nvSpPr>
          <p:spPr>
            <a:xfrm>
              <a:off x="5818370" y="4498160"/>
              <a:ext cx="656400" cy="3300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Helvetica Neue"/>
                  <a:ea typeface="Helvetica Neue"/>
                  <a:cs typeface="Helvetica Neue"/>
                  <a:sym typeface="Helvetica Neue"/>
                </a:rPr>
                <a:t>PLAY</a:t>
              </a:r>
              <a:endParaRPr b="1" sz="900">
                <a:latin typeface="Helvetica Neue"/>
                <a:ea typeface="Helvetica Neue"/>
                <a:cs typeface="Helvetica Neue"/>
                <a:sym typeface="Helvetica Neue"/>
              </a:endParaRPr>
            </a:p>
          </p:txBody>
        </p:sp>
      </p:grpSp>
      <p:grpSp>
        <p:nvGrpSpPr>
          <p:cNvPr id="2018" name="Google Shape;2018;p47"/>
          <p:cNvGrpSpPr/>
          <p:nvPr/>
        </p:nvGrpSpPr>
        <p:grpSpPr>
          <a:xfrm>
            <a:off x="1294975" y="1702975"/>
            <a:ext cx="6818500" cy="145800"/>
            <a:chOff x="1294975" y="1702975"/>
            <a:chExt cx="6818500" cy="145800"/>
          </a:xfrm>
        </p:grpSpPr>
        <p:grpSp>
          <p:nvGrpSpPr>
            <p:cNvPr id="2019" name="Google Shape;2019;p47"/>
            <p:cNvGrpSpPr/>
            <p:nvPr/>
          </p:nvGrpSpPr>
          <p:grpSpPr>
            <a:xfrm>
              <a:off x="1294975" y="1702975"/>
              <a:ext cx="450600" cy="145800"/>
              <a:chOff x="705975" y="2364450"/>
              <a:chExt cx="450600" cy="145800"/>
            </a:xfrm>
          </p:grpSpPr>
          <p:sp>
            <p:nvSpPr>
              <p:cNvPr id="2020" name="Google Shape;2020;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3" name="Google Shape;2023;p47"/>
            <p:cNvGrpSpPr/>
            <p:nvPr/>
          </p:nvGrpSpPr>
          <p:grpSpPr>
            <a:xfrm>
              <a:off x="1873875" y="1702975"/>
              <a:ext cx="450600" cy="145800"/>
              <a:chOff x="705975" y="2364450"/>
              <a:chExt cx="450600" cy="145800"/>
            </a:xfrm>
          </p:grpSpPr>
          <p:sp>
            <p:nvSpPr>
              <p:cNvPr id="2024" name="Google Shape;2024;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47"/>
            <p:cNvGrpSpPr/>
            <p:nvPr/>
          </p:nvGrpSpPr>
          <p:grpSpPr>
            <a:xfrm>
              <a:off x="2452775" y="1702975"/>
              <a:ext cx="450600" cy="145800"/>
              <a:chOff x="705975" y="2364450"/>
              <a:chExt cx="450600" cy="145800"/>
            </a:xfrm>
          </p:grpSpPr>
          <p:sp>
            <p:nvSpPr>
              <p:cNvPr id="2028" name="Google Shape;2028;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47"/>
            <p:cNvGrpSpPr/>
            <p:nvPr/>
          </p:nvGrpSpPr>
          <p:grpSpPr>
            <a:xfrm>
              <a:off x="3031675" y="1702975"/>
              <a:ext cx="450600" cy="145800"/>
              <a:chOff x="705975" y="2364450"/>
              <a:chExt cx="450600" cy="145800"/>
            </a:xfrm>
          </p:grpSpPr>
          <p:sp>
            <p:nvSpPr>
              <p:cNvPr id="2032" name="Google Shape;2032;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47"/>
            <p:cNvGrpSpPr/>
            <p:nvPr/>
          </p:nvGrpSpPr>
          <p:grpSpPr>
            <a:xfrm>
              <a:off x="3610575" y="1702975"/>
              <a:ext cx="450600" cy="145800"/>
              <a:chOff x="705975" y="2364450"/>
              <a:chExt cx="450600" cy="145800"/>
            </a:xfrm>
          </p:grpSpPr>
          <p:sp>
            <p:nvSpPr>
              <p:cNvPr id="2036" name="Google Shape;2036;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47"/>
            <p:cNvGrpSpPr/>
            <p:nvPr/>
          </p:nvGrpSpPr>
          <p:grpSpPr>
            <a:xfrm>
              <a:off x="4189475" y="1702975"/>
              <a:ext cx="450600" cy="145800"/>
              <a:chOff x="705975" y="2364450"/>
              <a:chExt cx="450600" cy="145800"/>
            </a:xfrm>
          </p:grpSpPr>
          <p:sp>
            <p:nvSpPr>
              <p:cNvPr id="2040" name="Google Shape;2040;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47"/>
            <p:cNvGrpSpPr/>
            <p:nvPr/>
          </p:nvGrpSpPr>
          <p:grpSpPr>
            <a:xfrm>
              <a:off x="4768375" y="1702975"/>
              <a:ext cx="450600" cy="145800"/>
              <a:chOff x="705975" y="2364450"/>
              <a:chExt cx="450600" cy="145800"/>
            </a:xfrm>
          </p:grpSpPr>
          <p:sp>
            <p:nvSpPr>
              <p:cNvPr id="2044" name="Google Shape;2044;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47"/>
            <p:cNvGrpSpPr/>
            <p:nvPr/>
          </p:nvGrpSpPr>
          <p:grpSpPr>
            <a:xfrm>
              <a:off x="5347275" y="1702975"/>
              <a:ext cx="450600" cy="145800"/>
              <a:chOff x="705975" y="2364450"/>
              <a:chExt cx="450600" cy="145800"/>
            </a:xfrm>
          </p:grpSpPr>
          <p:sp>
            <p:nvSpPr>
              <p:cNvPr id="2048" name="Google Shape;2048;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47"/>
            <p:cNvGrpSpPr/>
            <p:nvPr/>
          </p:nvGrpSpPr>
          <p:grpSpPr>
            <a:xfrm>
              <a:off x="5926175" y="1702975"/>
              <a:ext cx="450600" cy="145800"/>
              <a:chOff x="705975" y="2364450"/>
              <a:chExt cx="450600" cy="145800"/>
            </a:xfrm>
          </p:grpSpPr>
          <p:sp>
            <p:nvSpPr>
              <p:cNvPr id="2052" name="Google Shape;2052;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47"/>
            <p:cNvGrpSpPr/>
            <p:nvPr/>
          </p:nvGrpSpPr>
          <p:grpSpPr>
            <a:xfrm>
              <a:off x="6505075" y="1702975"/>
              <a:ext cx="450600" cy="145800"/>
              <a:chOff x="705975" y="2364450"/>
              <a:chExt cx="450600" cy="145800"/>
            </a:xfrm>
          </p:grpSpPr>
          <p:sp>
            <p:nvSpPr>
              <p:cNvPr id="2056" name="Google Shape;2056;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47"/>
            <p:cNvGrpSpPr/>
            <p:nvPr/>
          </p:nvGrpSpPr>
          <p:grpSpPr>
            <a:xfrm>
              <a:off x="7083975" y="1702975"/>
              <a:ext cx="450600" cy="145800"/>
              <a:chOff x="705975" y="2364450"/>
              <a:chExt cx="450600" cy="145800"/>
            </a:xfrm>
          </p:grpSpPr>
          <p:sp>
            <p:nvSpPr>
              <p:cNvPr id="2060" name="Google Shape;2060;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47"/>
            <p:cNvGrpSpPr/>
            <p:nvPr/>
          </p:nvGrpSpPr>
          <p:grpSpPr>
            <a:xfrm>
              <a:off x="7662875" y="1702975"/>
              <a:ext cx="450600" cy="145800"/>
              <a:chOff x="705975" y="2364450"/>
              <a:chExt cx="450600" cy="145800"/>
            </a:xfrm>
          </p:grpSpPr>
          <p:sp>
            <p:nvSpPr>
              <p:cNvPr id="2064" name="Google Shape;2064;p47"/>
              <p:cNvSpPr/>
              <p:nvPr/>
            </p:nvSpPr>
            <p:spPr>
              <a:xfrm>
                <a:off x="7059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8583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1010775" y="2364450"/>
                <a:ext cx="145800" cy="145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7" name="Google Shape;2067;p47"/>
          <p:cNvGrpSpPr/>
          <p:nvPr/>
        </p:nvGrpSpPr>
        <p:grpSpPr>
          <a:xfrm>
            <a:off x="731600" y="920625"/>
            <a:ext cx="1571400" cy="721770"/>
            <a:chOff x="731600" y="920625"/>
            <a:chExt cx="1571400" cy="721770"/>
          </a:xfrm>
        </p:grpSpPr>
        <p:sp>
          <p:nvSpPr>
            <p:cNvPr id="2068" name="Google Shape;2068;p47"/>
            <p:cNvSpPr txBox="1"/>
            <p:nvPr/>
          </p:nvSpPr>
          <p:spPr>
            <a:xfrm>
              <a:off x="731600" y="920625"/>
              <a:ext cx="15714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Next Sentence Follows?</a:t>
              </a:r>
              <a:endParaRPr sz="1000">
                <a:latin typeface="Helvetica Neue"/>
                <a:ea typeface="Helvetica Neue"/>
                <a:cs typeface="Helvetica Neue"/>
                <a:sym typeface="Helvetica Neue"/>
              </a:endParaRPr>
            </a:p>
          </p:txBody>
        </p:sp>
        <p:sp>
          <p:nvSpPr>
            <p:cNvPr id="2069" name="Google Shape;2069;p47"/>
            <p:cNvSpPr/>
            <p:nvPr/>
          </p:nvSpPr>
          <p:spPr>
            <a:xfrm>
              <a:off x="1133455" y="1319895"/>
              <a:ext cx="767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r>
                <a:rPr baseline="-25000" lang="en" sz="700">
                  <a:latin typeface="Helvetica Neue"/>
                  <a:ea typeface="Helvetica Neue"/>
                  <a:cs typeface="Helvetica Neue"/>
                  <a:sym typeface="Helvetica Neue"/>
                </a:rPr>
                <a:t>2</a:t>
              </a:r>
              <a:endParaRPr baseline="-25000" sz="700">
                <a:latin typeface="Helvetica Neue"/>
                <a:ea typeface="Helvetica Neue"/>
                <a:cs typeface="Helvetica Neue"/>
                <a:sym typeface="Helvetica Neue"/>
              </a:endParaRPr>
            </a:p>
          </p:txBody>
        </p:sp>
      </p:grpSp>
      <p:grpSp>
        <p:nvGrpSpPr>
          <p:cNvPr id="2070" name="Google Shape;2070;p47"/>
          <p:cNvGrpSpPr/>
          <p:nvPr/>
        </p:nvGrpSpPr>
        <p:grpSpPr>
          <a:xfrm>
            <a:off x="2306625" y="916975"/>
            <a:ext cx="4217866" cy="723600"/>
            <a:chOff x="2306625" y="916975"/>
            <a:chExt cx="4217866" cy="723600"/>
          </a:xfrm>
        </p:grpSpPr>
        <p:sp>
          <p:nvSpPr>
            <p:cNvPr id="2071" name="Google Shape;2071;p47"/>
            <p:cNvSpPr txBox="1"/>
            <p:nvPr/>
          </p:nvSpPr>
          <p:spPr>
            <a:xfrm>
              <a:off x="2418375"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dog</a:t>
              </a:r>
              <a:endParaRPr sz="1000">
                <a:latin typeface="Helvetica Neue"/>
                <a:ea typeface="Helvetica Neue"/>
                <a:cs typeface="Helvetica Neue"/>
                <a:sym typeface="Helvetica Neue"/>
              </a:endParaRPr>
            </a:p>
          </p:txBody>
        </p:sp>
        <p:sp>
          <p:nvSpPr>
            <p:cNvPr id="2072" name="Google Shape;2072;p47"/>
            <p:cNvSpPr txBox="1"/>
            <p:nvPr/>
          </p:nvSpPr>
          <p:spPr>
            <a:xfrm>
              <a:off x="357723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cute</a:t>
              </a:r>
              <a:endParaRPr sz="1000">
                <a:latin typeface="Helvetica Neue"/>
                <a:ea typeface="Helvetica Neue"/>
                <a:cs typeface="Helvetica Neue"/>
                <a:sym typeface="Helvetica Neue"/>
              </a:endParaRPr>
            </a:p>
          </p:txBody>
        </p:sp>
        <p:sp>
          <p:nvSpPr>
            <p:cNvPr id="2073" name="Google Shape;2073;p47"/>
            <p:cNvSpPr txBox="1"/>
            <p:nvPr/>
          </p:nvSpPr>
          <p:spPr>
            <a:xfrm>
              <a:off x="473609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he</a:t>
              </a:r>
              <a:endParaRPr sz="1000">
                <a:latin typeface="Helvetica Neue"/>
                <a:ea typeface="Helvetica Neue"/>
                <a:cs typeface="Helvetica Neue"/>
                <a:sym typeface="Helvetica Neue"/>
              </a:endParaRPr>
            </a:p>
          </p:txBody>
        </p:sp>
        <p:sp>
          <p:nvSpPr>
            <p:cNvPr id="2074" name="Google Shape;2074;p47"/>
            <p:cNvSpPr txBox="1"/>
            <p:nvPr/>
          </p:nvSpPr>
          <p:spPr>
            <a:xfrm>
              <a:off x="5894987" y="9169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play</a:t>
              </a:r>
              <a:endParaRPr sz="1000">
                <a:latin typeface="Helvetica Neue"/>
                <a:ea typeface="Helvetica Neue"/>
                <a:cs typeface="Helvetica Neue"/>
                <a:sym typeface="Helvetica Neue"/>
              </a:endParaRPr>
            </a:p>
          </p:txBody>
        </p:sp>
        <p:sp>
          <p:nvSpPr>
            <p:cNvPr id="2075" name="Google Shape;2075;p47"/>
            <p:cNvSpPr/>
            <p:nvPr/>
          </p:nvSpPr>
          <p:spPr>
            <a:xfrm>
              <a:off x="2306625"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2076" name="Google Shape;2076;p47"/>
            <p:cNvSpPr/>
            <p:nvPr/>
          </p:nvSpPr>
          <p:spPr>
            <a:xfrm>
              <a:off x="3472259"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2077" name="Google Shape;2077;p47"/>
            <p:cNvSpPr/>
            <p:nvPr/>
          </p:nvSpPr>
          <p:spPr>
            <a:xfrm>
              <a:off x="4630348"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sp>
          <p:nvSpPr>
            <p:cNvPr id="2078" name="Google Shape;2078;p47"/>
            <p:cNvSpPr/>
            <p:nvPr/>
          </p:nvSpPr>
          <p:spPr>
            <a:xfrm>
              <a:off x="5789191" y="13180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Helvetica Neue"/>
                  <a:ea typeface="Helvetica Neue"/>
                  <a:cs typeface="Helvetica Neue"/>
                  <a:sym typeface="Helvetica Neue"/>
                </a:rPr>
                <a:t>FC+softmax</a:t>
              </a:r>
              <a:endParaRPr sz="7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Sequence-to-Sequence Transformer</a:t>
            </a:r>
            <a:endParaRPr/>
          </a:p>
        </p:txBody>
      </p:sp>
      <p:sp>
        <p:nvSpPr>
          <p:cNvPr id="2084" name="Google Shape;2084;p48"/>
          <p:cNvSpPr/>
          <p:nvPr/>
        </p:nvSpPr>
        <p:spPr>
          <a:xfrm>
            <a:off x="5737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085" name="Google Shape;2085;p48"/>
          <p:cNvSpPr/>
          <p:nvPr/>
        </p:nvSpPr>
        <p:spPr>
          <a:xfrm>
            <a:off x="5737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086" name="Google Shape;2086;p48"/>
          <p:cNvGrpSpPr/>
          <p:nvPr/>
        </p:nvGrpSpPr>
        <p:grpSpPr>
          <a:xfrm>
            <a:off x="84901" y="3133370"/>
            <a:ext cx="4174650" cy="446400"/>
            <a:chOff x="84901" y="3133370"/>
            <a:chExt cx="4174650" cy="446400"/>
          </a:xfrm>
        </p:grpSpPr>
        <p:grpSp>
          <p:nvGrpSpPr>
            <p:cNvPr id="2087" name="Google Shape;2087;p48"/>
            <p:cNvGrpSpPr/>
            <p:nvPr/>
          </p:nvGrpSpPr>
          <p:grpSpPr>
            <a:xfrm>
              <a:off x="705191" y="3294169"/>
              <a:ext cx="450600" cy="145800"/>
              <a:chOff x="705975" y="2212050"/>
              <a:chExt cx="450600" cy="145800"/>
            </a:xfrm>
          </p:grpSpPr>
          <p:sp>
            <p:nvSpPr>
              <p:cNvPr id="2088" name="Google Shape;2088;p4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48"/>
            <p:cNvGrpSpPr/>
            <p:nvPr/>
          </p:nvGrpSpPr>
          <p:grpSpPr>
            <a:xfrm>
              <a:off x="1467191" y="3294169"/>
              <a:ext cx="450600" cy="145800"/>
              <a:chOff x="705975" y="2212050"/>
              <a:chExt cx="450600" cy="145800"/>
            </a:xfrm>
          </p:grpSpPr>
          <p:sp>
            <p:nvSpPr>
              <p:cNvPr id="2092" name="Google Shape;2092;p4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48"/>
            <p:cNvGrpSpPr/>
            <p:nvPr/>
          </p:nvGrpSpPr>
          <p:grpSpPr>
            <a:xfrm>
              <a:off x="2254371" y="3294169"/>
              <a:ext cx="450600" cy="145800"/>
              <a:chOff x="705975" y="2212050"/>
              <a:chExt cx="450600" cy="145800"/>
            </a:xfrm>
          </p:grpSpPr>
          <p:sp>
            <p:nvSpPr>
              <p:cNvPr id="2096" name="Google Shape;2096;p4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48"/>
            <p:cNvGrpSpPr/>
            <p:nvPr/>
          </p:nvGrpSpPr>
          <p:grpSpPr>
            <a:xfrm>
              <a:off x="3029475" y="3294169"/>
              <a:ext cx="450600" cy="145800"/>
              <a:chOff x="705975" y="2212050"/>
              <a:chExt cx="450600" cy="145800"/>
            </a:xfrm>
          </p:grpSpPr>
          <p:sp>
            <p:nvSpPr>
              <p:cNvPr id="2100" name="Google Shape;2100;p4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48"/>
            <p:cNvGrpSpPr/>
            <p:nvPr/>
          </p:nvGrpSpPr>
          <p:grpSpPr>
            <a:xfrm>
              <a:off x="3808950" y="3294169"/>
              <a:ext cx="450600" cy="145800"/>
              <a:chOff x="705975" y="2212050"/>
              <a:chExt cx="450600" cy="145800"/>
            </a:xfrm>
          </p:grpSpPr>
          <p:sp>
            <p:nvSpPr>
              <p:cNvPr id="2104" name="Google Shape;2104;p4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48"/>
            <p:cNvSpPr txBox="1"/>
            <p:nvPr/>
          </p:nvSpPr>
          <p:spPr>
            <a:xfrm>
              <a:off x="849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E</a:t>
              </a:r>
              <a:endParaRPr b="1" baseline="-25000" i="1" sz="1700">
                <a:latin typeface="Helvetica Neue"/>
                <a:ea typeface="Helvetica Neue"/>
                <a:cs typeface="Helvetica Neue"/>
                <a:sym typeface="Helvetica Neue"/>
              </a:endParaRPr>
            </a:p>
          </p:txBody>
        </p:sp>
      </p:grpSp>
      <p:grpSp>
        <p:nvGrpSpPr>
          <p:cNvPr id="2108" name="Google Shape;2108;p48"/>
          <p:cNvGrpSpPr/>
          <p:nvPr/>
        </p:nvGrpSpPr>
        <p:grpSpPr>
          <a:xfrm>
            <a:off x="84901" y="4201975"/>
            <a:ext cx="4319093" cy="673195"/>
            <a:chOff x="84901" y="4201975"/>
            <a:chExt cx="4319093" cy="673195"/>
          </a:xfrm>
        </p:grpSpPr>
        <p:sp>
          <p:nvSpPr>
            <p:cNvPr id="2109" name="Google Shape;2109;p48"/>
            <p:cNvSpPr txBox="1"/>
            <p:nvPr/>
          </p:nvSpPr>
          <p:spPr>
            <a:xfrm>
              <a:off x="573700"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110" name="Google Shape;2110;p48"/>
            <p:cNvSpPr txBox="1"/>
            <p:nvPr/>
          </p:nvSpPr>
          <p:spPr>
            <a:xfrm>
              <a:off x="1355461"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2111" name="Google Shape;2111;p48"/>
            <p:cNvSpPr txBox="1"/>
            <p:nvPr/>
          </p:nvSpPr>
          <p:spPr>
            <a:xfrm>
              <a:off x="2137223"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2112" name="Google Shape;2112;p48"/>
            <p:cNvSpPr txBox="1"/>
            <p:nvPr/>
          </p:nvSpPr>
          <p:spPr>
            <a:xfrm>
              <a:off x="29189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2113" name="Google Shape;2113;p48"/>
            <p:cNvSpPr txBox="1"/>
            <p:nvPr/>
          </p:nvSpPr>
          <p:spPr>
            <a:xfrm>
              <a:off x="57370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114" name="Google Shape;2114;p48"/>
            <p:cNvSpPr txBox="1"/>
            <p:nvPr/>
          </p:nvSpPr>
          <p:spPr>
            <a:xfrm>
              <a:off x="135461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2115" name="Google Shape;2115;p48"/>
            <p:cNvSpPr txBox="1"/>
            <p:nvPr/>
          </p:nvSpPr>
          <p:spPr>
            <a:xfrm>
              <a:off x="213552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2116" name="Google Shape;2116;p48"/>
            <p:cNvSpPr txBox="1"/>
            <p:nvPr/>
          </p:nvSpPr>
          <p:spPr>
            <a:xfrm>
              <a:off x="29232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sp>
          <p:nvSpPr>
            <p:cNvPr id="2117" name="Google Shape;2117;p48"/>
            <p:cNvSpPr txBox="1"/>
            <p:nvPr/>
          </p:nvSpPr>
          <p:spPr>
            <a:xfrm>
              <a:off x="37093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118" name="Google Shape;2118;p48"/>
            <p:cNvSpPr txBox="1"/>
            <p:nvPr/>
          </p:nvSpPr>
          <p:spPr>
            <a:xfrm>
              <a:off x="37136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119" name="Google Shape;2119;p48"/>
            <p:cNvSpPr txBox="1"/>
            <p:nvPr/>
          </p:nvSpPr>
          <p:spPr>
            <a:xfrm>
              <a:off x="849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grpSp>
      <p:sp>
        <p:nvSpPr>
          <p:cNvPr id="2120" name="Google Shape;2120;p48"/>
          <p:cNvSpPr/>
          <p:nvPr/>
        </p:nvSpPr>
        <p:spPr>
          <a:xfrm>
            <a:off x="49933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121" name="Google Shape;2121;p48"/>
          <p:cNvSpPr/>
          <p:nvPr/>
        </p:nvSpPr>
        <p:spPr>
          <a:xfrm>
            <a:off x="49933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122" name="Google Shape;2122;p48"/>
          <p:cNvGrpSpPr/>
          <p:nvPr/>
        </p:nvGrpSpPr>
        <p:grpSpPr>
          <a:xfrm>
            <a:off x="567325" y="2660075"/>
            <a:ext cx="3830400" cy="634200"/>
            <a:chOff x="567325" y="2660075"/>
            <a:chExt cx="3830400" cy="634200"/>
          </a:xfrm>
        </p:grpSpPr>
        <p:sp>
          <p:nvSpPr>
            <p:cNvPr id="2123" name="Google Shape;2123;p48"/>
            <p:cNvSpPr/>
            <p:nvPr/>
          </p:nvSpPr>
          <p:spPr>
            <a:xfrm>
              <a:off x="567325" y="2660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Enc-Dec Attention [Attn(D, E, E)]</a:t>
              </a:r>
              <a:endParaRPr i="1">
                <a:latin typeface="Helvetica Neue"/>
                <a:ea typeface="Helvetica Neue"/>
                <a:cs typeface="Helvetica Neue"/>
                <a:sym typeface="Helvetica Neue"/>
              </a:endParaRPr>
            </a:p>
          </p:txBody>
        </p:sp>
        <p:cxnSp>
          <p:nvCxnSpPr>
            <p:cNvPr id="2124" name="Google Shape;2124;p48"/>
            <p:cNvCxnSpPr>
              <a:endCxn id="2123" idx="1"/>
            </p:cNvCxnSpPr>
            <p:nvPr/>
          </p:nvCxnSpPr>
          <p:spPr>
            <a:xfrm flipH="1" rot="10800000">
              <a:off x="2479525"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125" name="Google Shape;2125;p48"/>
            <p:cNvCxnSpPr/>
            <p:nvPr/>
          </p:nvCxnSpPr>
          <p:spPr>
            <a:xfrm flipH="1" rot="10800000">
              <a:off x="3262223"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126" name="Google Shape;2126;p48"/>
            <p:cNvCxnSpPr/>
            <p:nvPr/>
          </p:nvCxnSpPr>
          <p:spPr>
            <a:xfrm flipH="1" rot="10800000">
              <a:off x="4044921"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127" name="Google Shape;2127;p48"/>
            <p:cNvCxnSpPr/>
            <p:nvPr/>
          </p:nvCxnSpPr>
          <p:spPr>
            <a:xfrm flipH="1" rot="10800000">
              <a:off x="1696827"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128" name="Google Shape;2128;p48"/>
            <p:cNvCxnSpPr/>
            <p:nvPr/>
          </p:nvCxnSpPr>
          <p:spPr>
            <a:xfrm flipH="1" rot="10800000">
              <a:off x="934827" y="2982575"/>
              <a:ext cx="3000" cy="311700"/>
            </a:xfrm>
            <a:prstGeom prst="straightConnector1">
              <a:avLst/>
            </a:prstGeom>
            <a:noFill/>
            <a:ln cap="flat" cmpd="sng" w="19050">
              <a:solidFill>
                <a:srgbClr val="0000FF"/>
              </a:solidFill>
              <a:prstDash val="solid"/>
              <a:round/>
              <a:headEnd len="med" w="med" type="none"/>
              <a:tailEnd len="med" w="med" type="triangle"/>
            </a:ln>
          </p:spPr>
        </p:cxnSp>
      </p:grpSp>
      <p:grpSp>
        <p:nvGrpSpPr>
          <p:cNvPr id="2129" name="Google Shape;2129;p48"/>
          <p:cNvGrpSpPr/>
          <p:nvPr/>
        </p:nvGrpSpPr>
        <p:grpSpPr>
          <a:xfrm>
            <a:off x="4504501" y="4121350"/>
            <a:ext cx="4312798" cy="753819"/>
            <a:chOff x="4504501" y="4121350"/>
            <a:chExt cx="4312798" cy="753819"/>
          </a:xfrm>
        </p:grpSpPr>
        <p:sp>
          <p:nvSpPr>
            <p:cNvPr id="2130" name="Google Shape;2130;p48"/>
            <p:cNvSpPr txBox="1"/>
            <p:nvPr/>
          </p:nvSpPr>
          <p:spPr>
            <a:xfrm>
              <a:off x="5060023"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131" name="Google Shape;2131;p48"/>
            <p:cNvSpPr txBox="1"/>
            <p:nvPr/>
          </p:nvSpPr>
          <p:spPr>
            <a:xfrm>
              <a:off x="5848484"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132" name="Google Shape;2132;p48"/>
            <p:cNvSpPr txBox="1"/>
            <p:nvPr/>
          </p:nvSpPr>
          <p:spPr>
            <a:xfrm>
              <a:off x="6610298"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133" name="Google Shape;2133;p48"/>
            <p:cNvSpPr txBox="1"/>
            <p:nvPr/>
          </p:nvSpPr>
          <p:spPr>
            <a:xfrm>
              <a:off x="7364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134" name="Google Shape;2134;p48"/>
            <p:cNvSpPr txBox="1"/>
            <p:nvPr/>
          </p:nvSpPr>
          <p:spPr>
            <a:xfrm>
              <a:off x="45045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sp>
          <p:nvSpPr>
            <p:cNvPr id="2135" name="Google Shape;2135;p48"/>
            <p:cNvSpPr txBox="1"/>
            <p:nvPr/>
          </p:nvSpPr>
          <p:spPr>
            <a:xfrm>
              <a:off x="5056545"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&lt;S&gt;</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600">
                <a:solidFill>
                  <a:schemeClr val="dk1"/>
                </a:solidFill>
                <a:latin typeface="Helvetica Neue"/>
                <a:ea typeface="Helvetica Neue"/>
                <a:cs typeface="Helvetica Neue"/>
                <a:sym typeface="Helvetica Neue"/>
              </a:endParaRPr>
            </a:p>
          </p:txBody>
        </p:sp>
        <p:sp>
          <p:nvSpPr>
            <p:cNvPr id="2136" name="Google Shape;2136;p48"/>
            <p:cNvSpPr txBox="1"/>
            <p:nvPr/>
          </p:nvSpPr>
          <p:spPr>
            <a:xfrm>
              <a:off x="5845857"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en" sz="1600">
                  <a:solidFill>
                    <a:schemeClr val="dk1"/>
                  </a:solidFill>
                  <a:latin typeface="Helvetica Neue"/>
                  <a:ea typeface="Helvetica Neue"/>
                  <a:cs typeface="Helvetica Neue"/>
                  <a:sym typeface="Helvetica Neue"/>
                </a:rPr>
                <a:t>∅</a:t>
              </a:r>
              <a:endParaRPr sz="1000">
                <a:solidFill>
                  <a:schemeClr val="dk1"/>
                </a:solidFill>
                <a:latin typeface="Helvetica Neue"/>
                <a:ea typeface="Helvetica Neue"/>
                <a:cs typeface="Helvetica Neue"/>
                <a:sym typeface="Helvetica Neue"/>
              </a:endParaRPr>
            </a:p>
          </p:txBody>
        </p:sp>
        <p:sp>
          <p:nvSpPr>
            <p:cNvPr id="2137" name="Google Shape;2137;p48"/>
            <p:cNvSpPr txBox="1"/>
            <p:nvPr/>
          </p:nvSpPr>
          <p:spPr>
            <a:xfrm>
              <a:off x="6607962"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solidFill>
                  <a:schemeClr val="dk1"/>
                </a:solidFill>
                <a:latin typeface="Helvetica Neue"/>
                <a:ea typeface="Helvetica Neue"/>
                <a:cs typeface="Helvetica Neue"/>
                <a:sym typeface="Helvetica Neue"/>
              </a:endParaRPr>
            </a:p>
          </p:txBody>
        </p:sp>
        <p:sp>
          <p:nvSpPr>
            <p:cNvPr id="2138" name="Google Shape;2138;p48"/>
            <p:cNvSpPr txBox="1"/>
            <p:nvPr/>
          </p:nvSpPr>
          <p:spPr>
            <a:xfrm>
              <a:off x="7363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139" name="Google Shape;2139;p48"/>
            <p:cNvSpPr txBox="1"/>
            <p:nvPr/>
          </p:nvSpPr>
          <p:spPr>
            <a:xfrm>
              <a:off x="8126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140" name="Google Shape;2140;p48"/>
            <p:cNvSpPr txBox="1"/>
            <p:nvPr/>
          </p:nvSpPr>
          <p:spPr>
            <a:xfrm>
              <a:off x="8125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cxnSp>
        <p:nvCxnSpPr>
          <p:cNvPr id="2141" name="Google Shape;2141;p48"/>
          <p:cNvCxnSpPr>
            <a:stCxn id="2142" idx="0"/>
            <a:endCxn id="2123" idx="0"/>
          </p:cNvCxnSpPr>
          <p:nvPr/>
        </p:nvCxnSpPr>
        <p:spPr>
          <a:xfrm flipH="1" rot="5400000">
            <a:off x="4637441" y="2581519"/>
            <a:ext cx="472800" cy="952500"/>
          </a:xfrm>
          <a:prstGeom prst="bentConnector2">
            <a:avLst/>
          </a:prstGeom>
          <a:noFill/>
          <a:ln cap="flat" cmpd="sng" w="19050">
            <a:solidFill>
              <a:srgbClr val="980000"/>
            </a:solidFill>
            <a:prstDash val="solid"/>
            <a:round/>
            <a:headEnd len="med" w="med" type="none"/>
            <a:tailEnd len="med" w="med" type="triangle"/>
          </a:ln>
        </p:spPr>
      </p:cxnSp>
      <p:grpSp>
        <p:nvGrpSpPr>
          <p:cNvPr id="2143" name="Google Shape;2143;p48"/>
          <p:cNvGrpSpPr/>
          <p:nvPr/>
        </p:nvGrpSpPr>
        <p:grpSpPr>
          <a:xfrm>
            <a:off x="665939" y="1201296"/>
            <a:ext cx="735300" cy="1102179"/>
            <a:chOff x="1634127" y="1201296"/>
            <a:chExt cx="735300" cy="1102179"/>
          </a:xfrm>
        </p:grpSpPr>
        <p:sp>
          <p:nvSpPr>
            <p:cNvPr id="2144" name="Google Shape;2144;p48"/>
            <p:cNvSpPr txBox="1"/>
            <p:nvPr/>
          </p:nvSpPr>
          <p:spPr>
            <a:xfrm>
              <a:off x="1668679" y="149769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2145" name="Google Shape;2145;p48"/>
            <p:cNvSpPr txBox="1"/>
            <p:nvPr/>
          </p:nvSpPr>
          <p:spPr>
            <a:xfrm>
              <a:off x="1671306" y="120129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2146" name="Google Shape;2146;p48"/>
            <p:cNvSpPr/>
            <p:nvPr/>
          </p:nvSpPr>
          <p:spPr>
            <a:xfrm>
              <a:off x="1634127" y="19809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s(a</a:t>
              </a:r>
              <a:r>
                <a:rPr baseline="-25000" lang="en">
                  <a:latin typeface="Helvetica Neue"/>
                  <a:ea typeface="Helvetica Neue"/>
                  <a:cs typeface="Helvetica Neue"/>
                  <a:sym typeface="Helvetica Neue"/>
                </a:rPr>
                <a:t>2</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147" name="Google Shape;2147;p48"/>
          <p:cNvGrpSpPr/>
          <p:nvPr/>
        </p:nvGrpSpPr>
        <p:grpSpPr>
          <a:xfrm>
            <a:off x="4504501" y="3133370"/>
            <a:ext cx="4174650" cy="446400"/>
            <a:chOff x="4504501" y="3133370"/>
            <a:chExt cx="4174650" cy="446400"/>
          </a:xfrm>
        </p:grpSpPr>
        <p:grpSp>
          <p:nvGrpSpPr>
            <p:cNvPr id="2148" name="Google Shape;2148;p48"/>
            <p:cNvGrpSpPr/>
            <p:nvPr/>
          </p:nvGrpSpPr>
          <p:grpSpPr>
            <a:xfrm>
              <a:off x="5124791" y="3294169"/>
              <a:ext cx="450600" cy="145800"/>
              <a:chOff x="705975" y="2212050"/>
              <a:chExt cx="450600" cy="145800"/>
            </a:xfrm>
          </p:grpSpPr>
          <p:sp>
            <p:nvSpPr>
              <p:cNvPr id="2149" name="Google Shape;2149;p48"/>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8"/>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8"/>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48"/>
            <p:cNvGrpSpPr/>
            <p:nvPr/>
          </p:nvGrpSpPr>
          <p:grpSpPr>
            <a:xfrm>
              <a:off x="5985403" y="3294169"/>
              <a:ext cx="450600" cy="145800"/>
              <a:chOff x="705975" y="2212050"/>
              <a:chExt cx="450600" cy="145800"/>
            </a:xfrm>
          </p:grpSpPr>
          <p:sp>
            <p:nvSpPr>
              <p:cNvPr id="2152" name="Google Shape;2152;p48"/>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48"/>
            <p:cNvGrpSpPr/>
            <p:nvPr/>
          </p:nvGrpSpPr>
          <p:grpSpPr>
            <a:xfrm>
              <a:off x="6763275" y="3294169"/>
              <a:ext cx="450600" cy="145800"/>
              <a:chOff x="705975" y="2212050"/>
              <a:chExt cx="450600" cy="145800"/>
            </a:xfrm>
          </p:grpSpPr>
          <p:sp>
            <p:nvSpPr>
              <p:cNvPr id="2156" name="Google Shape;2156;p48"/>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8"/>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48"/>
            <p:cNvGrpSpPr/>
            <p:nvPr/>
          </p:nvGrpSpPr>
          <p:grpSpPr>
            <a:xfrm>
              <a:off x="7542750" y="3294169"/>
              <a:ext cx="450600" cy="145800"/>
              <a:chOff x="705975" y="2212050"/>
              <a:chExt cx="450600" cy="145800"/>
            </a:xfrm>
          </p:grpSpPr>
          <p:sp>
            <p:nvSpPr>
              <p:cNvPr id="2160" name="Google Shape;2160;p48"/>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8"/>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8"/>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48"/>
            <p:cNvSpPr txBox="1"/>
            <p:nvPr/>
          </p:nvSpPr>
          <p:spPr>
            <a:xfrm>
              <a:off x="45045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D</a:t>
              </a:r>
              <a:endParaRPr b="1" baseline="-25000" i="1" sz="1700">
                <a:latin typeface="Helvetica Neue"/>
                <a:ea typeface="Helvetica Neue"/>
                <a:cs typeface="Helvetica Neue"/>
                <a:sym typeface="Helvetica Neue"/>
              </a:endParaRPr>
            </a:p>
          </p:txBody>
        </p:sp>
        <p:grpSp>
          <p:nvGrpSpPr>
            <p:cNvPr id="2164" name="Google Shape;2164;p48"/>
            <p:cNvGrpSpPr/>
            <p:nvPr/>
          </p:nvGrpSpPr>
          <p:grpSpPr>
            <a:xfrm>
              <a:off x="8228550" y="3294169"/>
              <a:ext cx="450600" cy="145800"/>
              <a:chOff x="705975" y="2212050"/>
              <a:chExt cx="450600" cy="145800"/>
            </a:xfrm>
          </p:grpSpPr>
          <p:sp>
            <p:nvSpPr>
              <p:cNvPr id="2165" name="Google Shape;2165;p48"/>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8" name="Google Shape;2168;p48"/>
          <p:cNvGrpSpPr/>
          <p:nvPr/>
        </p:nvGrpSpPr>
        <p:grpSpPr>
          <a:xfrm>
            <a:off x="84903" y="2214580"/>
            <a:ext cx="4197214" cy="446400"/>
            <a:chOff x="84903" y="2214580"/>
            <a:chExt cx="4197214" cy="446400"/>
          </a:xfrm>
        </p:grpSpPr>
        <p:grpSp>
          <p:nvGrpSpPr>
            <p:cNvPr id="2169" name="Google Shape;2169;p48"/>
            <p:cNvGrpSpPr/>
            <p:nvPr/>
          </p:nvGrpSpPr>
          <p:grpSpPr>
            <a:xfrm>
              <a:off x="84903" y="2214580"/>
              <a:ext cx="3403837" cy="446400"/>
              <a:chOff x="84903" y="2214580"/>
              <a:chExt cx="3403837" cy="446400"/>
            </a:xfrm>
          </p:grpSpPr>
          <p:grpSp>
            <p:nvGrpSpPr>
              <p:cNvPr id="2170" name="Google Shape;2170;p48"/>
              <p:cNvGrpSpPr/>
              <p:nvPr/>
            </p:nvGrpSpPr>
            <p:grpSpPr>
              <a:xfrm>
                <a:off x="804215" y="2363444"/>
                <a:ext cx="450600" cy="145800"/>
                <a:chOff x="705975" y="2212050"/>
                <a:chExt cx="450600" cy="145800"/>
              </a:xfrm>
            </p:grpSpPr>
            <p:sp>
              <p:nvSpPr>
                <p:cNvPr id="2171" name="Google Shape;2171;p4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48"/>
              <p:cNvGrpSpPr/>
              <p:nvPr/>
            </p:nvGrpSpPr>
            <p:grpSpPr>
              <a:xfrm>
                <a:off x="1478282" y="2363444"/>
                <a:ext cx="450600" cy="145800"/>
                <a:chOff x="410140" y="2212050"/>
                <a:chExt cx="450600" cy="145800"/>
              </a:xfrm>
            </p:grpSpPr>
            <p:sp>
              <p:nvSpPr>
                <p:cNvPr id="2175" name="Google Shape;2175;p48"/>
                <p:cNvSpPr/>
                <p:nvPr/>
              </p:nvSpPr>
              <p:spPr>
                <a:xfrm>
                  <a:off x="4101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8"/>
                <p:cNvSpPr/>
                <p:nvPr/>
              </p:nvSpPr>
              <p:spPr>
                <a:xfrm>
                  <a:off x="5625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8"/>
                <p:cNvSpPr/>
                <p:nvPr/>
              </p:nvSpPr>
              <p:spPr>
                <a:xfrm>
                  <a:off x="7149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48"/>
              <p:cNvGrpSpPr/>
              <p:nvPr/>
            </p:nvGrpSpPr>
            <p:grpSpPr>
              <a:xfrm>
                <a:off x="2272117" y="2365669"/>
                <a:ext cx="450600" cy="145800"/>
                <a:chOff x="215157" y="2212050"/>
                <a:chExt cx="450600" cy="145800"/>
              </a:xfrm>
            </p:grpSpPr>
            <p:sp>
              <p:nvSpPr>
                <p:cNvPr id="2179" name="Google Shape;2179;p48"/>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8"/>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8"/>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48"/>
              <p:cNvGrpSpPr/>
              <p:nvPr/>
            </p:nvGrpSpPr>
            <p:grpSpPr>
              <a:xfrm>
                <a:off x="3038140" y="2363444"/>
                <a:ext cx="450600" cy="145800"/>
                <a:chOff x="-11201" y="2212050"/>
                <a:chExt cx="450600" cy="145800"/>
              </a:xfrm>
            </p:grpSpPr>
            <p:sp>
              <p:nvSpPr>
                <p:cNvPr id="2183" name="Google Shape;2183;p48"/>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8"/>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6" name="Google Shape;2186;p48"/>
              <p:cNvSpPr txBox="1"/>
              <p:nvPr/>
            </p:nvSpPr>
            <p:spPr>
              <a:xfrm>
                <a:off x="84903" y="221458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A</a:t>
                </a:r>
                <a:endParaRPr b="1" baseline="-25000" i="1" sz="1700">
                  <a:latin typeface="Helvetica Neue"/>
                  <a:ea typeface="Helvetica Neue"/>
                  <a:cs typeface="Helvetica Neue"/>
                  <a:sym typeface="Helvetica Neue"/>
                </a:endParaRPr>
              </a:p>
            </p:txBody>
          </p:sp>
        </p:grpSp>
        <p:grpSp>
          <p:nvGrpSpPr>
            <p:cNvPr id="2187" name="Google Shape;2187;p48"/>
            <p:cNvGrpSpPr/>
            <p:nvPr/>
          </p:nvGrpSpPr>
          <p:grpSpPr>
            <a:xfrm>
              <a:off x="3831517" y="2363444"/>
              <a:ext cx="450600" cy="145800"/>
              <a:chOff x="-11201" y="2212050"/>
              <a:chExt cx="450600" cy="145800"/>
            </a:xfrm>
          </p:grpSpPr>
          <p:sp>
            <p:nvSpPr>
              <p:cNvPr id="2188" name="Google Shape;2188;p48"/>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8"/>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8"/>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1" name="Google Shape;2191;p48"/>
          <p:cNvGrpSpPr/>
          <p:nvPr/>
        </p:nvGrpSpPr>
        <p:grpSpPr>
          <a:xfrm>
            <a:off x="1478282" y="2363444"/>
            <a:ext cx="2803835" cy="148025"/>
            <a:chOff x="1478282" y="2363444"/>
            <a:chExt cx="2803835" cy="148025"/>
          </a:xfrm>
        </p:grpSpPr>
        <p:grpSp>
          <p:nvGrpSpPr>
            <p:cNvPr id="2192" name="Google Shape;2192;p48"/>
            <p:cNvGrpSpPr/>
            <p:nvPr/>
          </p:nvGrpSpPr>
          <p:grpSpPr>
            <a:xfrm>
              <a:off x="1478282" y="2363444"/>
              <a:ext cx="2010459" cy="148025"/>
              <a:chOff x="1478282" y="2363444"/>
              <a:chExt cx="2010459" cy="148025"/>
            </a:xfrm>
          </p:grpSpPr>
          <p:grpSp>
            <p:nvGrpSpPr>
              <p:cNvPr id="2193" name="Google Shape;2193;p48"/>
              <p:cNvGrpSpPr/>
              <p:nvPr/>
            </p:nvGrpSpPr>
            <p:grpSpPr>
              <a:xfrm>
                <a:off x="1478282" y="2363444"/>
                <a:ext cx="450600" cy="145800"/>
                <a:chOff x="410140" y="2212050"/>
                <a:chExt cx="450600" cy="145800"/>
              </a:xfrm>
            </p:grpSpPr>
            <p:sp>
              <p:nvSpPr>
                <p:cNvPr id="2194" name="Google Shape;2194;p48"/>
                <p:cNvSpPr/>
                <p:nvPr/>
              </p:nvSpPr>
              <p:spPr>
                <a:xfrm>
                  <a:off x="410140"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a:off x="562540"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a:off x="714940"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48"/>
              <p:cNvGrpSpPr/>
              <p:nvPr/>
            </p:nvGrpSpPr>
            <p:grpSpPr>
              <a:xfrm>
                <a:off x="2272117" y="2365669"/>
                <a:ext cx="450600" cy="145800"/>
                <a:chOff x="215157" y="2212050"/>
                <a:chExt cx="450600" cy="145800"/>
              </a:xfrm>
            </p:grpSpPr>
            <p:sp>
              <p:nvSpPr>
                <p:cNvPr id="2198" name="Google Shape;2198;p48"/>
                <p:cNvSpPr/>
                <p:nvPr/>
              </p:nvSpPr>
              <p:spPr>
                <a:xfrm>
                  <a:off x="2151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3675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8"/>
                <p:cNvSpPr/>
                <p:nvPr/>
              </p:nvSpPr>
              <p:spPr>
                <a:xfrm>
                  <a:off x="5199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48"/>
              <p:cNvGrpSpPr/>
              <p:nvPr/>
            </p:nvGrpSpPr>
            <p:grpSpPr>
              <a:xfrm>
                <a:off x="3038140" y="2363444"/>
                <a:ext cx="450600" cy="145800"/>
                <a:chOff x="-11201" y="2212050"/>
                <a:chExt cx="450600" cy="145800"/>
              </a:xfrm>
            </p:grpSpPr>
            <p:sp>
              <p:nvSpPr>
                <p:cNvPr id="2202" name="Google Shape;2202;p48"/>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8"/>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8"/>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5" name="Google Shape;2205;p48"/>
            <p:cNvGrpSpPr/>
            <p:nvPr/>
          </p:nvGrpSpPr>
          <p:grpSpPr>
            <a:xfrm>
              <a:off x="3831517" y="2363444"/>
              <a:ext cx="450600" cy="145800"/>
              <a:chOff x="-11201" y="2212050"/>
              <a:chExt cx="450600" cy="145800"/>
            </a:xfrm>
          </p:grpSpPr>
          <p:sp>
            <p:nvSpPr>
              <p:cNvPr id="2206" name="Google Shape;2206;p48"/>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8"/>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8"/>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209" name="Google Shape;2209;p48"/>
          <p:cNvPicPr preferRelativeResize="0"/>
          <p:nvPr/>
        </p:nvPicPr>
        <p:blipFill>
          <a:blip r:embed="rId3">
            <a:alphaModFix/>
          </a:blip>
          <a:stretch>
            <a:fillRect/>
          </a:stretch>
        </p:blipFill>
        <p:spPr>
          <a:xfrm>
            <a:off x="4618950" y="950488"/>
            <a:ext cx="4480099" cy="83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1000"/>
                                        <p:tgtEl>
                                          <p:spTgt spid="2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1000"/>
                                        <p:tgtEl>
                                          <p:spTgt spid="2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1000"/>
                                        <p:tgtEl>
                                          <p:spTgt spid="2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Sequence-to-Sequence Transformer</a:t>
            </a:r>
            <a:endParaRPr/>
          </a:p>
        </p:txBody>
      </p:sp>
      <p:sp>
        <p:nvSpPr>
          <p:cNvPr id="2215" name="Google Shape;2215;p49"/>
          <p:cNvSpPr/>
          <p:nvPr/>
        </p:nvSpPr>
        <p:spPr>
          <a:xfrm>
            <a:off x="5737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216" name="Google Shape;2216;p49"/>
          <p:cNvSpPr/>
          <p:nvPr/>
        </p:nvSpPr>
        <p:spPr>
          <a:xfrm>
            <a:off x="5737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217" name="Google Shape;2217;p49"/>
          <p:cNvGrpSpPr/>
          <p:nvPr/>
        </p:nvGrpSpPr>
        <p:grpSpPr>
          <a:xfrm>
            <a:off x="84901" y="3133370"/>
            <a:ext cx="4174650" cy="446400"/>
            <a:chOff x="84901" y="3133370"/>
            <a:chExt cx="4174650" cy="446400"/>
          </a:xfrm>
        </p:grpSpPr>
        <p:grpSp>
          <p:nvGrpSpPr>
            <p:cNvPr id="2218" name="Google Shape;2218;p49"/>
            <p:cNvGrpSpPr/>
            <p:nvPr/>
          </p:nvGrpSpPr>
          <p:grpSpPr>
            <a:xfrm>
              <a:off x="705191" y="3294169"/>
              <a:ext cx="450600" cy="145800"/>
              <a:chOff x="705975" y="2212050"/>
              <a:chExt cx="450600" cy="145800"/>
            </a:xfrm>
          </p:grpSpPr>
          <p:sp>
            <p:nvSpPr>
              <p:cNvPr id="2219" name="Google Shape;2219;p4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9"/>
            <p:cNvGrpSpPr/>
            <p:nvPr/>
          </p:nvGrpSpPr>
          <p:grpSpPr>
            <a:xfrm>
              <a:off x="1467191" y="3294169"/>
              <a:ext cx="450600" cy="145800"/>
              <a:chOff x="705975" y="2212050"/>
              <a:chExt cx="450600" cy="145800"/>
            </a:xfrm>
          </p:grpSpPr>
          <p:sp>
            <p:nvSpPr>
              <p:cNvPr id="2223" name="Google Shape;2223;p4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49"/>
            <p:cNvGrpSpPr/>
            <p:nvPr/>
          </p:nvGrpSpPr>
          <p:grpSpPr>
            <a:xfrm>
              <a:off x="2254371" y="3294169"/>
              <a:ext cx="450600" cy="145800"/>
              <a:chOff x="705975" y="2212050"/>
              <a:chExt cx="450600" cy="145800"/>
            </a:xfrm>
          </p:grpSpPr>
          <p:sp>
            <p:nvSpPr>
              <p:cNvPr id="2227" name="Google Shape;2227;p4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49"/>
            <p:cNvGrpSpPr/>
            <p:nvPr/>
          </p:nvGrpSpPr>
          <p:grpSpPr>
            <a:xfrm>
              <a:off x="3029475" y="3294169"/>
              <a:ext cx="450600" cy="145800"/>
              <a:chOff x="705975" y="2212050"/>
              <a:chExt cx="450600" cy="145800"/>
            </a:xfrm>
          </p:grpSpPr>
          <p:sp>
            <p:nvSpPr>
              <p:cNvPr id="2231" name="Google Shape;2231;p4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49"/>
            <p:cNvGrpSpPr/>
            <p:nvPr/>
          </p:nvGrpSpPr>
          <p:grpSpPr>
            <a:xfrm>
              <a:off x="3808950" y="3294169"/>
              <a:ext cx="450600" cy="145800"/>
              <a:chOff x="705975" y="2212050"/>
              <a:chExt cx="450600" cy="145800"/>
            </a:xfrm>
          </p:grpSpPr>
          <p:sp>
            <p:nvSpPr>
              <p:cNvPr id="2235" name="Google Shape;2235;p4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49"/>
            <p:cNvSpPr txBox="1"/>
            <p:nvPr/>
          </p:nvSpPr>
          <p:spPr>
            <a:xfrm>
              <a:off x="849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E</a:t>
              </a:r>
              <a:endParaRPr b="1" baseline="-25000" i="1" sz="1700">
                <a:latin typeface="Helvetica Neue"/>
                <a:ea typeface="Helvetica Neue"/>
                <a:cs typeface="Helvetica Neue"/>
                <a:sym typeface="Helvetica Neue"/>
              </a:endParaRPr>
            </a:p>
          </p:txBody>
        </p:sp>
      </p:grpSp>
      <p:grpSp>
        <p:nvGrpSpPr>
          <p:cNvPr id="2239" name="Google Shape;2239;p49"/>
          <p:cNvGrpSpPr/>
          <p:nvPr/>
        </p:nvGrpSpPr>
        <p:grpSpPr>
          <a:xfrm>
            <a:off x="84901" y="4201975"/>
            <a:ext cx="4319093" cy="673195"/>
            <a:chOff x="84901" y="4201975"/>
            <a:chExt cx="4319093" cy="673195"/>
          </a:xfrm>
        </p:grpSpPr>
        <p:sp>
          <p:nvSpPr>
            <p:cNvPr id="2240" name="Google Shape;2240;p49"/>
            <p:cNvSpPr txBox="1"/>
            <p:nvPr/>
          </p:nvSpPr>
          <p:spPr>
            <a:xfrm>
              <a:off x="573700"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241" name="Google Shape;2241;p49"/>
            <p:cNvSpPr txBox="1"/>
            <p:nvPr/>
          </p:nvSpPr>
          <p:spPr>
            <a:xfrm>
              <a:off x="1355461"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2242" name="Google Shape;2242;p49"/>
            <p:cNvSpPr txBox="1"/>
            <p:nvPr/>
          </p:nvSpPr>
          <p:spPr>
            <a:xfrm>
              <a:off x="2137223"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2243" name="Google Shape;2243;p49"/>
            <p:cNvSpPr txBox="1"/>
            <p:nvPr/>
          </p:nvSpPr>
          <p:spPr>
            <a:xfrm>
              <a:off x="29189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2244" name="Google Shape;2244;p49"/>
            <p:cNvSpPr txBox="1"/>
            <p:nvPr/>
          </p:nvSpPr>
          <p:spPr>
            <a:xfrm>
              <a:off x="57370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245" name="Google Shape;2245;p49"/>
            <p:cNvSpPr txBox="1"/>
            <p:nvPr/>
          </p:nvSpPr>
          <p:spPr>
            <a:xfrm>
              <a:off x="135461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2246" name="Google Shape;2246;p49"/>
            <p:cNvSpPr txBox="1"/>
            <p:nvPr/>
          </p:nvSpPr>
          <p:spPr>
            <a:xfrm>
              <a:off x="213552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2247" name="Google Shape;2247;p49"/>
            <p:cNvSpPr txBox="1"/>
            <p:nvPr/>
          </p:nvSpPr>
          <p:spPr>
            <a:xfrm>
              <a:off x="29232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sp>
          <p:nvSpPr>
            <p:cNvPr id="2248" name="Google Shape;2248;p49"/>
            <p:cNvSpPr txBox="1"/>
            <p:nvPr/>
          </p:nvSpPr>
          <p:spPr>
            <a:xfrm>
              <a:off x="37093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249" name="Google Shape;2249;p49"/>
            <p:cNvSpPr txBox="1"/>
            <p:nvPr/>
          </p:nvSpPr>
          <p:spPr>
            <a:xfrm>
              <a:off x="37136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250" name="Google Shape;2250;p49"/>
            <p:cNvSpPr txBox="1"/>
            <p:nvPr/>
          </p:nvSpPr>
          <p:spPr>
            <a:xfrm>
              <a:off x="849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grpSp>
      <p:sp>
        <p:nvSpPr>
          <p:cNvPr id="2251" name="Google Shape;2251;p49"/>
          <p:cNvSpPr/>
          <p:nvPr/>
        </p:nvSpPr>
        <p:spPr>
          <a:xfrm>
            <a:off x="49933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252" name="Google Shape;2252;p49"/>
          <p:cNvSpPr/>
          <p:nvPr/>
        </p:nvSpPr>
        <p:spPr>
          <a:xfrm>
            <a:off x="49933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253" name="Google Shape;2253;p49"/>
          <p:cNvGrpSpPr/>
          <p:nvPr/>
        </p:nvGrpSpPr>
        <p:grpSpPr>
          <a:xfrm>
            <a:off x="567325" y="2660075"/>
            <a:ext cx="3830400" cy="634200"/>
            <a:chOff x="567325" y="2660075"/>
            <a:chExt cx="3830400" cy="634200"/>
          </a:xfrm>
        </p:grpSpPr>
        <p:sp>
          <p:nvSpPr>
            <p:cNvPr id="2254" name="Google Shape;2254;p49"/>
            <p:cNvSpPr/>
            <p:nvPr/>
          </p:nvSpPr>
          <p:spPr>
            <a:xfrm>
              <a:off x="567325" y="2660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Enc-Dec Attention [Attn(D, E, E)]</a:t>
              </a:r>
              <a:endParaRPr i="1">
                <a:latin typeface="Helvetica Neue"/>
                <a:ea typeface="Helvetica Neue"/>
                <a:cs typeface="Helvetica Neue"/>
                <a:sym typeface="Helvetica Neue"/>
              </a:endParaRPr>
            </a:p>
          </p:txBody>
        </p:sp>
        <p:cxnSp>
          <p:nvCxnSpPr>
            <p:cNvPr id="2255" name="Google Shape;2255;p49"/>
            <p:cNvCxnSpPr>
              <a:endCxn id="2254" idx="1"/>
            </p:cNvCxnSpPr>
            <p:nvPr/>
          </p:nvCxnSpPr>
          <p:spPr>
            <a:xfrm flipH="1" rot="10800000">
              <a:off x="2479525"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256" name="Google Shape;2256;p49"/>
            <p:cNvCxnSpPr/>
            <p:nvPr/>
          </p:nvCxnSpPr>
          <p:spPr>
            <a:xfrm flipH="1" rot="10800000">
              <a:off x="3262223"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257" name="Google Shape;2257;p49"/>
            <p:cNvCxnSpPr/>
            <p:nvPr/>
          </p:nvCxnSpPr>
          <p:spPr>
            <a:xfrm flipH="1" rot="10800000">
              <a:off x="4044921"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258" name="Google Shape;2258;p49"/>
            <p:cNvCxnSpPr/>
            <p:nvPr/>
          </p:nvCxnSpPr>
          <p:spPr>
            <a:xfrm flipH="1" rot="10800000">
              <a:off x="1696827"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259" name="Google Shape;2259;p49"/>
            <p:cNvCxnSpPr/>
            <p:nvPr/>
          </p:nvCxnSpPr>
          <p:spPr>
            <a:xfrm flipH="1" rot="10800000">
              <a:off x="934827" y="2982575"/>
              <a:ext cx="3000" cy="311700"/>
            </a:xfrm>
            <a:prstGeom prst="straightConnector1">
              <a:avLst/>
            </a:prstGeom>
            <a:noFill/>
            <a:ln cap="flat" cmpd="sng" w="19050">
              <a:solidFill>
                <a:srgbClr val="0000FF"/>
              </a:solidFill>
              <a:prstDash val="solid"/>
              <a:round/>
              <a:headEnd len="med" w="med" type="none"/>
              <a:tailEnd len="med" w="med" type="triangle"/>
            </a:ln>
          </p:spPr>
        </p:cxnSp>
      </p:grpSp>
      <p:grpSp>
        <p:nvGrpSpPr>
          <p:cNvPr id="2260" name="Google Shape;2260;p49"/>
          <p:cNvGrpSpPr/>
          <p:nvPr/>
        </p:nvGrpSpPr>
        <p:grpSpPr>
          <a:xfrm>
            <a:off x="4504501" y="4121350"/>
            <a:ext cx="4312798" cy="753819"/>
            <a:chOff x="4504501" y="4121350"/>
            <a:chExt cx="4312798" cy="753819"/>
          </a:xfrm>
        </p:grpSpPr>
        <p:sp>
          <p:nvSpPr>
            <p:cNvPr id="2261" name="Google Shape;2261;p49"/>
            <p:cNvSpPr txBox="1"/>
            <p:nvPr/>
          </p:nvSpPr>
          <p:spPr>
            <a:xfrm>
              <a:off x="5060023"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262" name="Google Shape;2262;p49"/>
            <p:cNvSpPr txBox="1"/>
            <p:nvPr/>
          </p:nvSpPr>
          <p:spPr>
            <a:xfrm>
              <a:off x="5848484"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2263" name="Google Shape;2263;p49"/>
            <p:cNvSpPr txBox="1"/>
            <p:nvPr/>
          </p:nvSpPr>
          <p:spPr>
            <a:xfrm>
              <a:off x="6610298"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264" name="Google Shape;2264;p49"/>
            <p:cNvSpPr txBox="1"/>
            <p:nvPr/>
          </p:nvSpPr>
          <p:spPr>
            <a:xfrm>
              <a:off x="7364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265" name="Google Shape;2265;p49"/>
            <p:cNvSpPr txBox="1"/>
            <p:nvPr/>
          </p:nvSpPr>
          <p:spPr>
            <a:xfrm>
              <a:off x="45045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sp>
          <p:nvSpPr>
            <p:cNvPr id="2266" name="Google Shape;2266;p49"/>
            <p:cNvSpPr txBox="1"/>
            <p:nvPr/>
          </p:nvSpPr>
          <p:spPr>
            <a:xfrm>
              <a:off x="5056545"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&lt;S&gt;</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600">
                <a:solidFill>
                  <a:schemeClr val="dk1"/>
                </a:solidFill>
                <a:latin typeface="Helvetica Neue"/>
                <a:ea typeface="Helvetica Neue"/>
                <a:cs typeface="Helvetica Neue"/>
                <a:sym typeface="Helvetica Neue"/>
              </a:endParaRPr>
            </a:p>
          </p:txBody>
        </p:sp>
        <p:sp>
          <p:nvSpPr>
            <p:cNvPr id="2267" name="Google Shape;2267;p49"/>
            <p:cNvSpPr txBox="1"/>
            <p:nvPr/>
          </p:nvSpPr>
          <p:spPr>
            <a:xfrm>
              <a:off x="5845857"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1600">
                <a:solidFill>
                  <a:schemeClr val="dk1"/>
                </a:solidFill>
                <a:latin typeface="Helvetica Neue"/>
                <a:ea typeface="Helvetica Neue"/>
                <a:cs typeface="Helvetica Neue"/>
                <a:sym typeface="Helvetica Neue"/>
              </a:endParaRPr>
            </a:p>
          </p:txBody>
        </p:sp>
        <p:sp>
          <p:nvSpPr>
            <p:cNvPr id="2268" name="Google Shape;2268;p49"/>
            <p:cNvSpPr txBox="1"/>
            <p:nvPr/>
          </p:nvSpPr>
          <p:spPr>
            <a:xfrm>
              <a:off x="6607962"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solidFill>
                  <a:schemeClr val="dk1"/>
                </a:solidFill>
                <a:latin typeface="Helvetica Neue"/>
                <a:ea typeface="Helvetica Neue"/>
                <a:cs typeface="Helvetica Neue"/>
                <a:sym typeface="Helvetica Neue"/>
              </a:endParaRPr>
            </a:p>
          </p:txBody>
        </p:sp>
        <p:sp>
          <p:nvSpPr>
            <p:cNvPr id="2269" name="Google Shape;2269;p49"/>
            <p:cNvSpPr txBox="1"/>
            <p:nvPr/>
          </p:nvSpPr>
          <p:spPr>
            <a:xfrm>
              <a:off x="7363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270" name="Google Shape;2270;p49"/>
            <p:cNvSpPr txBox="1"/>
            <p:nvPr/>
          </p:nvSpPr>
          <p:spPr>
            <a:xfrm>
              <a:off x="8126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271" name="Google Shape;2271;p49"/>
            <p:cNvSpPr txBox="1"/>
            <p:nvPr/>
          </p:nvSpPr>
          <p:spPr>
            <a:xfrm>
              <a:off x="8125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cxnSp>
        <p:nvCxnSpPr>
          <p:cNvPr id="2272" name="Google Shape;2272;p49"/>
          <p:cNvCxnSpPr>
            <a:stCxn id="2273" idx="0"/>
            <a:endCxn id="2254" idx="0"/>
          </p:cNvCxnSpPr>
          <p:nvPr/>
        </p:nvCxnSpPr>
        <p:spPr>
          <a:xfrm flipH="1" rot="5400000">
            <a:off x="4637441" y="2581519"/>
            <a:ext cx="472800" cy="952500"/>
          </a:xfrm>
          <a:prstGeom prst="bentConnector2">
            <a:avLst/>
          </a:prstGeom>
          <a:noFill/>
          <a:ln cap="flat" cmpd="sng" w="19050">
            <a:solidFill>
              <a:srgbClr val="980000"/>
            </a:solidFill>
            <a:prstDash val="solid"/>
            <a:round/>
            <a:headEnd len="med" w="med" type="none"/>
            <a:tailEnd len="med" w="med" type="triangle"/>
          </a:ln>
        </p:spPr>
      </p:cxnSp>
      <p:grpSp>
        <p:nvGrpSpPr>
          <p:cNvPr id="2274" name="Google Shape;2274;p49"/>
          <p:cNvGrpSpPr/>
          <p:nvPr/>
        </p:nvGrpSpPr>
        <p:grpSpPr>
          <a:xfrm>
            <a:off x="4504501" y="3133370"/>
            <a:ext cx="4174650" cy="446400"/>
            <a:chOff x="4504501" y="3133370"/>
            <a:chExt cx="4174650" cy="446400"/>
          </a:xfrm>
        </p:grpSpPr>
        <p:grpSp>
          <p:nvGrpSpPr>
            <p:cNvPr id="2275" name="Google Shape;2275;p49"/>
            <p:cNvGrpSpPr/>
            <p:nvPr/>
          </p:nvGrpSpPr>
          <p:grpSpPr>
            <a:xfrm>
              <a:off x="5124791" y="3294169"/>
              <a:ext cx="450600" cy="145800"/>
              <a:chOff x="705975" y="2212050"/>
              <a:chExt cx="450600" cy="145800"/>
            </a:xfrm>
          </p:grpSpPr>
          <p:sp>
            <p:nvSpPr>
              <p:cNvPr id="2276" name="Google Shape;2276;p49"/>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9"/>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49"/>
            <p:cNvGrpSpPr/>
            <p:nvPr/>
          </p:nvGrpSpPr>
          <p:grpSpPr>
            <a:xfrm>
              <a:off x="5985403" y="3294169"/>
              <a:ext cx="450600" cy="145800"/>
              <a:chOff x="705975" y="2212050"/>
              <a:chExt cx="450600" cy="145800"/>
            </a:xfrm>
          </p:grpSpPr>
          <p:sp>
            <p:nvSpPr>
              <p:cNvPr id="2279" name="Google Shape;2279;p49"/>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49"/>
            <p:cNvGrpSpPr/>
            <p:nvPr/>
          </p:nvGrpSpPr>
          <p:grpSpPr>
            <a:xfrm>
              <a:off x="6763275" y="3294169"/>
              <a:ext cx="450600" cy="145800"/>
              <a:chOff x="705975" y="2212050"/>
              <a:chExt cx="450600" cy="145800"/>
            </a:xfrm>
          </p:grpSpPr>
          <p:sp>
            <p:nvSpPr>
              <p:cNvPr id="2283" name="Google Shape;2283;p49"/>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9"/>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49"/>
            <p:cNvGrpSpPr/>
            <p:nvPr/>
          </p:nvGrpSpPr>
          <p:grpSpPr>
            <a:xfrm>
              <a:off x="7542750" y="3294169"/>
              <a:ext cx="450600" cy="145800"/>
              <a:chOff x="705975" y="2212050"/>
              <a:chExt cx="450600" cy="145800"/>
            </a:xfrm>
          </p:grpSpPr>
          <p:sp>
            <p:nvSpPr>
              <p:cNvPr id="2287" name="Google Shape;2287;p49"/>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49"/>
            <p:cNvSpPr txBox="1"/>
            <p:nvPr/>
          </p:nvSpPr>
          <p:spPr>
            <a:xfrm>
              <a:off x="45045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D</a:t>
              </a:r>
              <a:endParaRPr b="1" baseline="-25000" i="1" sz="1700">
                <a:latin typeface="Helvetica Neue"/>
                <a:ea typeface="Helvetica Neue"/>
                <a:cs typeface="Helvetica Neue"/>
                <a:sym typeface="Helvetica Neue"/>
              </a:endParaRPr>
            </a:p>
          </p:txBody>
        </p:sp>
        <p:grpSp>
          <p:nvGrpSpPr>
            <p:cNvPr id="2291" name="Google Shape;2291;p49"/>
            <p:cNvGrpSpPr/>
            <p:nvPr/>
          </p:nvGrpSpPr>
          <p:grpSpPr>
            <a:xfrm>
              <a:off x="8228550" y="3294169"/>
              <a:ext cx="450600" cy="145800"/>
              <a:chOff x="705975" y="2212050"/>
              <a:chExt cx="450600" cy="145800"/>
            </a:xfrm>
          </p:grpSpPr>
          <p:sp>
            <p:nvSpPr>
              <p:cNvPr id="2292" name="Google Shape;2292;p49"/>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9"/>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295" name="Google Shape;2295;p49"/>
          <p:cNvCxnSpPr/>
          <p:nvPr/>
        </p:nvCxnSpPr>
        <p:spPr>
          <a:xfrm flipH="1" rot="5400000">
            <a:off x="5056541" y="2162419"/>
            <a:ext cx="472800" cy="1790700"/>
          </a:xfrm>
          <a:prstGeom prst="bentConnector2">
            <a:avLst/>
          </a:prstGeom>
          <a:noFill/>
          <a:ln cap="flat" cmpd="sng" w="19050">
            <a:solidFill>
              <a:srgbClr val="980000"/>
            </a:solidFill>
            <a:prstDash val="solid"/>
            <a:round/>
            <a:headEnd len="med" w="med" type="none"/>
            <a:tailEnd len="med" w="med" type="triangle"/>
          </a:ln>
        </p:spPr>
      </p:cxnSp>
      <p:grpSp>
        <p:nvGrpSpPr>
          <p:cNvPr id="2296" name="Google Shape;2296;p49"/>
          <p:cNvGrpSpPr/>
          <p:nvPr/>
        </p:nvGrpSpPr>
        <p:grpSpPr>
          <a:xfrm>
            <a:off x="1344273" y="1200147"/>
            <a:ext cx="735300" cy="1102179"/>
            <a:chOff x="2619502" y="1200147"/>
            <a:chExt cx="735300" cy="1102179"/>
          </a:xfrm>
        </p:grpSpPr>
        <p:sp>
          <p:nvSpPr>
            <p:cNvPr id="2297" name="Google Shape;2297;p49"/>
            <p:cNvSpPr txBox="1"/>
            <p:nvPr/>
          </p:nvSpPr>
          <p:spPr>
            <a:xfrm>
              <a:off x="2654158" y="1496547"/>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600">
                <a:latin typeface="Helvetica Neue"/>
                <a:ea typeface="Helvetica Neue"/>
                <a:cs typeface="Helvetica Neue"/>
                <a:sym typeface="Helvetica Neue"/>
              </a:endParaRPr>
            </a:p>
          </p:txBody>
        </p:sp>
        <p:sp>
          <p:nvSpPr>
            <p:cNvPr id="2298" name="Google Shape;2298;p49"/>
            <p:cNvSpPr txBox="1"/>
            <p:nvPr/>
          </p:nvSpPr>
          <p:spPr>
            <a:xfrm>
              <a:off x="2656494" y="1200147"/>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sp>
          <p:nvSpPr>
            <p:cNvPr id="2299" name="Google Shape;2299;p49"/>
            <p:cNvSpPr/>
            <p:nvPr/>
          </p:nvSpPr>
          <p:spPr>
            <a:xfrm>
              <a:off x="2619502" y="1979827"/>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s(a</a:t>
              </a:r>
              <a:r>
                <a:rPr baseline="-25000" lang="en">
                  <a:latin typeface="Helvetica Neue"/>
                  <a:ea typeface="Helvetica Neue"/>
                  <a:cs typeface="Helvetica Neue"/>
                  <a:sym typeface="Helvetica Neue"/>
                </a:rPr>
                <a:t>3</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300" name="Google Shape;2300;p49"/>
          <p:cNvGrpSpPr/>
          <p:nvPr/>
        </p:nvGrpSpPr>
        <p:grpSpPr>
          <a:xfrm>
            <a:off x="84903" y="2214580"/>
            <a:ext cx="4197214" cy="446400"/>
            <a:chOff x="84903" y="2214580"/>
            <a:chExt cx="4197214" cy="446400"/>
          </a:xfrm>
        </p:grpSpPr>
        <p:grpSp>
          <p:nvGrpSpPr>
            <p:cNvPr id="2301" name="Google Shape;2301;p49"/>
            <p:cNvGrpSpPr/>
            <p:nvPr/>
          </p:nvGrpSpPr>
          <p:grpSpPr>
            <a:xfrm>
              <a:off x="84903" y="2214580"/>
              <a:ext cx="3403837" cy="446400"/>
              <a:chOff x="84903" y="2214580"/>
              <a:chExt cx="3403837" cy="446400"/>
            </a:xfrm>
          </p:grpSpPr>
          <p:grpSp>
            <p:nvGrpSpPr>
              <p:cNvPr id="2302" name="Google Shape;2302;p49"/>
              <p:cNvGrpSpPr/>
              <p:nvPr/>
            </p:nvGrpSpPr>
            <p:grpSpPr>
              <a:xfrm>
                <a:off x="804215" y="2363444"/>
                <a:ext cx="450600" cy="145800"/>
                <a:chOff x="705975" y="2212050"/>
                <a:chExt cx="450600" cy="145800"/>
              </a:xfrm>
            </p:grpSpPr>
            <p:sp>
              <p:nvSpPr>
                <p:cNvPr id="2303" name="Google Shape;2303;p4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49"/>
              <p:cNvGrpSpPr/>
              <p:nvPr/>
            </p:nvGrpSpPr>
            <p:grpSpPr>
              <a:xfrm>
                <a:off x="1478282" y="2363444"/>
                <a:ext cx="450600" cy="145800"/>
                <a:chOff x="410140" y="2212050"/>
                <a:chExt cx="450600" cy="145800"/>
              </a:xfrm>
            </p:grpSpPr>
            <p:sp>
              <p:nvSpPr>
                <p:cNvPr id="2307" name="Google Shape;2307;p49"/>
                <p:cNvSpPr/>
                <p:nvPr/>
              </p:nvSpPr>
              <p:spPr>
                <a:xfrm>
                  <a:off x="4101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a:off x="5625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9"/>
                <p:cNvSpPr/>
                <p:nvPr/>
              </p:nvSpPr>
              <p:spPr>
                <a:xfrm>
                  <a:off x="7149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49"/>
              <p:cNvGrpSpPr/>
              <p:nvPr/>
            </p:nvGrpSpPr>
            <p:grpSpPr>
              <a:xfrm>
                <a:off x="2272117" y="2365669"/>
                <a:ext cx="450600" cy="145800"/>
                <a:chOff x="215157" y="2212050"/>
                <a:chExt cx="450600" cy="145800"/>
              </a:xfrm>
            </p:grpSpPr>
            <p:sp>
              <p:nvSpPr>
                <p:cNvPr id="2311" name="Google Shape;2311;p49"/>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49"/>
              <p:cNvGrpSpPr/>
              <p:nvPr/>
            </p:nvGrpSpPr>
            <p:grpSpPr>
              <a:xfrm>
                <a:off x="3038140" y="2363444"/>
                <a:ext cx="450600" cy="145800"/>
                <a:chOff x="-11201" y="2212050"/>
                <a:chExt cx="450600" cy="145800"/>
              </a:xfrm>
            </p:grpSpPr>
            <p:sp>
              <p:nvSpPr>
                <p:cNvPr id="2315" name="Google Shape;2315;p49"/>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8" name="Google Shape;2318;p49"/>
              <p:cNvSpPr txBox="1"/>
              <p:nvPr/>
            </p:nvSpPr>
            <p:spPr>
              <a:xfrm>
                <a:off x="84903" y="221458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A</a:t>
                </a:r>
                <a:endParaRPr b="1" baseline="-25000" i="1" sz="1700">
                  <a:latin typeface="Helvetica Neue"/>
                  <a:ea typeface="Helvetica Neue"/>
                  <a:cs typeface="Helvetica Neue"/>
                  <a:sym typeface="Helvetica Neue"/>
                </a:endParaRPr>
              </a:p>
            </p:txBody>
          </p:sp>
        </p:grpSp>
        <p:grpSp>
          <p:nvGrpSpPr>
            <p:cNvPr id="2319" name="Google Shape;2319;p49"/>
            <p:cNvGrpSpPr/>
            <p:nvPr/>
          </p:nvGrpSpPr>
          <p:grpSpPr>
            <a:xfrm>
              <a:off x="3831517" y="2363444"/>
              <a:ext cx="450600" cy="145800"/>
              <a:chOff x="-11201" y="2212050"/>
              <a:chExt cx="450600" cy="145800"/>
            </a:xfrm>
          </p:grpSpPr>
          <p:sp>
            <p:nvSpPr>
              <p:cNvPr id="2320" name="Google Shape;2320;p49"/>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9"/>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9"/>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3" name="Google Shape;2323;p49"/>
          <p:cNvGrpSpPr/>
          <p:nvPr/>
        </p:nvGrpSpPr>
        <p:grpSpPr>
          <a:xfrm>
            <a:off x="2272117" y="2363444"/>
            <a:ext cx="2009999" cy="148025"/>
            <a:chOff x="2272117" y="2363444"/>
            <a:chExt cx="2009999" cy="148025"/>
          </a:xfrm>
        </p:grpSpPr>
        <p:grpSp>
          <p:nvGrpSpPr>
            <p:cNvPr id="2324" name="Google Shape;2324;p49"/>
            <p:cNvGrpSpPr/>
            <p:nvPr/>
          </p:nvGrpSpPr>
          <p:grpSpPr>
            <a:xfrm>
              <a:off x="2272117" y="2363444"/>
              <a:ext cx="1216623" cy="148025"/>
              <a:chOff x="2272117" y="2363444"/>
              <a:chExt cx="1216623" cy="148025"/>
            </a:xfrm>
          </p:grpSpPr>
          <p:grpSp>
            <p:nvGrpSpPr>
              <p:cNvPr id="2325" name="Google Shape;2325;p49"/>
              <p:cNvGrpSpPr/>
              <p:nvPr/>
            </p:nvGrpSpPr>
            <p:grpSpPr>
              <a:xfrm>
                <a:off x="2272117" y="2365669"/>
                <a:ext cx="450600" cy="145800"/>
                <a:chOff x="215157" y="2212050"/>
                <a:chExt cx="450600" cy="145800"/>
              </a:xfrm>
            </p:grpSpPr>
            <p:sp>
              <p:nvSpPr>
                <p:cNvPr id="2326" name="Google Shape;2326;p49"/>
                <p:cNvSpPr/>
                <p:nvPr/>
              </p:nvSpPr>
              <p:spPr>
                <a:xfrm>
                  <a:off x="2151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9"/>
                <p:cNvSpPr/>
                <p:nvPr/>
              </p:nvSpPr>
              <p:spPr>
                <a:xfrm>
                  <a:off x="3675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9"/>
                <p:cNvSpPr/>
                <p:nvPr/>
              </p:nvSpPr>
              <p:spPr>
                <a:xfrm>
                  <a:off x="519957"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49"/>
              <p:cNvGrpSpPr/>
              <p:nvPr/>
            </p:nvGrpSpPr>
            <p:grpSpPr>
              <a:xfrm>
                <a:off x="3038140" y="2363444"/>
                <a:ext cx="450600" cy="145800"/>
                <a:chOff x="-11201" y="2212050"/>
                <a:chExt cx="450600" cy="145800"/>
              </a:xfrm>
            </p:grpSpPr>
            <p:sp>
              <p:nvSpPr>
                <p:cNvPr id="2330" name="Google Shape;2330;p49"/>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9"/>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9"/>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3" name="Google Shape;2333;p49"/>
            <p:cNvGrpSpPr/>
            <p:nvPr/>
          </p:nvGrpSpPr>
          <p:grpSpPr>
            <a:xfrm>
              <a:off x="3831517" y="2363444"/>
              <a:ext cx="450600" cy="145800"/>
              <a:chOff x="-11201" y="2212050"/>
              <a:chExt cx="450600" cy="145800"/>
            </a:xfrm>
          </p:grpSpPr>
          <p:sp>
            <p:nvSpPr>
              <p:cNvPr id="2334" name="Google Shape;2334;p49"/>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7" name="Google Shape;2337;p49"/>
          <p:cNvSpPr/>
          <p:nvPr/>
        </p:nvSpPr>
        <p:spPr>
          <a:xfrm>
            <a:off x="179300" y="3014375"/>
            <a:ext cx="4392600" cy="2084400"/>
          </a:xfrm>
          <a:prstGeom prst="roundRect">
            <a:avLst>
              <a:gd fmla="val 16667" name="adj"/>
            </a:avLst>
          </a:prstGeom>
          <a:solidFill>
            <a:srgbClr val="CFE2F3">
              <a:alpha val="13100"/>
            </a:srgbClr>
          </a:solidFill>
          <a:ln cap="flat" cmpd="sng" w="9525">
            <a:solidFill>
              <a:srgbClr val="0000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1000"/>
                                        <p:tgtEl>
                                          <p:spTgt spid="2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1000"/>
                                        <p:tgtEl>
                                          <p:spTgt spid="2300"/>
                                        </p:tgtEl>
                                      </p:cBhvr>
                                    </p:animEffect>
                                  </p:childTnLst>
                                </p:cTn>
                              </p:par>
                              <p:par>
                                <p:cTn fill="hold" nodeType="with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0"/>
                                        <p:tgtEl>
                                          <p:spTgt spid="2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1000"/>
                                        <p:tgtEl>
                                          <p:spTgt spid="2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Sequence-to-Sequence Transformer</a:t>
            </a:r>
            <a:endParaRPr/>
          </a:p>
        </p:txBody>
      </p:sp>
      <p:sp>
        <p:nvSpPr>
          <p:cNvPr id="2343" name="Google Shape;2343;p50"/>
          <p:cNvSpPr/>
          <p:nvPr/>
        </p:nvSpPr>
        <p:spPr>
          <a:xfrm>
            <a:off x="5737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344" name="Google Shape;2344;p50"/>
          <p:cNvSpPr/>
          <p:nvPr/>
        </p:nvSpPr>
        <p:spPr>
          <a:xfrm>
            <a:off x="5737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345" name="Google Shape;2345;p50"/>
          <p:cNvGrpSpPr/>
          <p:nvPr/>
        </p:nvGrpSpPr>
        <p:grpSpPr>
          <a:xfrm>
            <a:off x="84901" y="3133370"/>
            <a:ext cx="4174650" cy="446400"/>
            <a:chOff x="84901" y="3133370"/>
            <a:chExt cx="4174650" cy="446400"/>
          </a:xfrm>
        </p:grpSpPr>
        <p:grpSp>
          <p:nvGrpSpPr>
            <p:cNvPr id="2346" name="Google Shape;2346;p50"/>
            <p:cNvGrpSpPr/>
            <p:nvPr/>
          </p:nvGrpSpPr>
          <p:grpSpPr>
            <a:xfrm>
              <a:off x="705191" y="3294169"/>
              <a:ext cx="450600" cy="145800"/>
              <a:chOff x="705975" y="2212050"/>
              <a:chExt cx="450600" cy="145800"/>
            </a:xfrm>
          </p:grpSpPr>
          <p:sp>
            <p:nvSpPr>
              <p:cNvPr id="2347" name="Google Shape;2347;p5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50"/>
            <p:cNvGrpSpPr/>
            <p:nvPr/>
          </p:nvGrpSpPr>
          <p:grpSpPr>
            <a:xfrm>
              <a:off x="1467191" y="3294169"/>
              <a:ext cx="450600" cy="145800"/>
              <a:chOff x="705975" y="2212050"/>
              <a:chExt cx="450600" cy="145800"/>
            </a:xfrm>
          </p:grpSpPr>
          <p:sp>
            <p:nvSpPr>
              <p:cNvPr id="2351" name="Google Shape;2351;p5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50"/>
            <p:cNvGrpSpPr/>
            <p:nvPr/>
          </p:nvGrpSpPr>
          <p:grpSpPr>
            <a:xfrm>
              <a:off x="2254371" y="3294169"/>
              <a:ext cx="450600" cy="145800"/>
              <a:chOff x="705975" y="2212050"/>
              <a:chExt cx="450600" cy="145800"/>
            </a:xfrm>
          </p:grpSpPr>
          <p:sp>
            <p:nvSpPr>
              <p:cNvPr id="2355" name="Google Shape;2355;p5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50"/>
            <p:cNvGrpSpPr/>
            <p:nvPr/>
          </p:nvGrpSpPr>
          <p:grpSpPr>
            <a:xfrm>
              <a:off x="3029475" y="3294169"/>
              <a:ext cx="450600" cy="145800"/>
              <a:chOff x="705975" y="2212050"/>
              <a:chExt cx="450600" cy="145800"/>
            </a:xfrm>
          </p:grpSpPr>
          <p:sp>
            <p:nvSpPr>
              <p:cNvPr id="2359" name="Google Shape;2359;p5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50"/>
            <p:cNvGrpSpPr/>
            <p:nvPr/>
          </p:nvGrpSpPr>
          <p:grpSpPr>
            <a:xfrm>
              <a:off x="3808950" y="3294169"/>
              <a:ext cx="450600" cy="145800"/>
              <a:chOff x="705975" y="2212050"/>
              <a:chExt cx="450600" cy="145800"/>
            </a:xfrm>
          </p:grpSpPr>
          <p:sp>
            <p:nvSpPr>
              <p:cNvPr id="2363" name="Google Shape;2363;p5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50"/>
            <p:cNvSpPr txBox="1"/>
            <p:nvPr/>
          </p:nvSpPr>
          <p:spPr>
            <a:xfrm>
              <a:off x="849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E</a:t>
              </a:r>
              <a:endParaRPr b="1" baseline="-25000" i="1" sz="1700">
                <a:latin typeface="Helvetica Neue"/>
                <a:ea typeface="Helvetica Neue"/>
                <a:cs typeface="Helvetica Neue"/>
                <a:sym typeface="Helvetica Neue"/>
              </a:endParaRPr>
            </a:p>
          </p:txBody>
        </p:sp>
      </p:grpSp>
      <p:grpSp>
        <p:nvGrpSpPr>
          <p:cNvPr id="2367" name="Google Shape;2367;p50"/>
          <p:cNvGrpSpPr/>
          <p:nvPr/>
        </p:nvGrpSpPr>
        <p:grpSpPr>
          <a:xfrm>
            <a:off x="84901" y="4201975"/>
            <a:ext cx="4319093" cy="673195"/>
            <a:chOff x="84901" y="4201975"/>
            <a:chExt cx="4319093" cy="673195"/>
          </a:xfrm>
        </p:grpSpPr>
        <p:sp>
          <p:nvSpPr>
            <p:cNvPr id="2368" name="Google Shape;2368;p50"/>
            <p:cNvSpPr txBox="1"/>
            <p:nvPr/>
          </p:nvSpPr>
          <p:spPr>
            <a:xfrm>
              <a:off x="573700"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369" name="Google Shape;2369;p50"/>
            <p:cNvSpPr txBox="1"/>
            <p:nvPr/>
          </p:nvSpPr>
          <p:spPr>
            <a:xfrm>
              <a:off x="1355461"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2370" name="Google Shape;2370;p50"/>
            <p:cNvSpPr txBox="1"/>
            <p:nvPr/>
          </p:nvSpPr>
          <p:spPr>
            <a:xfrm>
              <a:off x="2137223"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2371" name="Google Shape;2371;p50"/>
            <p:cNvSpPr txBox="1"/>
            <p:nvPr/>
          </p:nvSpPr>
          <p:spPr>
            <a:xfrm>
              <a:off x="29189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2372" name="Google Shape;2372;p50"/>
            <p:cNvSpPr txBox="1"/>
            <p:nvPr/>
          </p:nvSpPr>
          <p:spPr>
            <a:xfrm>
              <a:off x="57370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373" name="Google Shape;2373;p50"/>
            <p:cNvSpPr txBox="1"/>
            <p:nvPr/>
          </p:nvSpPr>
          <p:spPr>
            <a:xfrm>
              <a:off x="135461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2374" name="Google Shape;2374;p50"/>
            <p:cNvSpPr txBox="1"/>
            <p:nvPr/>
          </p:nvSpPr>
          <p:spPr>
            <a:xfrm>
              <a:off x="213552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2375" name="Google Shape;2375;p50"/>
            <p:cNvSpPr txBox="1"/>
            <p:nvPr/>
          </p:nvSpPr>
          <p:spPr>
            <a:xfrm>
              <a:off x="29232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sp>
          <p:nvSpPr>
            <p:cNvPr id="2376" name="Google Shape;2376;p50"/>
            <p:cNvSpPr txBox="1"/>
            <p:nvPr/>
          </p:nvSpPr>
          <p:spPr>
            <a:xfrm>
              <a:off x="37093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377" name="Google Shape;2377;p50"/>
            <p:cNvSpPr txBox="1"/>
            <p:nvPr/>
          </p:nvSpPr>
          <p:spPr>
            <a:xfrm>
              <a:off x="37136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378" name="Google Shape;2378;p50"/>
            <p:cNvSpPr txBox="1"/>
            <p:nvPr/>
          </p:nvSpPr>
          <p:spPr>
            <a:xfrm>
              <a:off x="849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grpSp>
      <p:sp>
        <p:nvSpPr>
          <p:cNvPr id="2379" name="Google Shape;2379;p50"/>
          <p:cNvSpPr/>
          <p:nvPr/>
        </p:nvSpPr>
        <p:spPr>
          <a:xfrm>
            <a:off x="49933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380" name="Google Shape;2380;p50"/>
          <p:cNvSpPr/>
          <p:nvPr/>
        </p:nvSpPr>
        <p:spPr>
          <a:xfrm>
            <a:off x="49933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381" name="Google Shape;2381;p50"/>
          <p:cNvGrpSpPr/>
          <p:nvPr/>
        </p:nvGrpSpPr>
        <p:grpSpPr>
          <a:xfrm>
            <a:off x="567325" y="2660075"/>
            <a:ext cx="3830400" cy="634200"/>
            <a:chOff x="567325" y="2660075"/>
            <a:chExt cx="3830400" cy="634200"/>
          </a:xfrm>
        </p:grpSpPr>
        <p:sp>
          <p:nvSpPr>
            <p:cNvPr id="2382" name="Google Shape;2382;p50"/>
            <p:cNvSpPr/>
            <p:nvPr/>
          </p:nvSpPr>
          <p:spPr>
            <a:xfrm>
              <a:off x="567325" y="2660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Enc-Dec Attention [Attn(D, E, E)]</a:t>
              </a:r>
              <a:endParaRPr i="1">
                <a:latin typeface="Helvetica Neue"/>
                <a:ea typeface="Helvetica Neue"/>
                <a:cs typeface="Helvetica Neue"/>
                <a:sym typeface="Helvetica Neue"/>
              </a:endParaRPr>
            </a:p>
          </p:txBody>
        </p:sp>
        <p:cxnSp>
          <p:nvCxnSpPr>
            <p:cNvPr id="2383" name="Google Shape;2383;p50"/>
            <p:cNvCxnSpPr>
              <a:endCxn id="2382" idx="1"/>
            </p:cNvCxnSpPr>
            <p:nvPr/>
          </p:nvCxnSpPr>
          <p:spPr>
            <a:xfrm flipH="1" rot="10800000">
              <a:off x="2479525"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384" name="Google Shape;2384;p50"/>
            <p:cNvCxnSpPr/>
            <p:nvPr/>
          </p:nvCxnSpPr>
          <p:spPr>
            <a:xfrm flipH="1" rot="10800000">
              <a:off x="3262223"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385" name="Google Shape;2385;p50"/>
            <p:cNvCxnSpPr/>
            <p:nvPr/>
          </p:nvCxnSpPr>
          <p:spPr>
            <a:xfrm flipH="1" rot="10800000">
              <a:off x="4044921"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386" name="Google Shape;2386;p50"/>
            <p:cNvCxnSpPr/>
            <p:nvPr/>
          </p:nvCxnSpPr>
          <p:spPr>
            <a:xfrm flipH="1" rot="10800000">
              <a:off x="1696827"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387" name="Google Shape;2387;p50"/>
            <p:cNvCxnSpPr/>
            <p:nvPr/>
          </p:nvCxnSpPr>
          <p:spPr>
            <a:xfrm flipH="1" rot="10800000">
              <a:off x="934827" y="2982575"/>
              <a:ext cx="3000" cy="311700"/>
            </a:xfrm>
            <a:prstGeom prst="straightConnector1">
              <a:avLst/>
            </a:prstGeom>
            <a:noFill/>
            <a:ln cap="flat" cmpd="sng" w="19050">
              <a:solidFill>
                <a:srgbClr val="0000FF"/>
              </a:solidFill>
              <a:prstDash val="solid"/>
              <a:round/>
              <a:headEnd len="med" w="med" type="none"/>
              <a:tailEnd len="med" w="med" type="triangle"/>
            </a:ln>
          </p:spPr>
        </p:cxnSp>
      </p:grpSp>
      <p:grpSp>
        <p:nvGrpSpPr>
          <p:cNvPr id="2388" name="Google Shape;2388;p50"/>
          <p:cNvGrpSpPr/>
          <p:nvPr/>
        </p:nvGrpSpPr>
        <p:grpSpPr>
          <a:xfrm>
            <a:off x="4504501" y="4121350"/>
            <a:ext cx="4312798" cy="753819"/>
            <a:chOff x="4504501" y="4121350"/>
            <a:chExt cx="4312798" cy="753819"/>
          </a:xfrm>
        </p:grpSpPr>
        <p:sp>
          <p:nvSpPr>
            <p:cNvPr id="2389" name="Google Shape;2389;p50"/>
            <p:cNvSpPr txBox="1"/>
            <p:nvPr/>
          </p:nvSpPr>
          <p:spPr>
            <a:xfrm>
              <a:off x="5060023"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390" name="Google Shape;2390;p50"/>
            <p:cNvSpPr txBox="1"/>
            <p:nvPr/>
          </p:nvSpPr>
          <p:spPr>
            <a:xfrm>
              <a:off x="5848484"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2391" name="Google Shape;2391;p50"/>
            <p:cNvSpPr txBox="1"/>
            <p:nvPr/>
          </p:nvSpPr>
          <p:spPr>
            <a:xfrm>
              <a:off x="6610298"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sp>
          <p:nvSpPr>
            <p:cNvPr id="2392" name="Google Shape;2392;p50"/>
            <p:cNvSpPr txBox="1"/>
            <p:nvPr/>
          </p:nvSpPr>
          <p:spPr>
            <a:xfrm>
              <a:off x="7364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393" name="Google Shape;2393;p50"/>
            <p:cNvSpPr txBox="1"/>
            <p:nvPr/>
          </p:nvSpPr>
          <p:spPr>
            <a:xfrm>
              <a:off x="45045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sp>
          <p:nvSpPr>
            <p:cNvPr id="2394" name="Google Shape;2394;p50"/>
            <p:cNvSpPr txBox="1"/>
            <p:nvPr/>
          </p:nvSpPr>
          <p:spPr>
            <a:xfrm>
              <a:off x="5056545"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&lt;S&gt;</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600">
                <a:solidFill>
                  <a:schemeClr val="dk1"/>
                </a:solidFill>
                <a:latin typeface="Helvetica Neue"/>
                <a:ea typeface="Helvetica Neue"/>
                <a:cs typeface="Helvetica Neue"/>
                <a:sym typeface="Helvetica Neue"/>
              </a:endParaRPr>
            </a:p>
          </p:txBody>
        </p:sp>
        <p:sp>
          <p:nvSpPr>
            <p:cNvPr id="2395" name="Google Shape;2395;p50"/>
            <p:cNvSpPr txBox="1"/>
            <p:nvPr/>
          </p:nvSpPr>
          <p:spPr>
            <a:xfrm>
              <a:off x="5845857"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1600">
                <a:solidFill>
                  <a:schemeClr val="dk1"/>
                </a:solidFill>
                <a:latin typeface="Helvetica Neue"/>
                <a:ea typeface="Helvetica Neue"/>
                <a:cs typeface="Helvetica Neue"/>
                <a:sym typeface="Helvetica Neue"/>
              </a:endParaRPr>
            </a:p>
          </p:txBody>
        </p:sp>
        <p:sp>
          <p:nvSpPr>
            <p:cNvPr id="2396" name="Google Shape;2396;p50"/>
            <p:cNvSpPr txBox="1"/>
            <p:nvPr/>
          </p:nvSpPr>
          <p:spPr>
            <a:xfrm>
              <a:off x="6607962"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1600">
                <a:solidFill>
                  <a:schemeClr val="dk1"/>
                </a:solidFill>
                <a:latin typeface="Helvetica Neue"/>
                <a:ea typeface="Helvetica Neue"/>
                <a:cs typeface="Helvetica Neue"/>
                <a:sym typeface="Helvetica Neue"/>
              </a:endParaRPr>
            </a:p>
          </p:txBody>
        </p:sp>
        <p:sp>
          <p:nvSpPr>
            <p:cNvPr id="2397" name="Google Shape;2397;p50"/>
            <p:cNvSpPr txBox="1"/>
            <p:nvPr/>
          </p:nvSpPr>
          <p:spPr>
            <a:xfrm>
              <a:off x="7363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398" name="Google Shape;2398;p50"/>
            <p:cNvSpPr txBox="1"/>
            <p:nvPr/>
          </p:nvSpPr>
          <p:spPr>
            <a:xfrm>
              <a:off x="8126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399" name="Google Shape;2399;p50"/>
            <p:cNvSpPr txBox="1"/>
            <p:nvPr/>
          </p:nvSpPr>
          <p:spPr>
            <a:xfrm>
              <a:off x="8125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cxnSp>
        <p:nvCxnSpPr>
          <p:cNvPr id="2400" name="Google Shape;2400;p50"/>
          <p:cNvCxnSpPr>
            <a:stCxn id="2401" idx="0"/>
            <a:endCxn id="2382" idx="0"/>
          </p:cNvCxnSpPr>
          <p:nvPr/>
        </p:nvCxnSpPr>
        <p:spPr>
          <a:xfrm flipH="1" rot="5400000">
            <a:off x="4637441" y="2581519"/>
            <a:ext cx="472800" cy="952500"/>
          </a:xfrm>
          <a:prstGeom prst="bentConnector2">
            <a:avLst/>
          </a:prstGeom>
          <a:noFill/>
          <a:ln cap="flat" cmpd="sng" w="19050">
            <a:solidFill>
              <a:srgbClr val="980000"/>
            </a:solidFill>
            <a:prstDash val="solid"/>
            <a:round/>
            <a:headEnd len="med" w="med" type="none"/>
            <a:tailEnd len="med" w="med" type="triangle"/>
          </a:ln>
        </p:spPr>
      </p:cxnSp>
      <p:grpSp>
        <p:nvGrpSpPr>
          <p:cNvPr id="2402" name="Google Shape;2402;p50"/>
          <p:cNvGrpSpPr/>
          <p:nvPr/>
        </p:nvGrpSpPr>
        <p:grpSpPr>
          <a:xfrm>
            <a:off x="4504501" y="3133370"/>
            <a:ext cx="4174650" cy="446400"/>
            <a:chOff x="4504501" y="3133370"/>
            <a:chExt cx="4174650" cy="446400"/>
          </a:xfrm>
        </p:grpSpPr>
        <p:grpSp>
          <p:nvGrpSpPr>
            <p:cNvPr id="2403" name="Google Shape;2403;p50"/>
            <p:cNvGrpSpPr/>
            <p:nvPr/>
          </p:nvGrpSpPr>
          <p:grpSpPr>
            <a:xfrm>
              <a:off x="5124791" y="3294169"/>
              <a:ext cx="450600" cy="145800"/>
              <a:chOff x="705975" y="2212050"/>
              <a:chExt cx="450600" cy="145800"/>
            </a:xfrm>
          </p:grpSpPr>
          <p:sp>
            <p:nvSpPr>
              <p:cNvPr id="2404" name="Google Shape;2404;p50"/>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0"/>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0"/>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50"/>
            <p:cNvGrpSpPr/>
            <p:nvPr/>
          </p:nvGrpSpPr>
          <p:grpSpPr>
            <a:xfrm>
              <a:off x="5985403" y="3294169"/>
              <a:ext cx="450600" cy="145800"/>
              <a:chOff x="705975" y="2212050"/>
              <a:chExt cx="450600" cy="145800"/>
            </a:xfrm>
          </p:grpSpPr>
          <p:sp>
            <p:nvSpPr>
              <p:cNvPr id="2407" name="Google Shape;2407;p50"/>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0"/>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0"/>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50"/>
            <p:cNvGrpSpPr/>
            <p:nvPr/>
          </p:nvGrpSpPr>
          <p:grpSpPr>
            <a:xfrm>
              <a:off x="6763275" y="3294169"/>
              <a:ext cx="450600" cy="145800"/>
              <a:chOff x="705975" y="2212050"/>
              <a:chExt cx="450600" cy="145800"/>
            </a:xfrm>
          </p:grpSpPr>
          <p:sp>
            <p:nvSpPr>
              <p:cNvPr id="2411" name="Google Shape;2411;p50"/>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0"/>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0"/>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50"/>
            <p:cNvGrpSpPr/>
            <p:nvPr/>
          </p:nvGrpSpPr>
          <p:grpSpPr>
            <a:xfrm>
              <a:off x="7542750" y="3294169"/>
              <a:ext cx="450600" cy="145800"/>
              <a:chOff x="705975" y="2212050"/>
              <a:chExt cx="450600" cy="145800"/>
            </a:xfrm>
          </p:grpSpPr>
          <p:sp>
            <p:nvSpPr>
              <p:cNvPr id="2415" name="Google Shape;2415;p50"/>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0"/>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0"/>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50"/>
            <p:cNvSpPr txBox="1"/>
            <p:nvPr/>
          </p:nvSpPr>
          <p:spPr>
            <a:xfrm>
              <a:off x="45045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D</a:t>
              </a:r>
              <a:endParaRPr b="1" baseline="-25000" i="1" sz="1700">
                <a:latin typeface="Helvetica Neue"/>
                <a:ea typeface="Helvetica Neue"/>
                <a:cs typeface="Helvetica Neue"/>
                <a:sym typeface="Helvetica Neue"/>
              </a:endParaRPr>
            </a:p>
          </p:txBody>
        </p:sp>
        <p:grpSp>
          <p:nvGrpSpPr>
            <p:cNvPr id="2419" name="Google Shape;2419;p50"/>
            <p:cNvGrpSpPr/>
            <p:nvPr/>
          </p:nvGrpSpPr>
          <p:grpSpPr>
            <a:xfrm>
              <a:off x="8228550" y="3294169"/>
              <a:ext cx="450600" cy="145800"/>
              <a:chOff x="705975" y="2212050"/>
              <a:chExt cx="450600" cy="145800"/>
            </a:xfrm>
          </p:grpSpPr>
          <p:sp>
            <p:nvSpPr>
              <p:cNvPr id="2420" name="Google Shape;2420;p50"/>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23" name="Google Shape;2423;p50"/>
          <p:cNvCxnSpPr/>
          <p:nvPr/>
        </p:nvCxnSpPr>
        <p:spPr>
          <a:xfrm flipH="1" rot="5400000">
            <a:off x="5056541" y="2162419"/>
            <a:ext cx="472800" cy="1790700"/>
          </a:xfrm>
          <a:prstGeom prst="bentConnector2">
            <a:avLst/>
          </a:prstGeom>
          <a:noFill/>
          <a:ln cap="flat" cmpd="sng" w="19050">
            <a:solidFill>
              <a:srgbClr val="980000"/>
            </a:solidFill>
            <a:prstDash val="solid"/>
            <a:round/>
            <a:headEnd len="med" w="med" type="none"/>
            <a:tailEnd len="med" w="med" type="triangle"/>
          </a:ln>
        </p:spPr>
      </p:cxnSp>
      <p:grpSp>
        <p:nvGrpSpPr>
          <p:cNvPr id="2424" name="Google Shape;2424;p50"/>
          <p:cNvGrpSpPr/>
          <p:nvPr/>
        </p:nvGrpSpPr>
        <p:grpSpPr>
          <a:xfrm>
            <a:off x="84903" y="2214580"/>
            <a:ext cx="4197214" cy="446400"/>
            <a:chOff x="84903" y="2214580"/>
            <a:chExt cx="4197214" cy="446400"/>
          </a:xfrm>
        </p:grpSpPr>
        <p:grpSp>
          <p:nvGrpSpPr>
            <p:cNvPr id="2425" name="Google Shape;2425;p50"/>
            <p:cNvGrpSpPr/>
            <p:nvPr/>
          </p:nvGrpSpPr>
          <p:grpSpPr>
            <a:xfrm>
              <a:off x="84903" y="2214580"/>
              <a:ext cx="3403837" cy="446400"/>
              <a:chOff x="84903" y="2214580"/>
              <a:chExt cx="3403837" cy="446400"/>
            </a:xfrm>
          </p:grpSpPr>
          <p:grpSp>
            <p:nvGrpSpPr>
              <p:cNvPr id="2426" name="Google Shape;2426;p50"/>
              <p:cNvGrpSpPr/>
              <p:nvPr/>
            </p:nvGrpSpPr>
            <p:grpSpPr>
              <a:xfrm>
                <a:off x="804215" y="2363444"/>
                <a:ext cx="450600" cy="145800"/>
                <a:chOff x="705975" y="2212050"/>
                <a:chExt cx="450600" cy="145800"/>
              </a:xfrm>
            </p:grpSpPr>
            <p:sp>
              <p:nvSpPr>
                <p:cNvPr id="2427" name="Google Shape;2427;p5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50"/>
              <p:cNvGrpSpPr/>
              <p:nvPr/>
            </p:nvGrpSpPr>
            <p:grpSpPr>
              <a:xfrm>
                <a:off x="1478282" y="2363444"/>
                <a:ext cx="450600" cy="145800"/>
                <a:chOff x="410140" y="2212050"/>
                <a:chExt cx="450600" cy="145800"/>
              </a:xfrm>
            </p:grpSpPr>
            <p:sp>
              <p:nvSpPr>
                <p:cNvPr id="2431" name="Google Shape;2431;p50"/>
                <p:cNvSpPr/>
                <p:nvPr/>
              </p:nvSpPr>
              <p:spPr>
                <a:xfrm>
                  <a:off x="4101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5625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7149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0"/>
              <p:cNvGrpSpPr/>
              <p:nvPr/>
            </p:nvGrpSpPr>
            <p:grpSpPr>
              <a:xfrm>
                <a:off x="2272117" y="2365669"/>
                <a:ext cx="450600" cy="145800"/>
                <a:chOff x="215157" y="2212050"/>
                <a:chExt cx="450600" cy="145800"/>
              </a:xfrm>
            </p:grpSpPr>
            <p:sp>
              <p:nvSpPr>
                <p:cNvPr id="2435" name="Google Shape;2435;p50"/>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50"/>
              <p:cNvGrpSpPr/>
              <p:nvPr/>
            </p:nvGrpSpPr>
            <p:grpSpPr>
              <a:xfrm>
                <a:off x="3038140" y="2363444"/>
                <a:ext cx="450600" cy="145800"/>
                <a:chOff x="-11201" y="2212050"/>
                <a:chExt cx="450600" cy="145800"/>
              </a:xfrm>
            </p:grpSpPr>
            <p:sp>
              <p:nvSpPr>
                <p:cNvPr id="2439" name="Google Shape;2439;p50"/>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50"/>
              <p:cNvSpPr txBox="1"/>
              <p:nvPr/>
            </p:nvSpPr>
            <p:spPr>
              <a:xfrm>
                <a:off x="84903" y="221458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A</a:t>
                </a:r>
                <a:endParaRPr b="1" baseline="-25000" i="1" sz="1700">
                  <a:latin typeface="Helvetica Neue"/>
                  <a:ea typeface="Helvetica Neue"/>
                  <a:cs typeface="Helvetica Neue"/>
                  <a:sym typeface="Helvetica Neue"/>
                </a:endParaRPr>
              </a:p>
            </p:txBody>
          </p:sp>
        </p:grpSp>
        <p:grpSp>
          <p:nvGrpSpPr>
            <p:cNvPr id="2443" name="Google Shape;2443;p50"/>
            <p:cNvGrpSpPr/>
            <p:nvPr/>
          </p:nvGrpSpPr>
          <p:grpSpPr>
            <a:xfrm>
              <a:off x="3831517" y="2363444"/>
              <a:ext cx="450600" cy="145800"/>
              <a:chOff x="-11201" y="2212050"/>
              <a:chExt cx="450600" cy="145800"/>
            </a:xfrm>
          </p:grpSpPr>
          <p:sp>
            <p:nvSpPr>
              <p:cNvPr id="2444" name="Google Shape;2444;p50"/>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47" name="Google Shape;2447;p50"/>
          <p:cNvCxnSpPr/>
          <p:nvPr/>
        </p:nvCxnSpPr>
        <p:spPr>
          <a:xfrm flipH="1" rot="5400000">
            <a:off x="5456775" y="1762369"/>
            <a:ext cx="472800" cy="2590800"/>
          </a:xfrm>
          <a:prstGeom prst="bentConnector2">
            <a:avLst/>
          </a:prstGeom>
          <a:noFill/>
          <a:ln cap="flat" cmpd="sng" w="19050">
            <a:solidFill>
              <a:srgbClr val="980000"/>
            </a:solidFill>
            <a:prstDash val="solid"/>
            <a:round/>
            <a:headEnd len="med" w="med" type="none"/>
            <a:tailEnd len="med" w="med" type="triangle"/>
          </a:ln>
        </p:spPr>
      </p:cxnSp>
      <p:grpSp>
        <p:nvGrpSpPr>
          <p:cNvPr id="2448" name="Google Shape;2448;p50"/>
          <p:cNvGrpSpPr/>
          <p:nvPr/>
        </p:nvGrpSpPr>
        <p:grpSpPr>
          <a:xfrm>
            <a:off x="2133909" y="1201296"/>
            <a:ext cx="735300" cy="1102179"/>
            <a:chOff x="2895909" y="1201296"/>
            <a:chExt cx="735300" cy="1102179"/>
          </a:xfrm>
        </p:grpSpPr>
        <p:sp>
          <p:nvSpPr>
            <p:cNvPr id="2449" name="Google Shape;2449;p50"/>
            <p:cNvSpPr txBox="1"/>
            <p:nvPr/>
          </p:nvSpPr>
          <p:spPr>
            <a:xfrm>
              <a:off x="2925603" y="120129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450" name="Google Shape;2450;p50"/>
            <p:cNvSpPr txBox="1"/>
            <p:nvPr/>
          </p:nvSpPr>
          <p:spPr>
            <a:xfrm>
              <a:off x="2924118" y="149769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sp>
          <p:nvSpPr>
            <p:cNvPr id="2451" name="Google Shape;2451;p50"/>
            <p:cNvSpPr/>
            <p:nvPr/>
          </p:nvSpPr>
          <p:spPr>
            <a:xfrm>
              <a:off x="2895909" y="19809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s(a</a:t>
              </a:r>
              <a:r>
                <a:rPr baseline="-25000" lang="en">
                  <a:latin typeface="Helvetica Neue"/>
                  <a:ea typeface="Helvetica Neue"/>
                  <a:cs typeface="Helvetica Neue"/>
                  <a:sym typeface="Helvetica Neue"/>
                </a:rPr>
                <a:t>4</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2452" name="Google Shape;2452;p50"/>
          <p:cNvGrpSpPr/>
          <p:nvPr/>
        </p:nvGrpSpPr>
        <p:grpSpPr>
          <a:xfrm>
            <a:off x="3038140" y="2363444"/>
            <a:ext cx="1243976" cy="145800"/>
            <a:chOff x="3038140" y="2363444"/>
            <a:chExt cx="1243976" cy="145800"/>
          </a:xfrm>
        </p:grpSpPr>
        <p:grpSp>
          <p:nvGrpSpPr>
            <p:cNvPr id="2453" name="Google Shape;2453;p50"/>
            <p:cNvGrpSpPr/>
            <p:nvPr/>
          </p:nvGrpSpPr>
          <p:grpSpPr>
            <a:xfrm>
              <a:off x="3038140" y="2363444"/>
              <a:ext cx="450600" cy="145800"/>
              <a:chOff x="-11201" y="2212050"/>
              <a:chExt cx="450600" cy="145800"/>
            </a:xfrm>
          </p:grpSpPr>
          <p:sp>
            <p:nvSpPr>
              <p:cNvPr id="2454" name="Google Shape;2454;p50"/>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50"/>
            <p:cNvGrpSpPr/>
            <p:nvPr/>
          </p:nvGrpSpPr>
          <p:grpSpPr>
            <a:xfrm>
              <a:off x="3831517" y="2363444"/>
              <a:ext cx="450600" cy="145800"/>
              <a:chOff x="-11201" y="2212050"/>
              <a:chExt cx="450600" cy="145800"/>
            </a:xfrm>
          </p:grpSpPr>
          <p:sp>
            <p:nvSpPr>
              <p:cNvPr id="2458" name="Google Shape;2458;p50"/>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1" name="Google Shape;2461;p50"/>
          <p:cNvSpPr/>
          <p:nvPr/>
        </p:nvSpPr>
        <p:spPr>
          <a:xfrm>
            <a:off x="179300" y="3014375"/>
            <a:ext cx="4392600" cy="2084400"/>
          </a:xfrm>
          <a:prstGeom prst="roundRect">
            <a:avLst>
              <a:gd fmla="val 16667" name="adj"/>
            </a:avLst>
          </a:prstGeom>
          <a:solidFill>
            <a:srgbClr val="CFE2F3">
              <a:alpha val="13100"/>
            </a:srgbClr>
          </a:solidFill>
          <a:ln cap="flat" cmpd="sng" w="9525">
            <a:solidFill>
              <a:srgbClr val="0000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1000"/>
                                        <p:tgtEl>
                                          <p:spTgt spid="2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1000"/>
                                        <p:tgtEl>
                                          <p:spTgt spid="2424"/>
                                        </p:tgtEl>
                                      </p:cBhvr>
                                    </p:animEffect>
                                  </p:childTnLst>
                                </p:cTn>
                              </p:par>
                              <p:par>
                                <p:cTn fill="hold" nodeType="with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10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1000"/>
                                        <p:tgtEl>
                                          <p:spTgt spid="2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Sequence-to-Sequence Transformer</a:t>
            </a:r>
            <a:endParaRPr/>
          </a:p>
        </p:txBody>
      </p:sp>
      <p:sp>
        <p:nvSpPr>
          <p:cNvPr id="2467" name="Google Shape;2467;p51"/>
          <p:cNvSpPr/>
          <p:nvPr/>
        </p:nvSpPr>
        <p:spPr>
          <a:xfrm>
            <a:off x="5737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468" name="Google Shape;2468;p51"/>
          <p:cNvSpPr/>
          <p:nvPr/>
        </p:nvSpPr>
        <p:spPr>
          <a:xfrm>
            <a:off x="5737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e</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e</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469" name="Google Shape;2469;p51"/>
          <p:cNvGrpSpPr/>
          <p:nvPr/>
        </p:nvGrpSpPr>
        <p:grpSpPr>
          <a:xfrm>
            <a:off x="84901" y="3133370"/>
            <a:ext cx="4174650" cy="446400"/>
            <a:chOff x="84901" y="3133370"/>
            <a:chExt cx="4174650" cy="446400"/>
          </a:xfrm>
        </p:grpSpPr>
        <p:grpSp>
          <p:nvGrpSpPr>
            <p:cNvPr id="2470" name="Google Shape;2470;p51"/>
            <p:cNvGrpSpPr/>
            <p:nvPr/>
          </p:nvGrpSpPr>
          <p:grpSpPr>
            <a:xfrm>
              <a:off x="705191" y="3294169"/>
              <a:ext cx="450600" cy="145800"/>
              <a:chOff x="705975" y="2212050"/>
              <a:chExt cx="450600" cy="145800"/>
            </a:xfrm>
          </p:grpSpPr>
          <p:sp>
            <p:nvSpPr>
              <p:cNvPr id="2471" name="Google Shape;2471;p51"/>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1"/>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1"/>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51"/>
            <p:cNvGrpSpPr/>
            <p:nvPr/>
          </p:nvGrpSpPr>
          <p:grpSpPr>
            <a:xfrm>
              <a:off x="1467191" y="3294169"/>
              <a:ext cx="450600" cy="145800"/>
              <a:chOff x="705975" y="2212050"/>
              <a:chExt cx="450600" cy="145800"/>
            </a:xfrm>
          </p:grpSpPr>
          <p:sp>
            <p:nvSpPr>
              <p:cNvPr id="2475" name="Google Shape;2475;p51"/>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1"/>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51"/>
            <p:cNvGrpSpPr/>
            <p:nvPr/>
          </p:nvGrpSpPr>
          <p:grpSpPr>
            <a:xfrm>
              <a:off x="2254371" y="3294169"/>
              <a:ext cx="450600" cy="145800"/>
              <a:chOff x="705975" y="2212050"/>
              <a:chExt cx="450600" cy="145800"/>
            </a:xfrm>
          </p:grpSpPr>
          <p:sp>
            <p:nvSpPr>
              <p:cNvPr id="2479" name="Google Shape;2479;p51"/>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51"/>
            <p:cNvGrpSpPr/>
            <p:nvPr/>
          </p:nvGrpSpPr>
          <p:grpSpPr>
            <a:xfrm>
              <a:off x="3029475" y="3294169"/>
              <a:ext cx="450600" cy="145800"/>
              <a:chOff x="705975" y="2212050"/>
              <a:chExt cx="450600" cy="145800"/>
            </a:xfrm>
          </p:grpSpPr>
          <p:sp>
            <p:nvSpPr>
              <p:cNvPr id="2483" name="Google Shape;2483;p51"/>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1"/>
            <p:cNvGrpSpPr/>
            <p:nvPr/>
          </p:nvGrpSpPr>
          <p:grpSpPr>
            <a:xfrm>
              <a:off x="3808950" y="3294169"/>
              <a:ext cx="450600" cy="145800"/>
              <a:chOff x="705975" y="2212050"/>
              <a:chExt cx="450600" cy="145800"/>
            </a:xfrm>
          </p:grpSpPr>
          <p:sp>
            <p:nvSpPr>
              <p:cNvPr id="2487" name="Google Shape;2487;p51"/>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51"/>
            <p:cNvSpPr txBox="1"/>
            <p:nvPr/>
          </p:nvSpPr>
          <p:spPr>
            <a:xfrm>
              <a:off x="849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E</a:t>
              </a:r>
              <a:endParaRPr b="1" baseline="-25000" i="1" sz="1700">
                <a:latin typeface="Helvetica Neue"/>
                <a:ea typeface="Helvetica Neue"/>
                <a:cs typeface="Helvetica Neue"/>
                <a:sym typeface="Helvetica Neue"/>
              </a:endParaRPr>
            </a:p>
          </p:txBody>
        </p:sp>
      </p:grpSp>
      <p:grpSp>
        <p:nvGrpSpPr>
          <p:cNvPr id="2491" name="Google Shape;2491;p51"/>
          <p:cNvGrpSpPr/>
          <p:nvPr/>
        </p:nvGrpSpPr>
        <p:grpSpPr>
          <a:xfrm>
            <a:off x="84901" y="4201975"/>
            <a:ext cx="4319093" cy="673195"/>
            <a:chOff x="84901" y="4201975"/>
            <a:chExt cx="4319093" cy="673195"/>
          </a:xfrm>
        </p:grpSpPr>
        <p:sp>
          <p:nvSpPr>
            <p:cNvPr id="2492" name="Google Shape;2492;p51"/>
            <p:cNvSpPr txBox="1"/>
            <p:nvPr/>
          </p:nvSpPr>
          <p:spPr>
            <a:xfrm>
              <a:off x="573700"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493" name="Google Shape;2493;p51"/>
            <p:cNvSpPr txBox="1"/>
            <p:nvPr/>
          </p:nvSpPr>
          <p:spPr>
            <a:xfrm>
              <a:off x="1355461"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2494" name="Google Shape;2494;p51"/>
            <p:cNvSpPr txBox="1"/>
            <p:nvPr/>
          </p:nvSpPr>
          <p:spPr>
            <a:xfrm>
              <a:off x="2137223"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2495" name="Google Shape;2495;p51"/>
            <p:cNvSpPr txBox="1"/>
            <p:nvPr/>
          </p:nvSpPr>
          <p:spPr>
            <a:xfrm>
              <a:off x="29189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2496" name="Google Shape;2496;p51"/>
            <p:cNvSpPr txBox="1"/>
            <p:nvPr/>
          </p:nvSpPr>
          <p:spPr>
            <a:xfrm>
              <a:off x="57370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497" name="Google Shape;2497;p51"/>
            <p:cNvSpPr txBox="1"/>
            <p:nvPr/>
          </p:nvSpPr>
          <p:spPr>
            <a:xfrm>
              <a:off x="135461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2498" name="Google Shape;2498;p51"/>
            <p:cNvSpPr txBox="1"/>
            <p:nvPr/>
          </p:nvSpPr>
          <p:spPr>
            <a:xfrm>
              <a:off x="2135520"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2499" name="Google Shape;2499;p51"/>
            <p:cNvSpPr txBox="1"/>
            <p:nvPr/>
          </p:nvSpPr>
          <p:spPr>
            <a:xfrm>
              <a:off x="29232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sp>
          <p:nvSpPr>
            <p:cNvPr id="2500" name="Google Shape;2500;p51"/>
            <p:cNvSpPr txBox="1"/>
            <p:nvPr/>
          </p:nvSpPr>
          <p:spPr>
            <a:xfrm>
              <a:off x="3709384" y="44983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501" name="Google Shape;2501;p51"/>
            <p:cNvSpPr txBox="1"/>
            <p:nvPr/>
          </p:nvSpPr>
          <p:spPr>
            <a:xfrm>
              <a:off x="3713693" y="42019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502" name="Google Shape;2502;p51"/>
            <p:cNvSpPr txBox="1"/>
            <p:nvPr/>
          </p:nvSpPr>
          <p:spPr>
            <a:xfrm>
              <a:off x="849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grpSp>
      <p:sp>
        <p:nvSpPr>
          <p:cNvPr id="2503" name="Google Shape;2503;p51"/>
          <p:cNvSpPr/>
          <p:nvPr/>
        </p:nvSpPr>
        <p:spPr>
          <a:xfrm>
            <a:off x="4993300" y="3879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 + P(t)</a:t>
            </a:r>
            <a:endParaRPr i="1">
              <a:latin typeface="Helvetica Neue"/>
              <a:ea typeface="Helvetica Neue"/>
              <a:cs typeface="Helvetica Neue"/>
              <a:sym typeface="Helvetica Neue"/>
            </a:endParaRPr>
          </a:p>
        </p:txBody>
      </p:sp>
      <p:sp>
        <p:nvSpPr>
          <p:cNvPr id="2504" name="Google Shape;2504;p51"/>
          <p:cNvSpPr/>
          <p:nvPr/>
        </p:nvSpPr>
        <p:spPr>
          <a:xfrm>
            <a:off x="4993300" y="34984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Self-Attention [Attn(V</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(T’), </a:t>
            </a:r>
            <a:r>
              <a:rPr lang="en">
                <a:solidFill>
                  <a:schemeClr val="dk1"/>
                </a:solidFill>
                <a:latin typeface="Helvetica Neue"/>
                <a:ea typeface="Helvetica Neue"/>
                <a:cs typeface="Helvetica Neue"/>
                <a:sym typeface="Helvetica Neue"/>
              </a:rPr>
              <a:t>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 V</a:t>
            </a:r>
            <a:r>
              <a:rPr baseline="-25000" lang="en">
                <a:solidFill>
                  <a:schemeClr val="dk1"/>
                </a:solidFill>
                <a:latin typeface="Helvetica Neue"/>
                <a:ea typeface="Helvetica Neue"/>
                <a:cs typeface="Helvetica Neue"/>
                <a:sym typeface="Helvetica Neue"/>
              </a:rPr>
              <a:t>d</a:t>
            </a:r>
            <a:r>
              <a:rPr lang="en">
                <a:solidFill>
                  <a:schemeClr val="dk1"/>
                </a:solidFill>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505" name="Google Shape;2505;p51"/>
          <p:cNvGrpSpPr/>
          <p:nvPr/>
        </p:nvGrpSpPr>
        <p:grpSpPr>
          <a:xfrm>
            <a:off x="567325" y="2660075"/>
            <a:ext cx="3830400" cy="634200"/>
            <a:chOff x="567325" y="2660075"/>
            <a:chExt cx="3830400" cy="634200"/>
          </a:xfrm>
        </p:grpSpPr>
        <p:sp>
          <p:nvSpPr>
            <p:cNvPr id="2506" name="Google Shape;2506;p51"/>
            <p:cNvSpPr/>
            <p:nvPr/>
          </p:nvSpPr>
          <p:spPr>
            <a:xfrm>
              <a:off x="567325" y="2660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Enc-Dec Attention [Attn(D, E, E)]</a:t>
              </a:r>
              <a:endParaRPr i="1">
                <a:latin typeface="Helvetica Neue"/>
                <a:ea typeface="Helvetica Neue"/>
                <a:cs typeface="Helvetica Neue"/>
                <a:sym typeface="Helvetica Neue"/>
              </a:endParaRPr>
            </a:p>
          </p:txBody>
        </p:sp>
        <p:cxnSp>
          <p:nvCxnSpPr>
            <p:cNvPr id="2507" name="Google Shape;2507;p51"/>
            <p:cNvCxnSpPr>
              <a:endCxn id="2506" idx="1"/>
            </p:cNvCxnSpPr>
            <p:nvPr/>
          </p:nvCxnSpPr>
          <p:spPr>
            <a:xfrm flipH="1" rot="10800000">
              <a:off x="2479525"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508" name="Google Shape;2508;p51"/>
            <p:cNvCxnSpPr/>
            <p:nvPr/>
          </p:nvCxnSpPr>
          <p:spPr>
            <a:xfrm flipH="1" rot="10800000">
              <a:off x="3262223"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509" name="Google Shape;2509;p51"/>
            <p:cNvCxnSpPr/>
            <p:nvPr/>
          </p:nvCxnSpPr>
          <p:spPr>
            <a:xfrm flipH="1" rot="10800000">
              <a:off x="4044921"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510" name="Google Shape;2510;p51"/>
            <p:cNvCxnSpPr/>
            <p:nvPr/>
          </p:nvCxnSpPr>
          <p:spPr>
            <a:xfrm flipH="1" rot="10800000">
              <a:off x="1696827" y="2982575"/>
              <a:ext cx="3000" cy="311700"/>
            </a:xfrm>
            <a:prstGeom prst="straightConnector1">
              <a:avLst/>
            </a:prstGeom>
            <a:noFill/>
            <a:ln cap="flat" cmpd="sng" w="19050">
              <a:solidFill>
                <a:srgbClr val="0000FF"/>
              </a:solidFill>
              <a:prstDash val="solid"/>
              <a:round/>
              <a:headEnd len="med" w="med" type="none"/>
              <a:tailEnd len="med" w="med" type="triangle"/>
            </a:ln>
          </p:spPr>
        </p:cxnSp>
        <p:cxnSp>
          <p:nvCxnSpPr>
            <p:cNvPr id="2511" name="Google Shape;2511;p51"/>
            <p:cNvCxnSpPr/>
            <p:nvPr/>
          </p:nvCxnSpPr>
          <p:spPr>
            <a:xfrm flipH="1" rot="10800000">
              <a:off x="934827" y="2982575"/>
              <a:ext cx="3000" cy="311700"/>
            </a:xfrm>
            <a:prstGeom prst="straightConnector1">
              <a:avLst/>
            </a:prstGeom>
            <a:noFill/>
            <a:ln cap="flat" cmpd="sng" w="19050">
              <a:solidFill>
                <a:srgbClr val="0000FF"/>
              </a:solidFill>
              <a:prstDash val="solid"/>
              <a:round/>
              <a:headEnd len="med" w="med" type="none"/>
              <a:tailEnd len="med" w="med" type="triangle"/>
            </a:ln>
          </p:spPr>
        </p:cxnSp>
      </p:grpSp>
      <p:grpSp>
        <p:nvGrpSpPr>
          <p:cNvPr id="2512" name="Google Shape;2512;p51"/>
          <p:cNvGrpSpPr/>
          <p:nvPr/>
        </p:nvGrpSpPr>
        <p:grpSpPr>
          <a:xfrm>
            <a:off x="4504501" y="4121350"/>
            <a:ext cx="4312798" cy="753819"/>
            <a:chOff x="4504501" y="4121350"/>
            <a:chExt cx="4312798" cy="753819"/>
          </a:xfrm>
        </p:grpSpPr>
        <p:sp>
          <p:nvSpPr>
            <p:cNvPr id="2513" name="Google Shape;2513;p51"/>
            <p:cNvSpPr txBox="1"/>
            <p:nvPr/>
          </p:nvSpPr>
          <p:spPr>
            <a:xfrm>
              <a:off x="5060023"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514" name="Google Shape;2514;p51"/>
            <p:cNvSpPr txBox="1"/>
            <p:nvPr/>
          </p:nvSpPr>
          <p:spPr>
            <a:xfrm>
              <a:off x="5848484"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2515" name="Google Shape;2515;p51"/>
            <p:cNvSpPr txBox="1"/>
            <p:nvPr/>
          </p:nvSpPr>
          <p:spPr>
            <a:xfrm>
              <a:off x="6610298"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sp>
          <p:nvSpPr>
            <p:cNvPr id="2516" name="Google Shape;2516;p51"/>
            <p:cNvSpPr txBox="1"/>
            <p:nvPr/>
          </p:nvSpPr>
          <p:spPr>
            <a:xfrm>
              <a:off x="7364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517" name="Google Shape;2517;p51"/>
            <p:cNvSpPr txBox="1"/>
            <p:nvPr/>
          </p:nvSpPr>
          <p:spPr>
            <a:xfrm>
              <a:off x="4504501" y="44287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T’</a:t>
              </a:r>
              <a:endParaRPr b="1" i="1" sz="1700">
                <a:latin typeface="Helvetica Neue"/>
                <a:ea typeface="Helvetica Neue"/>
                <a:cs typeface="Helvetica Neue"/>
                <a:sym typeface="Helvetica Neue"/>
              </a:endParaRPr>
            </a:p>
          </p:txBody>
        </p:sp>
        <p:sp>
          <p:nvSpPr>
            <p:cNvPr id="2518" name="Google Shape;2518;p51"/>
            <p:cNvSpPr txBox="1"/>
            <p:nvPr/>
          </p:nvSpPr>
          <p:spPr>
            <a:xfrm>
              <a:off x="5056545"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&lt;S&gt;</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600">
                <a:solidFill>
                  <a:schemeClr val="dk1"/>
                </a:solidFill>
                <a:latin typeface="Helvetica Neue"/>
                <a:ea typeface="Helvetica Neue"/>
                <a:cs typeface="Helvetica Neue"/>
                <a:sym typeface="Helvetica Neue"/>
              </a:endParaRPr>
            </a:p>
          </p:txBody>
        </p:sp>
        <p:sp>
          <p:nvSpPr>
            <p:cNvPr id="2519" name="Google Shape;2519;p51"/>
            <p:cNvSpPr txBox="1"/>
            <p:nvPr/>
          </p:nvSpPr>
          <p:spPr>
            <a:xfrm>
              <a:off x="5845857"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1600">
                <a:solidFill>
                  <a:schemeClr val="dk1"/>
                </a:solidFill>
                <a:latin typeface="Helvetica Neue"/>
                <a:ea typeface="Helvetica Neue"/>
                <a:cs typeface="Helvetica Neue"/>
                <a:sym typeface="Helvetica Neue"/>
              </a:endParaRPr>
            </a:p>
          </p:txBody>
        </p:sp>
        <p:sp>
          <p:nvSpPr>
            <p:cNvPr id="2520" name="Google Shape;2520;p51"/>
            <p:cNvSpPr txBox="1"/>
            <p:nvPr/>
          </p:nvSpPr>
          <p:spPr>
            <a:xfrm>
              <a:off x="6607962"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1600">
                <a:solidFill>
                  <a:schemeClr val="dk1"/>
                </a:solidFill>
                <a:latin typeface="Helvetica Neue"/>
                <a:ea typeface="Helvetica Neue"/>
                <a:cs typeface="Helvetica Neue"/>
                <a:sym typeface="Helvetica Neue"/>
              </a:endParaRPr>
            </a:p>
          </p:txBody>
        </p:sp>
        <p:sp>
          <p:nvSpPr>
            <p:cNvPr id="2521" name="Google Shape;2521;p51"/>
            <p:cNvSpPr txBox="1"/>
            <p:nvPr/>
          </p:nvSpPr>
          <p:spPr>
            <a:xfrm>
              <a:off x="7363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522" name="Google Shape;2522;p51"/>
            <p:cNvSpPr txBox="1"/>
            <p:nvPr/>
          </p:nvSpPr>
          <p:spPr>
            <a:xfrm>
              <a:off x="8126999" y="4121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523" name="Google Shape;2523;p51"/>
            <p:cNvSpPr txBox="1"/>
            <p:nvPr/>
          </p:nvSpPr>
          <p:spPr>
            <a:xfrm>
              <a:off x="8125514" y="4417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cxnSp>
        <p:nvCxnSpPr>
          <p:cNvPr id="2524" name="Google Shape;2524;p51"/>
          <p:cNvCxnSpPr>
            <a:stCxn id="2525" idx="0"/>
            <a:endCxn id="2506" idx="0"/>
          </p:cNvCxnSpPr>
          <p:nvPr/>
        </p:nvCxnSpPr>
        <p:spPr>
          <a:xfrm flipH="1" rot="5400000">
            <a:off x="4637441" y="2581519"/>
            <a:ext cx="472800" cy="952500"/>
          </a:xfrm>
          <a:prstGeom prst="bentConnector2">
            <a:avLst/>
          </a:prstGeom>
          <a:noFill/>
          <a:ln cap="flat" cmpd="sng" w="19050">
            <a:solidFill>
              <a:srgbClr val="980000"/>
            </a:solidFill>
            <a:prstDash val="solid"/>
            <a:round/>
            <a:headEnd len="med" w="med" type="none"/>
            <a:tailEnd len="med" w="med" type="triangle"/>
          </a:ln>
        </p:spPr>
      </p:cxnSp>
      <p:grpSp>
        <p:nvGrpSpPr>
          <p:cNvPr id="2526" name="Google Shape;2526;p51"/>
          <p:cNvGrpSpPr/>
          <p:nvPr/>
        </p:nvGrpSpPr>
        <p:grpSpPr>
          <a:xfrm>
            <a:off x="4504501" y="3133370"/>
            <a:ext cx="4174650" cy="446400"/>
            <a:chOff x="4504501" y="3133370"/>
            <a:chExt cx="4174650" cy="446400"/>
          </a:xfrm>
        </p:grpSpPr>
        <p:grpSp>
          <p:nvGrpSpPr>
            <p:cNvPr id="2527" name="Google Shape;2527;p51"/>
            <p:cNvGrpSpPr/>
            <p:nvPr/>
          </p:nvGrpSpPr>
          <p:grpSpPr>
            <a:xfrm>
              <a:off x="5124791" y="3294169"/>
              <a:ext cx="450600" cy="145800"/>
              <a:chOff x="705975" y="2212050"/>
              <a:chExt cx="450600" cy="145800"/>
            </a:xfrm>
          </p:grpSpPr>
          <p:sp>
            <p:nvSpPr>
              <p:cNvPr id="2528" name="Google Shape;2528;p51"/>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51"/>
            <p:cNvGrpSpPr/>
            <p:nvPr/>
          </p:nvGrpSpPr>
          <p:grpSpPr>
            <a:xfrm>
              <a:off x="5985403" y="3294169"/>
              <a:ext cx="450600" cy="145800"/>
              <a:chOff x="705975" y="2212050"/>
              <a:chExt cx="450600" cy="145800"/>
            </a:xfrm>
          </p:grpSpPr>
          <p:sp>
            <p:nvSpPr>
              <p:cNvPr id="2531" name="Google Shape;2531;p51"/>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51"/>
            <p:cNvGrpSpPr/>
            <p:nvPr/>
          </p:nvGrpSpPr>
          <p:grpSpPr>
            <a:xfrm>
              <a:off x="6763275" y="3294169"/>
              <a:ext cx="450600" cy="145800"/>
              <a:chOff x="705975" y="2212050"/>
              <a:chExt cx="450600" cy="145800"/>
            </a:xfrm>
          </p:grpSpPr>
          <p:sp>
            <p:nvSpPr>
              <p:cNvPr id="2535" name="Google Shape;2535;p51"/>
              <p:cNvSpPr/>
              <p:nvPr/>
            </p:nvSpPr>
            <p:spPr>
              <a:xfrm>
                <a:off x="7059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1"/>
              <p:cNvSpPr/>
              <p:nvPr/>
            </p:nvSpPr>
            <p:spPr>
              <a:xfrm>
                <a:off x="8583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a:off x="1010775" y="2212050"/>
                <a:ext cx="145800" cy="1458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51"/>
            <p:cNvGrpSpPr/>
            <p:nvPr/>
          </p:nvGrpSpPr>
          <p:grpSpPr>
            <a:xfrm>
              <a:off x="7542750" y="3294169"/>
              <a:ext cx="450600" cy="145800"/>
              <a:chOff x="705975" y="2212050"/>
              <a:chExt cx="450600" cy="145800"/>
            </a:xfrm>
          </p:grpSpPr>
          <p:sp>
            <p:nvSpPr>
              <p:cNvPr id="2539" name="Google Shape;2539;p51"/>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51"/>
            <p:cNvSpPr txBox="1"/>
            <p:nvPr/>
          </p:nvSpPr>
          <p:spPr>
            <a:xfrm>
              <a:off x="4504501" y="313337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D</a:t>
              </a:r>
              <a:endParaRPr b="1" baseline="-25000" i="1" sz="1700">
                <a:latin typeface="Helvetica Neue"/>
                <a:ea typeface="Helvetica Neue"/>
                <a:cs typeface="Helvetica Neue"/>
                <a:sym typeface="Helvetica Neue"/>
              </a:endParaRPr>
            </a:p>
          </p:txBody>
        </p:sp>
        <p:grpSp>
          <p:nvGrpSpPr>
            <p:cNvPr id="2543" name="Google Shape;2543;p51"/>
            <p:cNvGrpSpPr/>
            <p:nvPr/>
          </p:nvGrpSpPr>
          <p:grpSpPr>
            <a:xfrm>
              <a:off x="8228550" y="3294169"/>
              <a:ext cx="450600" cy="145800"/>
              <a:chOff x="705975" y="2212050"/>
              <a:chExt cx="450600" cy="145800"/>
            </a:xfrm>
          </p:grpSpPr>
          <p:sp>
            <p:nvSpPr>
              <p:cNvPr id="2544" name="Google Shape;2544;p51"/>
              <p:cNvSpPr/>
              <p:nvPr/>
            </p:nvSpPr>
            <p:spPr>
              <a:xfrm>
                <a:off x="7059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a:off x="8583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a:off x="1010775" y="2212050"/>
                <a:ext cx="145800" cy="14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47" name="Google Shape;2547;p51"/>
          <p:cNvCxnSpPr/>
          <p:nvPr/>
        </p:nvCxnSpPr>
        <p:spPr>
          <a:xfrm flipH="1" rot="5400000">
            <a:off x="5056541" y="2162419"/>
            <a:ext cx="472800" cy="1790700"/>
          </a:xfrm>
          <a:prstGeom prst="bentConnector2">
            <a:avLst/>
          </a:prstGeom>
          <a:noFill/>
          <a:ln cap="flat" cmpd="sng" w="19050">
            <a:solidFill>
              <a:srgbClr val="980000"/>
            </a:solidFill>
            <a:prstDash val="solid"/>
            <a:round/>
            <a:headEnd len="med" w="med" type="none"/>
            <a:tailEnd len="med" w="med" type="triangle"/>
          </a:ln>
        </p:spPr>
      </p:cxnSp>
      <p:grpSp>
        <p:nvGrpSpPr>
          <p:cNvPr id="2548" name="Google Shape;2548;p51"/>
          <p:cNvGrpSpPr/>
          <p:nvPr/>
        </p:nvGrpSpPr>
        <p:grpSpPr>
          <a:xfrm>
            <a:off x="84903" y="2214580"/>
            <a:ext cx="4197214" cy="446400"/>
            <a:chOff x="84903" y="2214580"/>
            <a:chExt cx="4197214" cy="446400"/>
          </a:xfrm>
        </p:grpSpPr>
        <p:grpSp>
          <p:nvGrpSpPr>
            <p:cNvPr id="2549" name="Google Shape;2549;p51"/>
            <p:cNvGrpSpPr/>
            <p:nvPr/>
          </p:nvGrpSpPr>
          <p:grpSpPr>
            <a:xfrm>
              <a:off x="84903" y="2214580"/>
              <a:ext cx="3403837" cy="446400"/>
              <a:chOff x="84903" y="2214580"/>
              <a:chExt cx="3403837" cy="446400"/>
            </a:xfrm>
          </p:grpSpPr>
          <p:grpSp>
            <p:nvGrpSpPr>
              <p:cNvPr id="2550" name="Google Shape;2550;p51"/>
              <p:cNvGrpSpPr/>
              <p:nvPr/>
            </p:nvGrpSpPr>
            <p:grpSpPr>
              <a:xfrm>
                <a:off x="804215" y="2363444"/>
                <a:ext cx="450600" cy="145800"/>
                <a:chOff x="705975" y="2212050"/>
                <a:chExt cx="450600" cy="145800"/>
              </a:xfrm>
            </p:grpSpPr>
            <p:sp>
              <p:nvSpPr>
                <p:cNvPr id="2551" name="Google Shape;2551;p51"/>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51"/>
              <p:cNvGrpSpPr/>
              <p:nvPr/>
            </p:nvGrpSpPr>
            <p:grpSpPr>
              <a:xfrm>
                <a:off x="1478282" y="2363444"/>
                <a:ext cx="450600" cy="145800"/>
                <a:chOff x="410140" y="2212050"/>
                <a:chExt cx="450600" cy="145800"/>
              </a:xfrm>
            </p:grpSpPr>
            <p:sp>
              <p:nvSpPr>
                <p:cNvPr id="2555" name="Google Shape;2555;p51"/>
                <p:cNvSpPr/>
                <p:nvPr/>
              </p:nvSpPr>
              <p:spPr>
                <a:xfrm>
                  <a:off x="4101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1"/>
                <p:cNvSpPr/>
                <p:nvPr/>
              </p:nvSpPr>
              <p:spPr>
                <a:xfrm>
                  <a:off x="5625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1"/>
                <p:cNvSpPr/>
                <p:nvPr/>
              </p:nvSpPr>
              <p:spPr>
                <a:xfrm>
                  <a:off x="714940"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51"/>
              <p:cNvGrpSpPr/>
              <p:nvPr/>
            </p:nvGrpSpPr>
            <p:grpSpPr>
              <a:xfrm>
                <a:off x="2272117" y="2365669"/>
                <a:ext cx="450600" cy="145800"/>
                <a:chOff x="215157" y="2212050"/>
                <a:chExt cx="450600" cy="145800"/>
              </a:xfrm>
            </p:grpSpPr>
            <p:sp>
              <p:nvSpPr>
                <p:cNvPr id="2559" name="Google Shape;2559;p51"/>
                <p:cNvSpPr/>
                <p:nvPr/>
              </p:nvSpPr>
              <p:spPr>
                <a:xfrm>
                  <a:off x="2151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1"/>
                <p:cNvSpPr/>
                <p:nvPr/>
              </p:nvSpPr>
              <p:spPr>
                <a:xfrm>
                  <a:off x="3675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1"/>
                <p:cNvSpPr/>
                <p:nvPr/>
              </p:nvSpPr>
              <p:spPr>
                <a:xfrm>
                  <a:off x="519957"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51"/>
              <p:cNvGrpSpPr/>
              <p:nvPr/>
            </p:nvGrpSpPr>
            <p:grpSpPr>
              <a:xfrm>
                <a:off x="3038140" y="2363444"/>
                <a:ext cx="450600" cy="145800"/>
                <a:chOff x="-11201" y="2212050"/>
                <a:chExt cx="450600" cy="145800"/>
              </a:xfrm>
            </p:grpSpPr>
            <p:sp>
              <p:nvSpPr>
                <p:cNvPr id="2563" name="Google Shape;2563;p51"/>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1"/>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1"/>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6" name="Google Shape;2566;p51"/>
              <p:cNvSpPr txBox="1"/>
              <p:nvPr/>
            </p:nvSpPr>
            <p:spPr>
              <a:xfrm>
                <a:off x="84903" y="2214580"/>
                <a:ext cx="69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Helvetica Neue"/>
                    <a:ea typeface="Helvetica Neue"/>
                    <a:cs typeface="Helvetica Neue"/>
                    <a:sym typeface="Helvetica Neue"/>
                  </a:rPr>
                  <a:t>A</a:t>
                </a:r>
                <a:endParaRPr b="1" baseline="-25000" i="1" sz="1700">
                  <a:latin typeface="Helvetica Neue"/>
                  <a:ea typeface="Helvetica Neue"/>
                  <a:cs typeface="Helvetica Neue"/>
                  <a:sym typeface="Helvetica Neue"/>
                </a:endParaRPr>
              </a:p>
            </p:txBody>
          </p:sp>
        </p:grpSp>
        <p:grpSp>
          <p:nvGrpSpPr>
            <p:cNvPr id="2567" name="Google Shape;2567;p51"/>
            <p:cNvGrpSpPr/>
            <p:nvPr/>
          </p:nvGrpSpPr>
          <p:grpSpPr>
            <a:xfrm>
              <a:off x="3831517" y="2363444"/>
              <a:ext cx="450600" cy="145800"/>
              <a:chOff x="-11201" y="2212050"/>
              <a:chExt cx="450600" cy="145800"/>
            </a:xfrm>
          </p:grpSpPr>
          <p:sp>
            <p:nvSpPr>
              <p:cNvPr id="2568" name="Google Shape;2568;p51"/>
              <p:cNvSpPr/>
              <p:nvPr/>
            </p:nvSpPr>
            <p:spPr>
              <a:xfrm>
                <a:off x="-11201"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1"/>
              <p:cNvSpPr/>
              <p:nvPr/>
            </p:nvSpPr>
            <p:spPr>
              <a:xfrm>
                <a:off x="1411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1"/>
              <p:cNvSpPr/>
              <p:nvPr/>
            </p:nvSpPr>
            <p:spPr>
              <a:xfrm>
                <a:off x="293599"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71" name="Google Shape;2571;p51"/>
          <p:cNvCxnSpPr/>
          <p:nvPr/>
        </p:nvCxnSpPr>
        <p:spPr>
          <a:xfrm flipH="1" rot="5400000">
            <a:off x="5456775" y="1762369"/>
            <a:ext cx="472800" cy="2590800"/>
          </a:xfrm>
          <a:prstGeom prst="bentConnector2">
            <a:avLst/>
          </a:prstGeom>
          <a:noFill/>
          <a:ln cap="flat" cmpd="sng" w="19050">
            <a:solidFill>
              <a:srgbClr val="980000"/>
            </a:solidFill>
            <a:prstDash val="solid"/>
            <a:round/>
            <a:headEnd len="med" w="med" type="none"/>
            <a:tailEnd len="med" w="med" type="triangle"/>
          </a:ln>
        </p:spPr>
      </p:cxnSp>
      <p:grpSp>
        <p:nvGrpSpPr>
          <p:cNvPr id="2572" name="Google Shape;2572;p51"/>
          <p:cNvGrpSpPr/>
          <p:nvPr/>
        </p:nvGrpSpPr>
        <p:grpSpPr>
          <a:xfrm>
            <a:off x="6684064" y="1894347"/>
            <a:ext cx="691785" cy="727500"/>
            <a:chOff x="2924118" y="1201296"/>
            <a:chExt cx="691785" cy="727500"/>
          </a:xfrm>
        </p:grpSpPr>
        <p:sp>
          <p:nvSpPr>
            <p:cNvPr id="2573" name="Google Shape;2573;p51"/>
            <p:cNvSpPr txBox="1"/>
            <p:nvPr/>
          </p:nvSpPr>
          <p:spPr>
            <a:xfrm>
              <a:off x="2925603" y="120129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574" name="Google Shape;2574;p51"/>
            <p:cNvSpPr txBox="1"/>
            <p:nvPr/>
          </p:nvSpPr>
          <p:spPr>
            <a:xfrm>
              <a:off x="2924118" y="149769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grpSp>
      <p:grpSp>
        <p:nvGrpSpPr>
          <p:cNvPr id="2575" name="Google Shape;2575;p51"/>
          <p:cNvGrpSpPr/>
          <p:nvPr/>
        </p:nvGrpSpPr>
        <p:grpSpPr>
          <a:xfrm>
            <a:off x="3038140" y="2363444"/>
            <a:ext cx="1243976" cy="145800"/>
            <a:chOff x="3038140" y="2363444"/>
            <a:chExt cx="1243976" cy="145800"/>
          </a:xfrm>
        </p:grpSpPr>
        <p:grpSp>
          <p:nvGrpSpPr>
            <p:cNvPr id="2576" name="Google Shape;2576;p51"/>
            <p:cNvGrpSpPr/>
            <p:nvPr/>
          </p:nvGrpSpPr>
          <p:grpSpPr>
            <a:xfrm>
              <a:off x="3038140" y="2363444"/>
              <a:ext cx="450600" cy="145800"/>
              <a:chOff x="-11201" y="2212050"/>
              <a:chExt cx="450600" cy="145800"/>
            </a:xfrm>
          </p:grpSpPr>
          <p:sp>
            <p:nvSpPr>
              <p:cNvPr id="2577" name="Google Shape;2577;p51"/>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1"/>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1"/>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51"/>
            <p:cNvGrpSpPr/>
            <p:nvPr/>
          </p:nvGrpSpPr>
          <p:grpSpPr>
            <a:xfrm>
              <a:off x="3831517" y="2363444"/>
              <a:ext cx="450600" cy="145800"/>
              <a:chOff x="-11201" y="2212050"/>
              <a:chExt cx="450600" cy="145800"/>
            </a:xfrm>
          </p:grpSpPr>
          <p:sp>
            <p:nvSpPr>
              <p:cNvPr id="2581" name="Google Shape;2581;p51"/>
              <p:cNvSpPr/>
              <p:nvPr/>
            </p:nvSpPr>
            <p:spPr>
              <a:xfrm>
                <a:off x="-11201"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1"/>
              <p:cNvSpPr/>
              <p:nvPr/>
            </p:nvSpPr>
            <p:spPr>
              <a:xfrm>
                <a:off x="1411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1"/>
              <p:cNvSpPr/>
              <p:nvPr/>
            </p:nvSpPr>
            <p:spPr>
              <a:xfrm>
                <a:off x="293599" y="2212050"/>
                <a:ext cx="145800" cy="145800"/>
              </a:xfrm>
              <a:prstGeom prst="rect">
                <a:avLst/>
              </a:prstGeom>
              <a:solidFill>
                <a:srgbClr val="1D1C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4" name="Google Shape;2584;p51"/>
          <p:cNvSpPr/>
          <p:nvPr/>
        </p:nvSpPr>
        <p:spPr>
          <a:xfrm>
            <a:off x="179300" y="3014375"/>
            <a:ext cx="4392600" cy="2084400"/>
          </a:xfrm>
          <a:prstGeom prst="roundRect">
            <a:avLst>
              <a:gd fmla="val 16667" name="adj"/>
            </a:avLst>
          </a:prstGeom>
          <a:solidFill>
            <a:srgbClr val="CFE2F3">
              <a:alpha val="13100"/>
            </a:srgbClr>
          </a:solidFill>
          <a:ln cap="flat" cmpd="sng" w="9525">
            <a:solidFill>
              <a:srgbClr val="0000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85" name="Google Shape;2585;p51"/>
          <p:cNvSpPr txBox="1"/>
          <p:nvPr/>
        </p:nvSpPr>
        <p:spPr>
          <a:xfrm>
            <a:off x="5003580" y="1894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2586" name="Google Shape;2586;p51"/>
          <p:cNvSpPr txBox="1"/>
          <p:nvPr/>
        </p:nvSpPr>
        <p:spPr>
          <a:xfrm>
            <a:off x="5843835" y="18943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sp>
        <p:nvSpPr>
          <p:cNvPr id="2587" name="Google Shape;2587;p51"/>
          <p:cNvSpPr txBox="1"/>
          <p:nvPr/>
        </p:nvSpPr>
        <p:spPr>
          <a:xfrm>
            <a:off x="5000953" y="2190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1600">
              <a:solidFill>
                <a:schemeClr val="dk1"/>
              </a:solidFill>
              <a:latin typeface="Helvetica Neue"/>
              <a:ea typeface="Helvetica Neue"/>
              <a:cs typeface="Helvetica Neue"/>
              <a:sym typeface="Helvetica Neue"/>
            </a:endParaRPr>
          </a:p>
        </p:txBody>
      </p:sp>
      <p:sp>
        <p:nvSpPr>
          <p:cNvPr id="2588" name="Google Shape;2588;p51"/>
          <p:cNvSpPr txBox="1"/>
          <p:nvPr/>
        </p:nvSpPr>
        <p:spPr>
          <a:xfrm>
            <a:off x="5841499" y="2190750"/>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Midterm</a:t>
            </a:r>
            <a:r>
              <a:rPr lang="en"/>
              <a:t> Reports Due Mar 31st, 11:59pm</a:t>
            </a:r>
            <a:endParaRPr/>
          </a:p>
        </p:txBody>
      </p:sp>
      <p:sp>
        <p:nvSpPr>
          <p:cNvPr id="112" name="Google Shape;112;p16"/>
          <p:cNvSpPr txBox="1"/>
          <p:nvPr>
            <p:ph idx="1" type="body"/>
          </p:nvPr>
        </p:nvSpPr>
        <p:spPr>
          <a:xfrm>
            <a:off x="311700" y="1145200"/>
            <a:ext cx="8520600" cy="3845400"/>
          </a:xfrm>
          <a:prstGeom prst="rect">
            <a:avLst/>
          </a:prstGeom>
        </p:spPr>
        <p:txBody>
          <a:bodyPr anchorCtr="0" anchor="t" bIns="91425" lIns="91425" spcFirstLastPara="1" rIns="91425" wrap="square" tIns="91425">
            <a:normAutofit fontScale="85000"/>
          </a:bodyPr>
          <a:lstStyle/>
          <a:p>
            <a:pPr indent="-347345" lvl="0" marL="457200" rtl="0" algn="l">
              <a:spcBef>
                <a:spcPts val="0"/>
              </a:spcBef>
              <a:spcAft>
                <a:spcPts val="0"/>
              </a:spcAft>
              <a:buSzPct val="100000"/>
              <a:buChar char="●"/>
            </a:pPr>
            <a:r>
              <a:rPr lang="en"/>
              <a:t>D</a:t>
            </a:r>
            <a:r>
              <a:rPr lang="en"/>
              <a:t>etails about the set of initial experiments you have done for the project</a:t>
            </a:r>
            <a:endParaRPr/>
          </a:p>
          <a:p>
            <a:pPr indent="-347344" lvl="1" marL="914400" rtl="0" algn="l">
              <a:spcBef>
                <a:spcPts val="0"/>
              </a:spcBef>
              <a:spcAft>
                <a:spcPts val="0"/>
              </a:spcAft>
              <a:buSzPct val="100000"/>
              <a:buChar char="○"/>
            </a:pPr>
            <a:r>
              <a:rPr lang="en"/>
              <a:t>Can </a:t>
            </a:r>
            <a:r>
              <a:rPr lang="en"/>
              <a:t>involve</a:t>
            </a:r>
            <a:r>
              <a:rPr lang="en"/>
              <a:t> a short abstract/introduction</a:t>
            </a:r>
            <a:endParaRPr/>
          </a:p>
          <a:p>
            <a:pPr indent="-347345" lvl="0" marL="457200" rtl="0" algn="l">
              <a:spcBef>
                <a:spcPts val="0"/>
              </a:spcBef>
              <a:spcAft>
                <a:spcPts val="0"/>
              </a:spcAft>
              <a:buSzPct val="100000"/>
              <a:buChar char="●"/>
            </a:pPr>
            <a:r>
              <a:rPr lang="en"/>
              <a:t>Should involve reproducing the results of a state-of-the-art baseline model for the task of interest with code that you have implemented, or a pilot version of your proposed approach</a:t>
            </a:r>
            <a:endParaRPr/>
          </a:p>
          <a:p>
            <a:pPr indent="-347345" lvl="0" marL="457200" rtl="0" algn="l">
              <a:spcBef>
                <a:spcPts val="0"/>
              </a:spcBef>
              <a:spcAft>
                <a:spcPts val="0"/>
              </a:spcAft>
              <a:buSzPct val="100000"/>
              <a:buChar char="●"/>
            </a:pPr>
            <a:r>
              <a:rPr lang="en"/>
              <a:t>Talk about the specific dataset(s) you choose to use, the evaluation protocol and metric you decide to have, and the experiment settings.</a:t>
            </a:r>
            <a:endParaRPr/>
          </a:p>
          <a:p>
            <a:pPr indent="-347345" lvl="0" marL="457200" rtl="0" algn="l">
              <a:spcBef>
                <a:spcPts val="0"/>
              </a:spcBef>
              <a:spcAft>
                <a:spcPts val="0"/>
              </a:spcAft>
              <a:buSzPct val="100000"/>
              <a:buChar char="●"/>
            </a:pPr>
            <a:r>
              <a:rPr lang="en"/>
              <a:t>Perform an analysis of what remaining errors your mid-report model makes and describe how you will </a:t>
            </a:r>
            <a:r>
              <a:rPr lang="en"/>
              <a:t>approach</a:t>
            </a:r>
            <a:r>
              <a:rPr lang="en"/>
              <a:t> these by the final report</a:t>
            </a:r>
            <a:endParaRPr/>
          </a:p>
          <a:p>
            <a:pPr indent="-347345" lvl="0" marL="457200" rtl="0" algn="l">
              <a:spcBef>
                <a:spcPts val="0"/>
              </a:spcBef>
              <a:spcAft>
                <a:spcPts val="0"/>
              </a:spcAft>
              <a:buSzPct val="100000"/>
              <a:buChar char="●"/>
            </a:pPr>
            <a:r>
              <a:rPr lang="en"/>
              <a:t>Format: a 3-page report + contributions page</a:t>
            </a:r>
            <a:endParaRPr/>
          </a:p>
          <a:p>
            <a:pPr indent="-347345" lvl="0" marL="457200" rtl="0" algn="l">
              <a:spcBef>
                <a:spcPts val="0"/>
              </a:spcBef>
              <a:spcAft>
                <a:spcPts val="0"/>
              </a:spcAft>
              <a:buSzPct val="100000"/>
              <a:buChar char="●"/>
            </a:pPr>
            <a:r>
              <a:rPr lang="en"/>
              <a:t>Syllabus provides suggested format outline and grading breakdown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0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10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1000"/>
                                        <p:tgtEl>
                                          <p:spTgt spid="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1000"/>
                                        <p:tgtEl>
                                          <p:spTgt spid="11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 The Future of the Present</a:t>
            </a:r>
            <a:endParaRPr/>
          </a:p>
        </p:txBody>
      </p:sp>
      <p:sp>
        <p:nvSpPr>
          <p:cNvPr id="2594" name="Google Shape;2594;p52"/>
          <p:cNvSpPr txBox="1"/>
          <p:nvPr>
            <p:ph idx="1" type="body"/>
          </p:nvPr>
        </p:nvSpPr>
        <p:spPr>
          <a:xfrm>
            <a:off x="311700" y="1152475"/>
            <a:ext cx="8520600" cy="3778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Transformers </a:t>
            </a:r>
            <a:r>
              <a:rPr i="1" lang="en"/>
              <a:t>seem</a:t>
            </a:r>
            <a:r>
              <a:rPr lang="en"/>
              <a:t> like they might be the universal encoders we’ve been waiting for in multimodal space</a:t>
            </a:r>
            <a:endParaRPr/>
          </a:p>
          <a:p>
            <a:pPr indent="-368300" lvl="0" marL="457200" rtl="0" algn="l">
              <a:spcBef>
                <a:spcPts val="0"/>
              </a:spcBef>
              <a:spcAft>
                <a:spcPts val="0"/>
              </a:spcAft>
              <a:buSzPts val="2200"/>
              <a:buChar char="●"/>
            </a:pPr>
            <a:r>
              <a:rPr lang="en"/>
              <a:t>Language tokens, image regions, image patches, audio snippets, joint positions, transformers don’t care!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4">
                                            <p:txEl>
                                              <p:pRg end="0" st="0"/>
                                            </p:txEl>
                                          </p:spTgt>
                                        </p:tgtEl>
                                        <p:attrNameLst>
                                          <p:attrName>style.visibility</p:attrName>
                                        </p:attrNameLst>
                                      </p:cBhvr>
                                      <p:to>
                                        <p:strVal val="visible"/>
                                      </p:to>
                                    </p:set>
                                    <p:animEffect filter="fade" transition="in">
                                      <p:cBhvr>
                                        <p:cTn dur="1000"/>
                                        <p:tgtEl>
                                          <p:spTgt spid="2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4">
                                            <p:txEl>
                                              <p:pRg end="1" st="1"/>
                                            </p:txEl>
                                          </p:spTgt>
                                        </p:tgtEl>
                                        <p:attrNameLst>
                                          <p:attrName>style.visibility</p:attrName>
                                        </p:attrNameLst>
                                      </p:cBhvr>
                                      <p:to>
                                        <p:strVal val="visible"/>
                                      </p:to>
                                    </p:set>
                                    <p:animEffect filter="fade" transition="in">
                                      <p:cBhvr>
                                        <p:cTn dur="1000"/>
                                        <p:tgtEl>
                                          <p:spTgt spid="259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2600" name="Google Shape;260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Lecture 7 Recap</a:t>
            </a:r>
            <a:endParaRPr strike="sngStrike"/>
          </a:p>
          <a:p>
            <a:pPr indent="-368300" lvl="1" marL="914400" rtl="0" algn="l">
              <a:spcBef>
                <a:spcPts val="0"/>
              </a:spcBef>
              <a:spcAft>
                <a:spcPts val="0"/>
              </a:spcAft>
              <a:buClr>
                <a:srgbClr val="0000FF"/>
              </a:buClr>
              <a:buSzPts val="2200"/>
              <a:buChar char="○"/>
            </a:pPr>
            <a:r>
              <a:rPr lang="en">
                <a:solidFill>
                  <a:srgbClr val="0000FF"/>
                </a:solidFill>
              </a:rPr>
              <a:t>Any questions before we move on?</a:t>
            </a:r>
            <a:endParaRPr>
              <a:solidFill>
                <a:srgbClr val="0000FF"/>
              </a:solidFill>
            </a:endParaRPr>
          </a:p>
          <a:p>
            <a:pPr indent="-368300" lvl="0" marL="457200" rtl="0" algn="l">
              <a:spcBef>
                <a:spcPts val="0"/>
              </a:spcBef>
              <a:spcAft>
                <a:spcPts val="0"/>
              </a:spcAft>
              <a:buSzPts val="2200"/>
              <a:buChar char="●"/>
            </a:pPr>
            <a:r>
              <a:rPr lang="en"/>
              <a:t>Multimodal Deep Learning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Streetlight Effect</a:t>
            </a:r>
            <a:endParaRPr/>
          </a:p>
        </p:txBody>
      </p:sp>
      <p:sp>
        <p:nvSpPr>
          <p:cNvPr id="2606" name="Google Shape;2606;p54"/>
          <p:cNvSpPr txBox="1"/>
          <p:nvPr>
            <p:ph idx="1" type="body"/>
          </p:nvPr>
        </p:nvSpPr>
        <p:spPr>
          <a:xfrm>
            <a:off x="311700" y="1017725"/>
            <a:ext cx="8520600" cy="20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800"/>
              <a:t>A policeman sees a drunk man searching for something under a streetlight and asks what the drunk has lost. He says he lost his keys and they both look under the streetlight together. After a few minutes the policeman asks if he is sure he lost them here, and the drunk replies, no, and that he lost them in the park. The policeman asks why he is searching here, and the drunk replies, "this is where the light is".</a:t>
            </a:r>
            <a:endParaRPr sz="1800"/>
          </a:p>
        </p:txBody>
      </p:sp>
      <p:sp>
        <p:nvSpPr>
          <p:cNvPr id="2607" name="Google Shape;2607;p54"/>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https://en.wikipedia.org/wiki/Streetlight_effect</a:t>
            </a:r>
            <a:r>
              <a:rPr lang="en"/>
              <a:t> </a:t>
            </a:r>
            <a:endParaRPr>
              <a:latin typeface="Helvetica Neue"/>
              <a:ea typeface="Helvetica Neue"/>
              <a:cs typeface="Helvetica Neue"/>
              <a:sym typeface="Helvetica Neue"/>
            </a:endParaRPr>
          </a:p>
        </p:txBody>
      </p:sp>
      <p:grpSp>
        <p:nvGrpSpPr>
          <p:cNvPr id="2608" name="Google Shape;2608;p54"/>
          <p:cNvGrpSpPr/>
          <p:nvPr/>
        </p:nvGrpSpPr>
        <p:grpSpPr>
          <a:xfrm>
            <a:off x="1930300" y="2603700"/>
            <a:ext cx="3591127" cy="2132226"/>
            <a:chOff x="1930300" y="2603700"/>
            <a:chExt cx="3591127" cy="2132226"/>
          </a:xfrm>
        </p:grpSpPr>
        <p:pic>
          <p:nvPicPr>
            <p:cNvPr id="2609" name="Google Shape;2609;p54"/>
            <p:cNvPicPr preferRelativeResize="0"/>
            <p:nvPr/>
          </p:nvPicPr>
          <p:blipFill>
            <a:blip r:embed="rId4">
              <a:alphaModFix/>
            </a:blip>
            <a:stretch>
              <a:fillRect/>
            </a:stretch>
          </p:blipFill>
          <p:spPr>
            <a:xfrm>
              <a:off x="1930300" y="2603700"/>
              <a:ext cx="3591127" cy="2132226"/>
            </a:xfrm>
            <a:prstGeom prst="rect">
              <a:avLst/>
            </a:prstGeom>
            <a:noFill/>
            <a:ln>
              <a:noFill/>
            </a:ln>
          </p:spPr>
        </p:pic>
        <p:sp>
          <p:nvSpPr>
            <p:cNvPr id="2610" name="Google Shape;2610;p54"/>
            <p:cNvSpPr txBox="1"/>
            <p:nvPr/>
          </p:nvSpPr>
          <p:spPr>
            <a:xfrm>
              <a:off x="3794400" y="3584025"/>
              <a:ext cx="165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mpact"/>
                  <a:ea typeface="Impact"/>
                  <a:cs typeface="Impact"/>
                  <a:sym typeface="Impact"/>
                </a:rPr>
                <a:t>Overzealous ML Practitioners</a:t>
              </a:r>
              <a:endParaRPr>
                <a:solidFill>
                  <a:schemeClr val="lt1"/>
                </a:solidFill>
                <a:latin typeface="Impact"/>
                <a:ea typeface="Impact"/>
                <a:cs typeface="Impact"/>
                <a:sym typeface="Impact"/>
              </a:endParaRPr>
            </a:p>
          </p:txBody>
        </p:sp>
        <p:sp>
          <p:nvSpPr>
            <p:cNvPr id="2611" name="Google Shape;2611;p54"/>
            <p:cNvSpPr txBox="1"/>
            <p:nvPr/>
          </p:nvSpPr>
          <p:spPr>
            <a:xfrm>
              <a:off x="2928575" y="3154600"/>
              <a:ext cx="12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mpact"/>
                  <a:ea typeface="Impact"/>
                  <a:cs typeface="Impact"/>
                  <a:sym typeface="Impact"/>
                </a:rPr>
                <a:t>Text Data</a:t>
              </a:r>
              <a:endParaRPr>
                <a:solidFill>
                  <a:schemeClr val="lt1"/>
                </a:solidFill>
                <a:latin typeface="Impact"/>
                <a:ea typeface="Impact"/>
                <a:cs typeface="Impact"/>
                <a:sym typeface="Impact"/>
              </a:endParaRPr>
            </a:p>
          </p:txBody>
        </p:sp>
      </p:grpSp>
      <p:pic>
        <p:nvPicPr>
          <p:cNvPr id="2612" name="Google Shape;2612;p54"/>
          <p:cNvPicPr preferRelativeResize="0"/>
          <p:nvPr/>
        </p:nvPicPr>
        <p:blipFill>
          <a:blip r:embed="rId5">
            <a:alphaModFix/>
          </a:blip>
          <a:stretch>
            <a:fillRect/>
          </a:stretch>
        </p:blipFill>
        <p:spPr>
          <a:xfrm>
            <a:off x="5833621" y="2603688"/>
            <a:ext cx="2167375" cy="219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6">
                                            <p:txEl>
                                              <p:pRg end="0" st="0"/>
                                            </p:txEl>
                                          </p:spTgt>
                                        </p:tgtEl>
                                        <p:attrNameLst>
                                          <p:attrName>style.visibility</p:attrName>
                                        </p:attrNameLst>
                                      </p:cBhvr>
                                      <p:to>
                                        <p:strVal val="visible"/>
                                      </p:to>
                                    </p:set>
                                    <p:animEffect filter="fade" transition="in">
                                      <p:cBhvr>
                                        <p:cTn dur="1000"/>
                                        <p:tgtEl>
                                          <p:spTgt spid="26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1000"/>
                                        <p:tgtEl>
                                          <p:spTgt spid="2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Images and Text for Retrieval</a:t>
            </a:r>
            <a:endParaRPr>
              <a:latin typeface="Helvetica Neue"/>
              <a:ea typeface="Helvetica Neue"/>
              <a:cs typeface="Helvetica Neue"/>
              <a:sym typeface="Helvetica Neue"/>
            </a:endParaRPr>
          </a:p>
        </p:txBody>
      </p:sp>
      <p:sp>
        <p:nvSpPr>
          <p:cNvPr id="2618" name="Google Shape;2618;p55"/>
          <p:cNvSpPr/>
          <p:nvPr/>
        </p:nvSpPr>
        <p:spPr>
          <a:xfrm>
            <a:off x="2999075" y="1038150"/>
            <a:ext cx="60924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Candidate Images</a:t>
            </a:r>
            <a:endParaRPr b="1" sz="2000">
              <a:latin typeface="Helvetica Neue"/>
              <a:ea typeface="Helvetica Neue"/>
              <a:cs typeface="Helvetica Neue"/>
              <a:sym typeface="Helvetica Neue"/>
            </a:endParaRPr>
          </a:p>
        </p:txBody>
      </p:sp>
      <p:pic>
        <p:nvPicPr>
          <p:cNvPr id="2619" name="Google Shape;2619;p55"/>
          <p:cNvPicPr preferRelativeResize="0"/>
          <p:nvPr/>
        </p:nvPicPr>
        <p:blipFill>
          <a:blip r:embed="rId3">
            <a:alphaModFix/>
          </a:blip>
          <a:stretch>
            <a:fillRect/>
          </a:stretch>
        </p:blipFill>
        <p:spPr>
          <a:xfrm>
            <a:off x="3303178" y="1468075"/>
            <a:ext cx="1756688" cy="1398845"/>
          </a:xfrm>
          <a:prstGeom prst="rect">
            <a:avLst/>
          </a:prstGeom>
          <a:noFill/>
          <a:ln>
            <a:noFill/>
          </a:ln>
        </p:spPr>
      </p:pic>
      <p:pic>
        <p:nvPicPr>
          <p:cNvPr id="2620" name="Google Shape;2620;p55"/>
          <p:cNvPicPr preferRelativeResize="0"/>
          <p:nvPr/>
        </p:nvPicPr>
        <p:blipFill>
          <a:blip r:embed="rId4">
            <a:alphaModFix/>
          </a:blip>
          <a:stretch>
            <a:fillRect/>
          </a:stretch>
        </p:blipFill>
        <p:spPr>
          <a:xfrm>
            <a:off x="5181589" y="1522991"/>
            <a:ext cx="1887297" cy="1302116"/>
          </a:xfrm>
          <a:prstGeom prst="rect">
            <a:avLst/>
          </a:prstGeom>
          <a:noFill/>
          <a:ln>
            <a:noFill/>
          </a:ln>
        </p:spPr>
      </p:pic>
      <p:pic>
        <p:nvPicPr>
          <p:cNvPr id="2621" name="Google Shape;2621;p55"/>
          <p:cNvPicPr preferRelativeResize="0"/>
          <p:nvPr/>
        </p:nvPicPr>
        <p:blipFill>
          <a:blip r:embed="rId5">
            <a:alphaModFix/>
          </a:blip>
          <a:stretch>
            <a:fillRect/>
          </a:stretch>
        </p:blipFill>
        <p:spPr>
          <a:xfrm>
            <a:off x="3304087" y="3011124"/>
            <a:ext cx="1946071" cy="1257472"/>
          </a:xfrm>
          <a:prstGeom prst="rect">
            <a:avLst/>
          </a:prstGeom>
          <a:noFill/>
          <a:ln>
            <a:noFill/>
          </a:ln>
        </p:spPr>
      </p:pic>
      <p:pic>
        <p:nvPicPr>
          <p:cNvPr id="2622" name="Google Shape;2622;p55"/>
          <p:cNvPicPr preferRelativeResize="0"/>
          <p:nvPr/>
        </p:nvPicPr>
        <p:blipFill>
          <a:blip r:embed="rId6">
            <a:alphaModFix/>
          </a:blip>
          <a:stretch>
            <a:fillRect/>
          </a:stretch>
        </p:blipFill>
        <p:spPr>
          <a:xfrm>
            <a:off x="7190625" y="1511830"/>
            <a:ext cx="1795871" cy="1361641"/>
          </a:xfrm>
          <a:prstGeom prst="rect">
            <a:avLst/>
          </a:prstGeom>
          <a:noFill/>
          <a:ln>
            <a:noFill/>
          </a:ln>
        </p:spPr>
      </p:pic>
      <p:pic>
        <p:nvPicPr>
          <p:cNvPr id="2623" name="Google Shape;2623;p55"/>
          <p:cNvPicPr preferRelativeResize="0"/>
          <p:nvPr/>
        </p:nvPicPr>
        <p:blipFill>
          <a:blip r:embed="rId7">
            <a:alphaModFix/>
          </a:blip>
          <a:stretch>
            <a:fillRect/>
          </a:stretch>
        </p:blipFill>
        <p:spPr>
          <a:xfrm>
            <a:off x="5250158" y="2973921"/>
            <a:ext cx="2011376" cy="1212828"/>
          </a:xfrm>
          <a:prstGeom prst="rect">
            <a:avLst/>
          </a:prstGeom>
          <a:noFill/>
          <a:ln>
            <a:noFill/>
          </a:ln>
        </p:spPr>
      </p:pic>
      <p:pic>
        <p:nvPicPr>
          <p:cNvPr id="2624" name="Google Shape;2624;p55"/>
          <p:cNvPicPr preferRelativeResize="0"/>
          <p:nvPr/>
        </p:nvPicPr>
        <p:blipFill>
          <a:blip r:embed="rId8">
            <a:alphaModFix/>
          </a:blip>
          <a:stretch>
            <a:fillRect/>
          </a:stretch>
        </p:blipFill>
        <p:spPr>
          <a:xfrm>
            <a:off x="7261534" y="2973921"/>
            <a:ext cx="1724969" cy="1319829"/>
          </a:xfrm>
          <a:prstGeom prst="rect">
            <a:avLst/>
          </a:prstGeom>
          <a:noFill/>
          <a:ln>
            <a:noFill/>
          </a:ln>
        </p:spPr>
      </p:pic>
      <p:sp>
        <p:nvSpPr>
          <p:cNvPr id="2625" name="Google Shape;2625;p55"/>
          <p:cNvSpPr/>
          <p:nvPr/>
        </p:nvSpPr>
        <p:spPr>
          <a:xfrm>
            <a:off x="89500" y="1038150"/>
            <a:ext cx="27000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Text Query</a:t>
            </a:r>
            <a:endParaRPr b="1" sz="2000">
              <a:latin typeface="Helvetica Neue"/>
              <a:ea typeface="Helvetica Neue"/>
              <a:cs typeface="Helvetica Neue"/>
              <a:sym typeface="Helvetica Neue"/>
            </a:endParaRPr>
          </a:p>
        </p:txBody>
      </p:sp>
      <p:sp>
        <p:nvSpPr>
          <p:cNvPr id="2626" name="Google Shape;2626;p55"/>
          <p:cNvSpPr txBox="1"/>
          <p:nvPr/>
        </p:nvSpPr>
        <p:spPr>
          <a:xfrm>
            <a:off x="167775" y="192947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1000"/>
                                        <p:tgtEl>
                                          <p:spTgt spid="2618"/>
                                        </p:tgtEl>
                                      </p:cBhvr>
                                    </p:animEffect>
                                  </p:childTnLst>
                                </p:cTn>
                              </p:par>
                              <p:par>
                                <p:cTn fill="hold" nodeType="with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1000"/>
                                        <p:tgtEl>
                                          <p:spTgt spid="2619"/>
                                        </p:tgtEl>
                                      </p:cBhvr>
                                    </p:animEffect>
                                  </p:childTnLst>
                                </p:cTn>
                              </p:par>
                              <p:par>
                                <p:cTn fill="hold" nodeType="with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1000"/>
                                        <p:tgtEl>
                                          <p:spTgt spid="2620"/>
                                        </p:tgtEl>
                                      </p:cBhvr>
                                    </p:animEffect>
                                  </p:childTnLst>
                                </p:cTn>
                              </p:par>
                              <p:par>
                                <p:cTn fill="hold" nodeType="with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1000"/>
                                        <p:tgtEl>
                                          <p:spTgt spid="2621"/>
                                        </p:tgtEl>
                                      </p:cBhvr>
                                    </p:animEffect>
                                  </p:childTnLst>
                                </p:cTn>
                              </p:par>
                              <p:par>
                                <p:cTn fill="hold" nodeType="with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1000"/>
                                        <p:tgtEl>
                                          <p:spTgt spid="2622"/>
                                        </p:tgtEl>
                                      </p:cBhvr>
                                    </p:animEffec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1000"/>
                                        <p:tgtEl>
                                          <p:spTgt spid="2623"/>
                                        </p:tgtEl>
                                      </p:cBhvr>
                                    </p:animEffect>
                                  </p:childTnLst>
                                </p:cTn>
                              </p:par>
                              <p:par>
                                <p:cTn fill="hold" nodeType="with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1000"/>
                                        <p:tgtEl>
                                          <p:spTgt spid="2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1000"/>
                                        <p:tgtEl>
                                          <p:spTgt spid="2625"/>
                                        </p:tgtEl>
                                      </p:cBhvr>
                                    </p:animEffect>
                                  </p:childTnLst>
                                </p:cTn>
                              </p:par>
                              <p:par>
                                <p:cTn fill="hold" nodeType="with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1000"/>
                                        <p:tgtEl>
                                          <p:spTgt spid="2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Images and Text for Retrieval</a:t>
            </a:r>
            <a:endParaRPr>
              <a:latin typeface="Helvetica Neue"/>
              <a:ea typeface="Helvetica Neue"/>
              <a:cs typeface="Helvetica Neue"/>
              <a:sym typeface="Helvetica Neue"/>
            </a:endParaRPr>
          </a:p>
        </p:txBody>
      </p:sp>
      <p:sp>
        <p:nvSpPr>
          <p:cNvPr id="2632" name="Google Shape;2632;p56"/>
          <p:cNvSpPr/>
          <p:nvPr/>
        </p:nvSpPr>
        <p:spPr>
          <a:xfrm>
            <a:off x="2999075" y="1038150"/>
            <a:ext cx="60924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Candidate Captions</a:t>
            </a:r>
            <a:endParaRPr b="1" sz="2000">
              <a:latin typeface="Helvetica Neue"/>
              <a:ea typeface="Helvetica Neue"/>
              <a:cs typeface="Helvetica Neue"/>
              <a:sym typeface="Helvetica Neue"/>
            </a:endParaRPr>
          </a:p>
        </p:txBody>
      </p:sp>
      <p:sp>
        <p:nvSpPr>
          <p:cNvPr id="2633" name="Google Shape;2633;p56"/>
          <p:cNvSpPr/>
          <p:nvPr/>
        </p:nvSpPr>
        <p:spPr>
          <a:xfrm>
            <a:off x="89500" y="1038150"/>
            <a:ext cx="27000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Image Query</a:t>
            </a:r>
            <a:endParaRPr b="1" sz="2000">
              <a:latin typeface="Helvetica Neue"/>
              <a:ea typeface="Helvetica Neue"/>
              <a:cs typeface="Helvetica Neue"/>
              <a:sym typeface="Helvetica Neue"/>
            </a:endParaRPr>
          </a:p>
        </p:txBody>
      </p:sp>
      <p:sp>
        <p:nvSpPr>
          <p:cNvPr id="2634" name="Google Shape;2634;p56"/>
          <p:cNvSpPr txBox="1"/>
          <p:nvPr/>
        </p:nvSpPr>
        <p:spPr>
          <a:xfrm>
            <a:off x="3048675" y="29739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pic>
        <p:nvPicPr>
          <p:cNvPr id="2635" name="Google Shape;2635;p56"/>
          <p:cNvPicPr preferRelativeResize="0"/>
          <p:nvPr/>
        </p:nvPicPr>
        <p:blipFill>
          <a:blip r:embed="rId3">
            <a:alphaModFix/>
          </a:blip>
          <a:stretch>
            <a:fillRect/>
          </a:stretch>
        </p:blipFill>
        <p:spPr>
          <a:xfrm>
            <a:off x="466474" y="2134412"/>
            <a:ext cx="1946071" cy="1257472"/>
          </a:xfrm>
          <a:prstGeom prst="rect">
            <a:avLst/>
          </a:prstGeom>
          <a:noFill/>
          <a:ln>
            <a:noFill/>
          </a:ln>
        </p:spPr>
      </p:pic>
      <p:sp>
        <p:nvSpPr>
          <p:cNvPr id="2636" name="Google Shape;2636;p56"/>
          <p:cNvSpPr txBox="1"/>
          <p:nvPr/>
        </p:nvSpPr>
        <p:spPr>
          <a:xfrm>
            <a:off x="4913150" y="224484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2637" name="Google Shape;2637;p56"/>
          <p:cNvSpPr txBox="1"/>
          <p:nvPr/>
        </p:nvSpPr>
        <p:spPr>
          <a:xfrm>
            <a:off x="3054575" y="14680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2638" name="Google Shape;2638;p56"/>
          <p:cNvSpPr txBox="1"/>
          <p:nvPr/>
        </p:nvSpPr>
        <p:spPr>
          <a:xfrm>
            <a:off x="6427800" y="14680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2639" name="Google Shape;2639;p56"/>
          <p:cNvSpPr txBox="1"/>
          <p:nvPr/>
        </p:nvSpPr>
        <p:spPr>
          <a:xfrm>
            <a:off x="4913150" y="37128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“Sports equipment is staged for a photo.”</a:t>
            </a:r>
            <a:endParaRPr sz="1800">
              <a:latin typeface="Helvetica Neue"/>
              <a:ea typeface="Helvetica Neue"/>
              <a:cs typeface="Helvetica Neue"/>
              <a:sym typeface="Helvetica Neue"/>
            </a:endParaRPr>
          </a:p>
        </p:txBody>
      </p:sp>
      <p:sp>
        <p:nvSpPr>
          <p:cNvPr id="2640" name="Google Shape;2640;p56"/>
          <p:cNvSpPr txBox="1"/>
          <p:nvPr/>
        </p:nvSpPr>
        <p:spPr>
          <a:xfrm>
            <a:off x="6427800" y="29739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par>
                                <p:cTn fill="hold" nodeType="with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par>
                                <p:cTn fill="hold" nodeType="with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6"/>
                                        </p:tgtEl>
                                        <p:attrNameLst>
                                          <p:attrName>style.visibility</p:attrName>
                                        </p:attrNameLst>
                                      </p:cBhvr>
                                      <p:to>
                                        <p:strVal val="visible"/>
                                      </p:to>
                                    </p:set>
                                    <p:animEffect filter="fade" transition="in">
                                      <p:cBhvr>
                                        <p:cTn dur="1000"/>
                                        <p:tgtEl>
                                          <p:spTgt spid="2636"/>
                                        </p:tgtEl>
                                      </p:cBhvr>
                                    </p:animEffect>
                                  </p:childTnLst>
                                </p:cTn>
                              </p:par>
                              <p:par>
                                <p:cTn fill="hold" nodeType="withEffect" presetClass="entr" presetID="10" presetSubtype="0">
                                  <p:stCondLst>
                                    <p:cond delay="0"/>
                                  </p:stCondLst>
                                  <p:childTnLst>
                                    <p:set>
                                      <p:cBhvr>
                                        <p:cTn dur="1" fill="hold">
                                          <p:stCondLst>
                                            <p:cond delay="0"/>
                                          </p:stCondLst>
                                        </p:cTn>
                                        <p:tgtEl>
                                          <p:spTgt spid="2637"/>
                                        </p:tgtEl>
                                        <p:attrNameLst>
                                          <p:attrName>style.visibility</p:attrName>
                                        </p:attrNameLst>
                                      </p:cBhvr>
                                      <p:to>
                                        <p:strVal val="visible"/>
                                      </p:to>
                                    </p:set>
                                    <p:animEffect filter="fade" transition="in">
                                      <p:cBhvr>
                                        <p:cTn dur="1000"/>
                                        <p:tgtEl>
                                          <p:spTgt spid="2637"/>
                                        </p:tgtEl>
                                      </p:cBhvr>
                                    </p:animEffect>
                                  </p:childTnLst>
                                </p:cTn>
                              </p:par>
                              <p:par>
                                <p:cTn fill="hold" nodeType="with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par>
                                <p:cTn fill="hold" nodeType="with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par>
                                <p:cTn fill="hold" nodeType="withEffect" presetClass="entr" presetID="10" presetSubtype="0">
                                  <p:stCondLst>
                                    <p:cond delay="0"/>
                                  </p:stCondLst>
                                  <p:childTnLst>
                                    <p:set>
                                      <p:cBhvr>
                                        <p:cTn dur="1" fill="hold">
                                          <p:stCondLst>
                                            <p:cond delay="0"/>
                                          </p:stCondLst>
                                        </p:cTn>
                                        <p:tgtEl>
                                          <p:spTgt spid="2640"/>
                                        </p:tgtEl>
                                        <p:attrNameLst>
                                          <p:attrName>style.visibility</p:attrName>
                                        </p:attrNameLst>
                                      </p:cBhvr>
                                      <p:to>
                                        <p:strVal val="visible"/>
                                      </p:to>
                                    </p:set>
                                    <p:animEffect filter="fade" transition="in">
                                      <p:cBhvr>
                                        <p:cTn dur="1000"/>
                                        <p:tgtEl>
                                          <p:spTgt spid="2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pic>
        <p:nvPicPr>
          <p:cNvPr id="2646" name="Google Shape;2646;p57"/>
          <p:cNvPicPr preferRelativeResize="0"/>
          <p:nvPr/>
        </p:nvPicPr>
        <p:blipFill>
          <a:blip r:embed="rId3">
            <a:alphaModFix/>
          </a:blip>
          <a:stretch>
            <a:fillRect/>
          </a:stretch>
        </p:blipFill>
        <p:spPr>
          <a:xfrm>
            <a:off x="152400" y="1529575"/>
            <a:ext cx="8839200" cy="2084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000"/>
                                        <p:tgtEl>
                                          <p:spTgt spid="2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sp>
        <p:nvSpPr>
          <p:cNvPr id="2652" name="Google Shape;2652;p58"/>
          <p:cNvSpPr/>
          <p:nvPr/>
        </p:nvSpPr>
        <p:spPr>
          <a:xfrm>
            <a:off x="207000" y="1017725"/>
            <a:ext cx="5836800" cy="43434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3" name="Google Shape;2653;p58"/>
          <p:cNvPicPr preferRelativeResize="0"/>
          <p:nvPr/>
        </p:nvPicPr>
        <p:blipFill>
          <a:blip r:embed="rId3">
            <a:alphaModFix/>
          </a:blip>
          <a:stretch>
            <a:fillRect/>
          </a:stretch>
        </p:blipFill>
        <p:spPr>
          <a:xfrm>
            <a:off x="1778250" y="1270900"/>
            <a:ext cx="2694293" cy="572700"/>
          </a:xfrm>
          <a:prstGeom prst="rect">
            <a:avLst/>
          </a:prstGeom>
          <a:noFill/>
          <a:ln>
            <a:noFill/>
          </a:ln>
        </p:spPr>
      </p:pic>
      <p:sp>
        <p:nvSpPr>
          <p:cNvPr id="2654" name="Google Shape;2654;p58"/>
          <p:cNvSpPr txBox="1"/>
          <p:nvPr/>
        </p:nvSpPr>
        <p:spPr>
          <a:xfrm>
            <a:off x="745600" y="1868175"/>
            <a:ext cx="4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 red pixels, # word “red”) = 1 if (a &gt; 0, b &gt; 0) else 0</a:t>
            </a:r>
            <a:endParaRPr>
              <a:latin typeface="Helvetica Neue"/>
              <a:ea typeface="Helvetica Neue"/>
              <a:cs typeface="Helvetica Neue"/>
              <a:sym typeface="Helvetica Neue"/>
            </a:endParaRPr>
          </a:p>
        </p:txBody>
      </p:sp>
      <p:sp>
        <p:nvSpPr>
          <p:cNvPr id="2655" name="Google Shape;2655;p58"/>
          <p:cNvSpPr txBox="1"/>
          <p:nvPr/>
        </p:nvSpPr>
        <p:spPr>
          <a:xfrm>
            <a:off x="489600" y="2475600"/>
            <a:ext cx="52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F(RGB bins, color word counts) = </a:t>
            </a:r>
            <a:br>
              <a:rPr lang="en">
                <a:latin typeface="Helvetica Neue"/>
                <a:ea typeface="Helvetica Neue"/>
                <a:cs typeface="Helvetica Neue"/>
                <a:sym typeface="Helvetica Neue"/>
              </a:rPr>
            </a:br>
            <a:r>
              <a:rPr lang="en">
                <a:latin typeface="Helvetica Neue"/>
                <a:ea typeface="Helvetica Neue"/>
                <a:cs typeface="Helvetica Neue"/>
                <a:sym typeface="Helvetica Neue"/>
              </a:rPr>
              <a:t>  sum of #(color word, bin)/(#color word + #bin) in training data</a:t>
            </a:r>
            <a:endParaRPr>
              <a:latin typeface="Helvetica Neue"/>
              <a:ea typeface="Helvetica Neue"/>
              <a:cs typeface="Helvetica Neue"/>
              <a:sym typeface="Helvetica Neue"/>
            </a:endParaRPr>
          </a:p>
        </p:txBody>
      </p:sp>
      <p:sp>
        <p:nvSpPr>
          <p:cNvPr id="2656" name="Google Shape;2656;p58"/>
          <p:cNvSpPr txBox="1"/>
          <p:nvPr/>
        </p:nvSpPr>
        <p:spPr>
          <a:xfrm>
            <a:off x="489600" y="3251625"/>
            <a:ext cx="52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F(detected objects, word counts) = </a:t>
            </a:r>
            <a:br>
              <a:rPr lang="en">
                <a:latin typeface="Helvetica Neue"/>
                <a:ea typeface="Helvetica Neue"/>
                <a:cs typeface="Helvetica Neue"/>
                <a:sym typeface="Helvetica Neue"/>
              </a:rPr>
            </a:br>
            <a:r>
              <a:rPr lang="en">
                <a:latin typeface="Helvetica Neue"/>
                <a:ea typeface="Helvetica Neue"/>
                <a:cs typeface="Helvetica Neue"/>
                <a:sym typeface="Helvetica Neue"/>
              </a:rPr>
              <a:t>  sum of #(object, word)/(#object + #word) in training data</a:t>
            </a:r>
            <a:endParaRPr>
              <a:latin typeface="Helvetica Neue"/>
              <a:ea typeface="Helvetica Neue"/>
              <a:cs typeface="Helvetica Neue"/>
              <a:sym typeface="Helvetica Neue"/>
            </a:endParaRPr>
          </a:p>
        </p:txBody>
      </p:sp>
      <p:sp>
        <p:nvSpPr>
          <p:cNvPr id="2657" name="Google Shape;2657;p58"/>
          <p:cNvSpPr txBox="1"/>
          <p:nvPr/>
        </p:nvSpPr>
        <p:spPr>
          <a:xfrm>
            <a:off x="1198950" y="4027650"/>
            <a:ext cx="385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F(image pixels, token sequence) = </a:t>
            </a:r>
            <a:br>
              <a:rPr lang="en">
                <a:latin typeface="Helvetica Neue"/>
                <a:ea typeface="Helvetica Neue"/>
                <a:cs typeface="Helvetica Neue"/>
                <a:sym typeface="Helvetica Neue"/>
              </a:rPr>
            </a:br>
            <a:r>
              <a:rPr lang="en">
                <a:latin typeface="Helvetica Neue"/>
                <a:ea typeface="Helvetica Neue"/>
                <a:cs typeface="Helvetica Neue"/>
                <a:sym typeface="Helvetica Neue"/>
              </a:rPr>
              <a:t>  NN trained with contrastive matching loss</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1000"/>
                                        <p:tgtEl>
                                          <p:spTgt spid="2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pic>
        <p:nvPicPr>
          <p:cNvPr id="2663" name="Google Shape;2663;p59"/>
          <p:cNvPicPr preferRelativeResize="0"/>
          <p:nvPr/>
        </p:nvPicPr>
        <p:blipFill>
          <a:blip r:embed="rId3">
            <a:alphaModFix/>
          </a:blip>
          <a:stretch>
            <a:fillRect/>
          </a:stretch>
        </p:blipFill>
        <p:spPr>
          <a:xfrm>
            <a:off x="0" y="1513961"/>
            <a:ext cx="9144001" cy="2115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1000"/>
                                        <p:tgtEl>
                                          <p:spTgt spid="2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sp>
        <p:nvSpPr>
          <p:cNvPr id="2669" name="Google Shape;2669;p60"/>
          <p:cNvSpPr/>
          <p:nvPr/>
        </p:nvSpPr>
        <p:spPr>
          <a:xfrm>
            <a:off x="207000" y="1017725"/>
            <a:ext cx="5836800" cy="43434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0" name="Google Shape;2670;p60"/>
          <p:cNvPicPr preferRelativeResize="0"/>
          <p:nvPr/>
        </p:nvPicPr>
        <p:blipFill>
          <a:blip r:embed="rId3">
            <a:alphaModFix/>
          </a:blip>
          <a:stretch>
            <a:fillRect/>
          </a:stretch>
        </p:blipFill>
        <p:spPr>
          <a:xfrm>
            <a:off x="1778250" y="1270900"/>
            <a:ext cx="2694293" cy="572700"/>
          </a:xfrm>
          <a:prstGeom prst="rect">
            <a:avLst/>
          </a:prstGeom>
          <a:noFill/>
          <a:ln>
            <a:noFill/>
          </a:ln>
        </p:spPr>
      </p:pic>
      <p:grpSp>
        <p:nvGrpSpPr>
          <p:cNvPr id="2671" name="Google Shape;2671;p60"/>
          <p:cNvGrpSpPr/>
          <p:nvPr/>
        </p:nvGrpSpPr>
        <p:grpSpPr>
          <a:xfrm>
            <a:off x="816600" y="2096775"/>
            <a:ext cx="4815900" cy="3266700"/>
            <a:chOff x="816600" y="2096775"/>
            <a:chExt cx="4815900" cy="3266700"/>
          </a:xfrm>
        </p:grpSpPr>
        <p:sp>
          <p:nvSpPr>
            <p:cNvPr id="2672" name="Google Shape;2672;p60"/>
            <p:cNvSpPr/>
            <p:nvPr/>
          </p:nvSpPr>
          <p:spPr>
            <a:xfrm>
              <a:off x="816600" y="2096775"/>
              <a:ext cx="4815900" cy="326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3" name="Google Shape;2673;p60"/>
            <p:cNvPicPr preferRelativeResize="0"/>
            <p:nvPr/>
          </p:nvPicPr>
          <p:blipFill>
            <a:blip r:embed="rId4">
              <a:alphaModFix/>
            </a:blip>
            <a:stretch>
              <a:fillRect/>
            </a:stretch>
          </p:blipFill>
          <p:spPr>
            <a:xfrm>
              <a:off x="1849216" y="2401327"/>
              <a:ext cx="2694300" cy="3925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a:t>
            </a:r>
            <a:endParaRPr/>
          </a:p>
        </p:txBody>
      </p:sp>
      <p:sp>
        <p:nvSpPr>
          <p:cNvPr id="2679" name="Google Shape;2679;p61"/>
          <p:cNvSpPr txBox="1"/>
          <p:nvPr/>
        </p:nvSpPr>
        <p:spPr>
          <a:xfrm>
            <a:off x="3749850" y="118156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2680" name="Google Shape;2680;p61"/>
          <p:cNvSpPr txBox="1"/>
          <p:nvPr/>
        </p:nvSpPr>
        <p:spPr>
          <a:xfrm>
            <a:off x="974425" y="1181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2681" name="Google Shape;2681;p61"/>
          <p:cNvSpPr txBox="1"/>
          <p:nvPr/>
        </p:nvSpPr>
        <p:spPr>
          <a:xfrm>
            <a:off x="6525275" y="1181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2682" name="Google Shape;2682;p61"/>
          <p:cNvSpPr txBox="1"/>
          <p:nvPr/>
        </p:nvSpPr>
        <p:spPr>
          <a:xfrm>
            <a:off x="79000" y="1322200"/>
            <a:ext cx="7887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BOW</a:t>
            </a:r>
            <a:endParaRPr sz="1800">
              <a:latin typeface="Helvetica Neue"/>
              <a:ea typeface="Helvetica Neue"/>
              <a:cs typeface="Helvetica Neue"/>
              <a:sym typeface="Helvetica Neue"/>
            </a:endParaRPr>
          </a:p>
        </p:txBody>
      </p:sp>
      <p:grpSp>
        <p:nvGrpSpPr>
          <p:cNvPr id="2683" name="Google Shape;2683;p61"/>
          <p:cNvGrpSpPr/>
          <p:nvPr/>
        </p:nvGrpSpPr>
        <p:grpSpPr>
          <a:xfrm>
            <a:off x="182194" y="2005247"/>
            <a:ext cx="582300" cy="3144402"/>
            <a:chOff x="182194" y="2005247"/>
            <a:chExt cx="582300" cy="3144402"/>
          </a:xfrm>
        </p:grpSpPr>
        <p:sp>
          <p:nvSpPr>
            <p:cNvPr id="2684" name="Google Shape;2684;p61"/>
            <p:cNvSpPr txBox="1"/>
            <p:nvPr/>
          </p:nvSpPr>
          <p:spPr>
            <a:xfrm>
              <a:off x="18219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685" name="Google Shape;2685;p61"/>
            <p:cNvSpPr txBox="1"/>
            <p:nvPr/>
          </p:nvSpPr>
          <p:spPr>
            <a:xfrm>
              <a:off x="18219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rabbit</a:t>
              </a:r>
              <a:endParaRPr sz="1000">
                <a:latin typeface="Helvetica Neue"/>
                <a:ea typeface="Helvetica Neue"/>
                <a:cs typeface="Helvetica Neue"/>
                <a:sym typeface="Helvetica Neue"/>
              </a:endParaRPr>
            </a:p>
          </p:txBody>
        </p:sp>
        <p:sp>
          <p:nvSpPr>
            <p:cNvPr id="2686" name="Google Shape;2686;p61"/>
            <p:cNvSpPr txBox="1"/>
            <p:nvPr/>
          </p:nvSpPr>
          <p:spPr>
            <a:xfrm>
              <a:off x="18219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687" name="Google Shape;2687;p61"/>
            <p:cNvSpPr txBox="1"/>
            <p:nvPr/>
          </p:nvSpPr>
          <p:spPr>
            <a:xfrm>
              <a:off x="18219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688" name="Google Shape;2688;p61"/>
            <p:cNvSpPr txBox="1"/>
            <p:nvPr/>
          </p:nvSpPr>
          <p:spPr>
            <a:xfrm>
              <a:off x="18219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men</a:t>
              </a:r>
              <a:endParaRPr sz="1000">
                <a:latin typeface="Helvetica Neue"/>
                <a:ea typeface="Helvetica Neue"/>
                <a:cs typeface="Helvetica Neue"/>
                <a:sym typeface="Helvetica Neue"/>
              </a:endParaRPr>
            </a:p>
          </p:txBody>
        </p:sp>
        <p:sp>
          <p:nvSpPr>
            <p:cNvPr id="2689" name="Google Shape;2689;p61"/>
            <p:cNvSpPr txBox="1"/>
            <p:nvPr/>
          </p:nvSpPr>
          <p:spPr>
            <a:xfrm>
              <a:off x="18219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690" name="Google Shape;2690;p61"/>
            <p:cNvSpPr txBox="1"/>
            <p:nvPr/>
          </p:nvSpPr>
          <p:spPr>
            <a:xfrm>
              <a:off x="18219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691" name="Google Shape;2691;p61"/>
            <p:cNvSpPr txBox="1"/>
            <p:nvPr/>
          </p:nvSpPr>
          <p:spPr>
            <a:xfrm>
              <a:off x="18219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hand</a:t>
              </a:r>
              <a:endParaRPr sz="1000">
                <a:latin typeface="Helvetica Neue"/>
                <a:ea typeface="Helvetica Neue"/>
                <a:cs typeface="Helvetica Neue"/>
                <a:sym typeface="Helvetica Neue"/>
              </a:endParaRPr>
            </a:p>
          </p:txBody>
        </p:sp>
        <p:sp>
          <p:nvSpPr>
            <p:cNvPr id="2692" name="Google Shape;2692;p61"/>
            <p:cNvSpPr txBox="1"/>
            <p:nvPr/>
          </p:nvSpPr>
          <p:spPr>
            <a:xfrm rot="5400000">
              <a:off x="320695"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693" name="Google Shape;2693;p61"/>
          <p:cNvGrpSpPr/>
          <p:nvPr/>
        </p:nvGrpSpPr>
        <p:grpSpPr>
          <a:xfrm>
            <a:off x="1962619" y="2005247"/>
            <a:ext cx="582300" cy="3144402"/>
            <a:chOff x="1962619" y="2005247"/>
            <a:chExt cx="582300" cy="3144402"/>
          </a:xfrm>
        </p:grpSpPr>
        <p:sp>
          <p:nvSpPr>
            <p:cNvPr id="2694" name="Google Shape;2694;p61"/>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2695" name="Google Shape;2695;p61"/>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696" name="Google Shape;2696;p61"/>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697" name="Google Shape;2697;p61"/>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698" name="Google Shape;2698;p61"/>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699" name="Google Shape;2699;p61"/>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00" name="Google Shape;2700;p61"/>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01" name="Google Shape;2701;p61"/>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02" name="Google Shape;2702;p61"/>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703" name="Google Shape;2703;p61"/>
          <p:cNvGrpSpPr/>
          <p:nvPr/>
        </p:nvGrpSpPr>
        <p:grpSpPr>
          <a:xfrm>
            <a:off x="4738044" y="2005247"/>
            <a:ext cx="582300" cy="3144402"/>
            <a:chOff x="4738044" y="2005247"/>
            <a:chExt cx="582300" cy="3144402"/>
          </a:xfrm>
        </p:grpSpPr>
        <p:sp>
          <p:nvSpPr>
            <p:cNvPr id="2704" name="Google Shape;2704;p61"/>
            <p:cNvSpPr txBox="1"/>
            <p:nvPr/>
          </p:nvSpPr>
          <p:spPr>
            <a:xfrm>
              <a:off x="473804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05" name="Google Shape;2705;p61"/>
            <p:cNvSpPr txBox="1"/>
            <p:nvPr/>
          </p:nvSpPr>
          <p:spPr>
            <a:xfrm>
              <a:off x="473804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06" name="Google Shape;2706;p61"/>
            <p:cNvSpPr txBox="1"/>
            <p:nvPr/>
          </p:nvSpPr>
          <p:spPr>
            <a:xfrm>
              <a:off x="473804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07" name="Google Shape;2707;p61"/>
            <p:cNvSpPr txBox="1"/>
            <p:nvPr/>
          </p:nvSpPr>
          <p:spPr>
            <a:xfrm>
              <a:off x="473804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08" name="Google Shape;2708;p61"/>
            <p:cNvSpPr txBox="1"/>
            <p:nvPr/>
          </p:nvSpPr>
          <p:spPr>
            <a:xfrm>
              <a:off x="473804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09" name="Google Shape;2709;p61"/>
            <p:cNvSpPr txBox="1"/>
            <p:nvPr/>
          </p:nvSpPr>
          <p:spPr>
            <a:xfrm>
              <a:off x="473804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10" name="Google Shape;2710;p61"/>
            <p:cNvSpPr txBox="1"/>
            <p:nvPr/>
          </p:nvSpPr>
          <p:spPr>
            <a:xfrm>
              <a:off x="473804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11" name="Google Shape;2711;p61"/>
            <p:cNvSpPr txBox="1"/>
            <p:nvPr/>
          </p:nvSpPr>
          <p:spPr>
            <a:xfrm>
              <a:off x="473804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12" name="Google Shape;2712;p61"/>
            <p:cNvSpPr txBox="1"/>
            <p:nvPr/>
          </p:nvSpPr>
          <p:spPr>
            <a:xfrm rot="5400000">
              <a:off x="4876322"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713" name="Google Shape;2713;p61"/>
          <p:cNvGrpSpPr/>
          <p:nvPr/>
        </p:nvGrpSpPr>
        <p:grpSpPr>
          <a:xfrm>
            <a:off x="7513469" y="2005247"/>
            <a:ext cx="582300" cy="3144402"/>
            <a:chOff x="7513469" y="2005247"/>
            <a:chExt cx="582300" cy="3144402"/>
          </a:xfrm>
        </p:grpSpPr>
        <p:sp>
          <p:nvSpPr>
            <p:cNvPr id="2714" name="Google Shape;2714;p61"/>
            <p:cNvSpPr txBox="1"/>
            <p:nvPr/>
          </p:nvSpPr>
          <p:spPr>
            <a:xfrm>
              <a:off x="751346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15" name="Google Shape;2715;p61"/>
            <p:cNvSpPr txBox="1"/>
            <p:nvPr/>
          </p:nvSpPr>
          <p:spPr>
            <a:xfrm>
              <a:off x="751346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16" name="Google Shape;2716;p61"/>
            <p:cNvSpPr txBox="1"/>
            <p:nvPr/>
          </p:nvSpPr>
          <p:spPr>
            <a:xfrm>
              <a:off x="751346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17" name="Google Shape;2717;p61"/>
            <p:cNvSpPr txBox="1"/>
            <p:nvPr/>
          </p:nvSpPr>
          <p:spPr>
            <a:xfrm>
              <a:off x="751346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18" name="Google Shape;2718;p61"/>
            <p:cNvSpPr txBox="1"/>
            <p:nvPr/>
          </p:nvSpPr>
          <p:spPr>
            <a:xfrm>
              <a:off x="751346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19" name="Google Shape;2719;p61"/>
            <p:cNvSpPr txBox="1"/>
            <p:nvPr/>
          </p:nvSpPr>
          <p:spPr>
            <a:xfrm>
              <a:off x="751346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20" name="Google Shape;2720;p61"/>
            <p:cNvSpPr txBox="1"/>
            <p:nvPr/>
          </p:nvSpPr>
          <p:spPr>
            <a:xfrm>
              <a:off x="751346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21" name="Google Shape;2721;p61"/>
            <p:cNvSpPr txBox="1"/>
            <p:nvPr/>
          </p:nvSpPr>
          <p:spPr>
            <a:xfrm>
              <a:off x="751346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22" name="Google Shape;2722;p61"/>
            <p:cNvSpPr txBox="1"/>
            <p:nvPr/>
          </p:nvSpPr>
          <p:spPr>
            <a:xfrm rot="5400000">
              <a:off x="7662978"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1000"/>
                                        <p:tgtEl>
                                          <p:spTgt spid="2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1000"/>
                                        <p:tgtEl>
                                          <p:spTgt spid="2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1000"/>
                                        <p:tgtEl>
                                          <p:spTgt spid="2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1000"/>
                                        <p:tgtEl>
                                          <p:spTgt spid="2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1000"/>
                                        <p:tgtEl>
                                          <p:spTgt spid="2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Roleplaying Breakouts: March 31, April 7, April 14</a:t>
            </a:r>
            <a:endParaRPr/>
          </a:p>
        </p:txBody>
      </p:sp>
      <p:sp>
        <p:nvSpPr>
          <p:cNvPr id="118" name="Google Shape;118;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On these days, we will have ~90 minutes of lecture followed by ~90 minutes for paper roleplaying breakout sessions</a:t>
            </a:r>
            <a:endParaRPr/>
          </a:p>
          <a:p>
            <a:pPr indent="-368300" lvl="0" marL="457200" rtl="0" algn="l">
              <a:spcBef>
                <a:spcPts val="0"/>
              </a:spcBef>
              <a:spcAft>
                <a:spcPts val="0"/>
              </a:spcAft>
              <a:buSzPts val="2200"/>
              <a:buChar char="●"/>
            </a:pPr>
            <a:r>
              <a:rPr lang="en"/>
              <a:t>Upshot: You will take on a “role” that defines your relationship with a paper to be discussed</a:t>
            </a:r>
            <a:endParaRPr/>
          </a:p>
          <a:p>
            <a:pPr indent="-368300" lvl="1" marL="914400" rtl="0" algn="l">
              <a:spcBef>
                <a:spcPts val="0"/>
              </a:spcBef>
              <a:spcAft>
                <a:spcPts val="0"/>
              </a:spcAft>
              <a:buSzPts val="2200"/>
              <a:buChar char="○"/>
            </a:pPr>
            <a:r>
              <a:rPr lang="en"/>
              <a:t>You will deep dive into the paper with respect to your role</a:t>
            </a:r>
            <a:endParaRPr/>
          </a:p>
          <a:p>
            <a:pPr indent="-368300" lvl="1" marL="914400" rtl="0" algn="l">
              <a:spcBef>
                <a:spcPts val="0"/>
              </a:spcBef>
              <a:spcAft>
                <a:spcPts val="0"/>
              </a:spcAft>
              <a:buSzPts val="2200"/>
              <a:buChar char="○"/>
            </a:pPr>
            <a:r>
              <a:rPr lang="en"/>
              <a:t>You will produce a 2 page document + participate in the detailed, 90-minute discussion with your breakout group</a:t>
            </a:r>
            <a:endParaRPr/>
          </a:p>
          <a:p>
            <a:pPr indent="-368300" lvl="0" marL="457200" rtl="0" algn="l">
              <a:spcBef>
                <a:spcPts val="0"/>
              </a:spcBef>
              <a:spcAft>
                <a:spcPts val="0"/>
              </a:spcAft>
              <a:buSzPts val="2200"/>
              <a:buChar char="●"/>
            </a:pPr>
            <a:r>
              <a:rPr lang="en"/>
              <a:t>You are expected to play </a:t>
            </a:r>
            <a:r>
              <a:rPr i="1" lang="en"/>
              <a:t>one role</a:t>
            </a:r>
            <a:r>
              <a:rPr lang="en"/>
              <a:t> for </a:t>
            </a:r>
            <a:r>
              <a:rPr i="1" lang="en"/>
              <a:t>one session</a:t>
            </a:r>
            <a:r>
              <a:rPr lang="en"/>
              <a:t> across these three days; you’re free to participate as an observer on days for which you are not scheduled to be in a session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1000"/>
                                        <p:tgtEl>
                                          <p:spTgt spid="1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Vision</a:t>
            </a:r>
            <a:endParaRPr/>
          </a:p>
        </p:txBody>
      </p:sp>
      <p:pic>
        <p:nvPicPr>
          <p:cNvPr id="2728" name="Google Shape;2728;p62"/>
          <p:cNvPicPr preferRelativeResize="0"/>
          <p:nvPr/>
        </p:nvPicPr>
        <p:blipFill>
          <a:blip r:embed="rId3">
            <a:alphaModFix/>
          </a:blip>
          <a:stretch>
            <a:fillRect/>
          </a:stretch>
        </p:blipFill>
        <p:spPr>
          <a:xfrm>
            <a:off x="1375428" y="1017725"/>
            <a:ext cx="1756688" cy="1398845"/>
          </a:xfrm>
          <a:prstGeom prst="rect">
            <a:avLst/>
          </a:prstGeom>
          <a:noFill/>
          <a:ln>
            <a:noFill/>
          </a:ln>
        </p:spPr>
      </p:pic>
      <p:pic>
        <p:nvPicPr>
          <p:cNvPr id="2729" name="Google Shape;2729;p62"/>
          <p:cNvPicPr preferRelativeResize="0"/>
          <p:nvPr/>
        </p:nvPicPr>
        <p:blipFill>
          <a:blip r:embed="rId4">
            <a:alphaModFix/>
          </a:blip>
          <a:stretch>
            <a:fillRect/>
          </a:stretch>
        </p:blipFill>
        <p:spPr>
          <a:xfrm>
            <a:off x="4085551" y="1066091"/>
            <a:ext cx="1887297" cy="1302116"/>
          </a:xfrm>
          <a:prstGeom prst="rect">
            <a:avLst/>
          </a:prstGeom>
          <a:noFill/>
          <a:ln>
            <a:noFill/>
          </a:ln>
        </p:spPr>
      </p:pic>
      <p:pic>
        <p:nvPicPr>
          <p:cNvPr id="2730" name="Google Shape;2730;p62"/>
          <p:cNvPicPr preferRelativeResize="0"/>
          <p:nvPr/>
        </p:nvPicPr>
        <p:blipFill>
          <a:blip r:embed="rId5">
            <a:alphaModFix/>
          </a:blip>
          <a:stretch>
            <a:fillRect/>
          </a:stretch>
        </p:blipFill>
        <p:spPr>
          <a:xfrm>
            <a:off x="6926275" y="1066105"/>
            <a:ext cx="1795871" cy="1361641"/>
          </a:xfrm>
          <a:prstGeom prst="rect">
            <a:avLst/>
          </a:prstGeom>
          <a:noFill/>
          <a:ln>
            <a:noFill/>
          </a:ln>
        </p:spPr>
      </p:pic>
      <p:grpSp>
        <p:nvGrpSpPr>
          <p:cNvPr id="2731" name="Google Shape;2731;p62"/>
          <p:cNvGrpSpPr/>
          <p:nvPr/>
        </p:nvGrpSpPr>
        <p:grpSpPr>
          <a:xfrm>
            <a:off x="49125" y="1322200"/>
            <a:ext cx="1277100" cy="3827449"/>
            <a:chOff x="49125" y="1322200"/>
            <a:chExt cx="1277100" cy="3827449"/>
          </a:xfrm>
        </p:grpSpPr>
        <p:sp>
          <p:nvSpPr>
            <p:cNvPr id="2732" name="Google Shape;2732;p62"/>
            <p:cNvSpPr txBox="1"/>
            <p:nvPr/>
          </p:nvSpPr>
          <p:spPr>
            <a:xfrm>
              <a:off x="49125" y="1322200"/>
              <a:ext cx="12771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RGB</a:t>
              </a:r>
              <a:endParaRPr sz="1800">
                <a:latin typeface="Helvetica Neue"/>
                <a:ea typeface="Helvetica Neue"/>
                <a:cs typeface="Helvetica Neue"/>
                <a:sym typeface="Helvetica Neue"/>
              </a:endParaRPr>
            </a:p>
            <a:p>
              <a:pPr indent="0" lvl="0" marL="0" rtl="0" algn="ctr">
                <a:spcBef>
                  <a:spcPts val="0"/>
                </a:spcBef>
                <a:spcAft>
                  <a:spcPts val="0"/>
                </a:spcAft>
                <a:buNone/>
              </a:pPr>
              <a:r>
                <a:rPr lang="en" sz="1800">
                  <a:latin typeface="Helvetica Neue"/>
                  <a:ea typeface="Helvetica Neue"/>
                  <a:cs typeface="Helvetica Neue"/>
                  <a:sym typeface="Helvetica Neue"/>
                </a:rPr>
                <a:t>kNN bins</a:t>
              </a:r>
              <a:endParaRPr sz="1800">
                <a:latin typeface="Helvetica Neue"/>
                <a:ea typeface="Helvetica Neue"/>
                <a:cs typeface="Helvetica Neue"/>
                <a:sym typeface="Helvetica Neue"/>
              </a:endParaRPr>
            </a:p>
          </p:txBody>
        </p:sp>
        <p:sp>
          <p:nvSpPr>
            <p:cNvPr id="2733" name="Google Shape;2733;p62"/>
            <p:cNvSpPr txBox="1"/>
            <p:nvPr/>
          </p:nvSpPr>
          <p:spPr>
            <a:xfrm rot="5400000">
              <a:off x="473095"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2734" name="Google Shape;2734;p62"/>
            <p:cNvPicPr preferRelativeResize="0"/>
            <p:nvPr/>
          </p:nvPicPr>
          <p:blipFill>
            <a:blip r:embed="rId6">
              <a:alphaModFix/>
            </a:blip>
            <a:stretch>
              <a:fillRect/>
            </a:stretch>
          </p:blipFill>
          <p:spPr>
            <a:xfrm>
              <a:off x="267650" y="2499350"/>
              <a:ext cx="758175" cy="2279500"/>
            </a:xfrm>
            <a:prstGeom prst="rect">
              <a:avLst/>
            </a:prstGeom>
            <a:noFill/>
            <a:ln>
              <a:noFill/>
            </a:ln>
          </p:spPr>
        </p:pic>
      </p:grpSp>
      <p:grpSp>
        <p:nvGrpSpPr>
          <p:cNvPr id="2735" name="Google Shape;2735;p62"/>
          <p:cNvGrpSpPr/>
          <p:nvPr/>
        </p:nvGrpSpPr>
        <p:grpSpPr>
          <a:xfrm>
            <a:off x="2113903" y="2495500"/>
            <a:ext cx="338700" cy="2654149"/>
            <a:chOff x="2113903" y="2495500"/>
            <a:chExt cx="338700" cy="2654149"/>
          </a:xfrm>
        </p:grpSpPr>
        <p:sp>
          <p:nvSpPr>
            <p:cNvPr id="2736" name="Google Shape;2736;p62"/>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2"/>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2"/>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2"/>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2"/>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2"/>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2"/>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2"/>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2"/>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2"/>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2"/>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747" name="Google Shape;2747;p62"/>
          <p:cNvGrpSpPr/>
          <p:nvPr/>
        </p:nvGrpSpPr>
        <p:grpSpPr>
          <a:xfrm>
            <a:off x="4933303" y="2495500"/>
            <a:ext cx="338700" cy="2654149"/>
            <a:chOff x="4933303" y="2495500"/>
            <a:chExt cx="338700" cy="2654149"/>
          </a:xfrm>
        </p:grpSpPr>
        <p:sp>
          <p:nvSpPr>
            <p:cNvPr id="2748" name="Google Shape;2748;p62"/>
            <p:cNvSpPr/>
            <p:nvPr/>
          </p:nvSpPr>
          <p:spPr>
            <a:xfrm>
              <a:off x="4958575" y="2495500"/>
              <a:ext cx="229200" cy="229200"/>
            </a:xfrm>
            <a:prstGeom prst="rect">
              <a:avLst/>
            </a:prstGeom>
            <a:solidFill>
              <a:srgbClr val="B7B7B7"/>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2"/>
            <p:cNvSpPr/>
            <p:nvPr/>
          </p:nvSpPr>
          <p:spPr>
            <a:xfrm>
              <a:off x="4958575" y="27247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2"/>
            <p:cNvSpPr/>
            <p:nvPr/>
          </p:nvSpPr>
          <p:spPr>
            <a:xfrm>
              <a:off x="49585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2"/>
            <p:cNvSpPr/>
            <p:nvPr/>
          </p:nvSpPr>
          <p:spPr>
            <a:xfrm>
              <a:off x="49585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2"/>
            <p:cNvSpPr/>
            <p:nvPr/>
          </p:nvSpPr>
          <p:spPr>
            <a:xfrm>
              <a:off x="4958575" y="34099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2"/>
            <p:cNvSpPr/>
            <p:nvPr/>
          </p:nvSpPr>
          <p:spPr>
            <a:xfrm>
              <a:off x="4958575" y="3639100"/>
              <a:ext cx="229200" cy="229200"/>
            </a:xfrm>
            <a:prstGeom prst="rect">
              <a:avLst/>
            </a:prstGeom>
            <a:solidFill>
              <a:srgbClr val="F3F3F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2"/>
            <p:cNvSpPr/>
            <p:nvPr/>
          </p:nvSpPr>
          <p:spPr>
            <a:xfrm>
              <a:off x="4958575" y="3867100"/>
              <a:ext cx="229200" cy="229200"/>
            </a:xfrm>
            <a:prstGeom prst="rect">
              <a:avLst/>
            </a:prstGeom>
            <a:solidFill>
              <a:srgbClr val="F3F3F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2"/>
            <p:cNvSpPr/>
            <p:nvPr/>
          </p:nvSpPr>
          <p:spPr>
            <a:xfrm>
              <a:off x="4958575" y="40963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2"/>
            <p:cNvSpPr/>
            <p:nvPr/>
          </p:nvSpPr>
          <p:spPr>
            <a:xfrm>
              <a:off x="4958575" y="4324300"/>
              <a:ext cx="229200" cy="229200"/>
            </a:xfrm>
            <a:prstGeom prst="rect">
              <a:avLst/>
            </a:prstGeom>
            <a:solidFill>
              <a:srgbClr val="B7B7B7"/>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2"/>
            <p:cNvSpPr/>
            <p:nvPr/>
          </p:nvSpPr>
          <p:spPr>
            <a:xfrm>
              <a:off x="4958575" y="45535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2"/>
            <p:cNvSpPr txBox="1"/>
            <p:nvPr/>
          </p:nvSpPr>
          <p:spPr>
            <a:xfrm rot="5400000">
              <a:off x="49172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759" name="Google Shape;2759;p62"/>
          <p:cNvGrpSpPr/>
          <p:nvPr/>
        </p:nvGrpSpPr>
        <p:grpSpPr>
          <a:xfrm>
            <a:off x="7752703" y="2495500"/>
            <a:ext cx="338700" cy="2654149"/>
            <a:chOff x="7752703" y="2495500"/>
            <a:chExt cx="338700" cy="2654149"/>
          </a:xfrm>
        </p:grpSpPr>
        <p:sp>
          <p:nvSpPr>
            <p:cNvPr id="2760" name="Google Shape;2760;p62"/>
            <p:cNvSpPr/>
            <p:nvPr/>
          </p:nvSpPr>
          <p:spPr>
            <a:xfrm>
              <a:off x="7777975" y="2495500"/>
              <a:ext cx="229200" cy="229200"/>
            </a:xfrm>
            <a:prstGeom prst="rect">
              <a:avLst/>
            </a:prstGeom>
            <a:solidFill>
              <a:srgbClr val="666666"/>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2"/>
            <p:cNvSpPr/>
            <p:nvPr/>
          </p:nvSpPr>
          <p:spPr>
            <a:xfrm>
              <a:off x="77779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a:off x="7777975" y="2952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p:cNvSpPr/>
            <p:nvPr/>
          </p:nvSpPr>
          <p:spPr>
            <a:xfrm>
              <a:off x="7777975" y="31819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p:cNvSpPr/>
            <p:nvPr/>
          </p:nvSpPr>
          <p:spPr>
            <a:xfrm>
              <a:off x="7777975" y="34099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p:cNvSpPr/>
            <p:nvPr/>
          </p:nvSpPr>
          <p:spPr>
            <a:xfrm>
              <a:off x="7777975" y="36391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2"/>
            <p:cNvSpPr/>
            <p:nvPr/>
          </p:nvSpPr>
          <p:spPr>
            <a:xfrm>
              <a:off x="7777975" y="3867100"/>
              <a:ext cx="229200" cy="229200"/>
            </a:xfrm>
            <a:prstGeom prst="rect">
              <a:avLst/>
            </a:prstGeom>
            <a:solidFill>
              <a:srgbClr val="666666"/>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2"/>
            <p:cNvSpPr/>
            <p:nvPr/>
          </p:nvSpPr>
          <p:spPr>
            <a:xfrm>
              <a:off x="7777975" y="4096300"/>
              <a:ext cx="229200" cy="229200"/>
            </a:xfrm>
            <a:prstGeom prst="rect">
              <a:avLst/>
            </a:prstGeom>
            <a:solidFill>
              <a:srgbClr val="43434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2"/>
            <p:cNvSpPr/>
            <p:nvPr/>
          </p:nvSpPr>
          <p:spPr>
            <a:xfrm>
              <a:off x="7777975" y="4324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2"/>
            <p:cNvSpPr/>
            <p:nvPr/>
          </p:nvSpPr>
          <p:spPr>
            <a:xfrm>
              <a:off x="7777975" y="4553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2"/>
            <p:cNvSpPr txBox="1"/>
            <p:nvPr/>
          </p:nvSpPr>
          <p:spPr>
            <a:xfrm rot="5400000">
              <a:off x="77366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000"/>
                                        <p:tgtEl>
                                          <p:spTgt spid="2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1000"/>
                                        <p:tgtEl>
                                          <p:spTgt spid="2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1000"/>
                                        <p:tgtEl>
                                          <p:spTgt spid="2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Simple Retrieval Solution</a:t>
            </a:r>
            <a:endParaRPr/>
          </a:p>
        </p:txBody>
      </p:sp>
      <p:pic>
        <p:nvPicPr>
          <p:cNvPr id="2776" name="Google Shape;2776;p63"/>
          <p:cNvPicPr preferRelativeResize="0"/>
          <p:nvPr/>
        </p:nvPicPr>
        <p:blipFill rotWithShape="1">
          <a:blip r:embed="rId3">
            <a:alphaModFix/>
          </a:blip>
          <a:srcRect b="0" l="50000" r="0" t="0"/>
          <a:stretch/>
        </p:blipFill>
        <p:spPr>
          <a:xfrm>
            <a:off x="311701" y="1513950"/>
            <a:ext cx="4571999" cy="2115600"/>
          </a:xfrm>
          <a:prstGeom prst="rect">
            <a:avLst/>
          </a:prstGeom>
          <a:noFill/>
          <a:ln>
            <a:noFill/>
          </a:ln>
        </p:spPr>
      </p:pic>
      <p:grpSp>
        <p:nvGrpSpPr>
          <p:cNvPr id="2777" name="Google Shape;2777;p63"/>
          <p:cNvGrpSpPr/>
          <p:nvPr/>
        </p:nvGrpSpPr>
        <p:grpSpPr>
          <a:xfrm>
            <a:off x="6238969" y="1389672"/>
            <a:ext cx="582300" cy="3144402"/>
            <a:chOff x="1962619" y="2005247"/>
            <a:chExt cx="582300" cy="3144402"/>
          </a:xfrm>
        </p:grpSpPr>
        <p:sp>
          <p:nvSpPr>
            <p:cNvPr id="2778" name="Google Shape;2778;p63"/>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2779" name="Google Shape;2779;p63"/>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80" name="Google Shape;2780;p63"/>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81" name="Google Shape;2781;p63"/>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82" name="Google Shape;2782;p63"/>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83" name="Google Shape;2783;p63"/>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84" name="Google Shape;2784;p63"/>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85" name="Google Shape;2785;p63"/>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86" name="Google Shape;2786;p63"/>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787" name="Google Shape;2787;p63"/>
          <p:cNvGrpSpPr/>
          <p:nvPr/>
        </p:nvGrpSpPr>
        <p:grpSpPr>
          <a:xfrm>
            <a:off x="7990728" y="1389675"/>
            <a:ext cx="338700" cy="2654149"/>
            <a:chOff x="2113903" y="2495500"/>
            <a:chExt cx="338700" cy="2654149"/>
          </a:xfrm>
        </p:grpSpPr>
        <p:sp>
          <p:nvSpPr>
            <p:cNvPr id="2788" name="Google Shape;2788;p63"/>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3"/>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3"/>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3"/>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3"/>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3"/>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3"/>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3"/>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3"/>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3"/>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3"/>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7"/>
                                        </p:tgtEl>
                                        <p:attrNameLst>
                                          <p:attrName>style.visibility</p:attrName>
                                        </p:attrNameLst>
                                      </p:cBhvr>
                                      <p:to>
                                        <p:strVal val="visible"/>
                                      </p:to>
                                    </p:set>
                                    <p:animEffect filter="fade" transition="in">
                                      <p:cBhvr>
                                        <p:cTn dur="1000"/>
                                        <p:tgtEl>
                                          <p:spTgt spid="2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1000"/>
                                        <p:tgtEl>
                                          <p:spTgt spid="2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Contextual Information</a:t>
            </a:r>
            <a:endParaRPr/>
          </a:p>
        </p:txBody>
      </p:sp>
      <p:sp>
        <p:nvSpPr>
          <p:cNvPr id="2804" name="Google Shape;2804;p64"/>
          <p:cNvSpPr txBox="1"/>
          <p:nvPr/>
        </p:nvSpPr>
        <p:spPr>
          <a:xfrm>
            <a:off x="173700" y="1434375"/>
            <a:ext cx="879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202122"/>
                </a:solidFill>
                <a:highlight>
                  <a:srgbClr val="FFFFFF"/>
                </a:highlight>
                <a:latin typeface="Helvetica Neue"/>
                <a:ea typeface="Helvetica Neue"/>
                <a:cs typeface="Helvetica Neue"/>
                <a:sym typeface="Helvetica Neue"/>
              </a:rPr>
              <a:t>You shall know a word by the company it keeps</a:t>
            </a:r>
            <a:r>
              <a:rPr lang="en" sz="2200">
                <a:solidFill>
                  <a:srgbClr val="202122"/>
                </a:solidFill>
                <a:highlight>
                  <a:srgbClr val="FFFFFF"/>
                </a:highlight>
                <a:latin typeface="Helvetica Neue"/>
                <a:ea typeface="Helvetica Neue"/>
                <a:cs typeface="Helvetica Neue"/>
                <a:sym typeface="Helvetica Neue"/>
              </a:rPr>
              <a:t> (Firth, J. R. 1957:11)</a:t>
            </a:r>
            <a:endParaRPr sz="2200">
              <a:latin typeface="Helvetica Neue"/>
              <a:ea typeface="Helvetica Neue"/>
              <a:cs typeface="Helvetica Neue"/>
              <a:sym typeface="Helvetica Neue"/>
            </a:endParaRPr>
          </a:p>
        </p:txBody>
      </p:sp>
      <p:sp>
        <p:nvSpPr>
          <p:cNvPr id="2805" name="Google Shape;2805;p64"/>
          <p:cNvSpPr txBox="1"/>
          <p:nvPr/>
        </p:nvSpPr>
        <p:spPr>
          <a:xfrm>
            <a:off x="173700" y="2424975"/>
            <a:ext cx="879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02122"/>
                </a:solidFill>
                <a:highlight>
                  <a:srgbClr val="FFFFFF"/>
                </a:highlight>
                <a:latin typeface="Helvetica Neue"/>
                <a:ea typeface="Helvetica Neue"/>
                <a:cs typeface="Helvetica Neue"/>
                <a:sym typeface="Helvetica Neue"/>
              </a:rPr>
              <a:t>You shall know the </a:t>
            </a:r>
            <a:r>
              <a:rPr lang="en" sz="2200">
                <a:solidFill>
                  <a:srgbClr val="980000"/>
                </a:solidFill>
                <a:highlight>
                  <a:srgbClr val="FFFFFF"/>
                </a:highlight>
                <a:latin typeface="Helvetica Neue"/>
                <a:ea typeface="Helvetica Neue"/>
                <a:cs typeface="Helvetica Neue"/>
                <a:sym typeface="Helvetica Neue"/>
              </a:rPr>
              <a:t>features of modality A</a:t>
            </a:r>
            <a:r>
              <a:rPr lang="en" sz="2200">
                <a:solidFill>
                  <a:srgbClr val="202122"/>
                </a:solidFill>
                <a:highlight>
                  <a:srgbClr val="FFFFFF"/>
                </a:highlight>
                <a:latin typeface="Helvetica Neue"/>
                <a:ea typeface="Helvetica Neue"/>
                <a:cs typeface="Helvetica Neue"/>
                <a:sym typeface="Helvetica Neue"/>
              </a:rPr>
              <a:t> by the company they keep in the </a:t>
            </a:r>
            <a:r>
              <a:rPr lang="en" sz="2200">
                <a:solidFill>
                  <a:srgbClr val="0000FF"/>
                </a:solidFill>
                <a:highlight>
                  <a:srgbClr val="FFFFFF"/>
                </a:highlight>
                <a:latin typeface="Helvetica Neue"/>
                <a:ea typeface="Helvetica Neue"/>
                <a:cs typeface="Helvetica Neue"/>
                <a:sym typeface="Helvetica Neue"/>
              </a:rPr>
              <a:t>features of modality B</a:t>
            </a:r>
            <a:r>
              <a:rPr lang="en" sz="2200">
                <a:solidFill>
                  <a:srgbClr val="202122"/>
                </a:solidFill>
                <a:highlight>
                  <a:srgbClr val="FFFFFF"/>
                </a:highlight>
                <a:latin typeface="Helvetica Neue"/>
                <a:ea typeface="Helvetica Neue"/>
                <a:cs typeface="Helvetica Neue"/>
                <a:sym typeface="Helvetica Neue"/>
              </a:rPr>
              <a:t>. </a:t>
            </a:r>
            <a:r>
              <a:rPr lang="en" sz="2200">
                <a:solidFill>
                  <a:srgbClr val="9900FF"/>
                </a:solidFill>
                <a:highlight>
                  <a:srgbClr val="FFFFFF"/>
                </a:highlight>
                <a:latin typeface="Helvetica Neue"/>
                <a:ea typeface="Helvetica Neue"/>
                <a:cs typeface="Helvetica Neue"/>
                <a:sym typeface="Helvetica Neue"/>
              </a:rPr>
              <a:t>And vice versa.</a:t>
            </a:r>
            <a:endParaRPr sz="2200">
              <a:solidFill>
                <a:srgbClr val="9900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1000"/>
                                        <p:tgtEl>
                                          <p:spTgt spid="2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1000"/>
                                        <p:tgtEl>
                                          <p:spTgt spid="2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 as a Linear Model</a:t>
            </a:r>
            <a:endParaRPr/>
          </a:p>
        </p:txBody>
      </p:sp>
      <p:pic>
        <p:nvPicPr>
          <p:cNvPr id="2811" name="Google Shape;2811;p65"/>
          <p:cNvPicPr preferRelativeResize="0"/>
          <p:nvPr/>
        </p:nvPicPr>
        <p:blipFill>
          <a:blip r:embed="rId3">
            <a:alphaModFix/>
          </a:blip>
          <a:stretch>
            <a:fillRect/>
          </a:stretch>
        </p:blipFill>
        <p:spPr>
          <a:xfrm>
            <a:off x="521175" y="1298299"/>
            <a:ext cx="8101651" cy="3159800"/>
          </a:xfrm>
          <a:prstGeom prst="rect">
            <a:avLst/>
          </a:prstGeom>
          <a:noFill/>
          <a:ln>
            <a:noFill/>
          </a:ln>
        </p:spPr>
      </p:pic>
      <p:sp>
        <p:nvSpPr>
          <p:cNvPr id="2812" name="Google Shape;2812;p65"/>
          <p:cNvSpPr/>
          <p:nvPr/>
        </p:nvSpPr>
        <p:spPr>
          <a:xfrm flipH="1" rot="10800000">
            <a:off x="1331875" y="2083575"/>
            <a:ext cx="7452600" cy="237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12"/>
                                        </p:tgtEl>
                                      </p:cBhvr>
                                    </p:animEffect>
                                    <p:set>
                                      <p:cBhvr>
                                        <p:cTn dur="1" fill="hold">
                                          <p:stCondLst>
                                            <p:cond delay="1000"/>
                                          </p:stCondLst>
                                        </p:cTn>
                                        <p:tgtEl>
                                          <p:spTgt spid="28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 as a Linear Model</a:t>
            </a:r>
            <a:endParaRPr/>
          </a:p>
        </p:txBody>
      </p:sp>
      <p:grpSp>
        <p:nvGrpSpPr>
          <p:cNvPr id="2818" name="Google Shape;2818;p66"/>
          <p:cNvGrpSpPr/>
          <p:nvPr/>
        </p:nvGrpSpPr>
        <p:grpSpPr>
          <a:xfrm rot="-5400000">
            <a:off x="4247396" y="767511"/>
            <a:ext cx="582300" cy="2832275"/>
            <a:chOff x="1962619" y="2005247"/>
            <a:chExt cx="582300" cy="2832275"/>
          </a:xfrm>
        </p:grpSpPr>
        <p:sp>
          <p:nvSpPr>
            <p:cNvPr id="2819" name="Google Shape;2819;p66"/>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2820" name="Google Shape;2820;p66"/>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821" name="Google Shape;2821;p66"/>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22" name="Google Shape;2822;p66"/>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23" name="Google Shape;2823;p66"/>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24" name="Google Shape;2824;p66"/>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825" name="Google Shape;2825;p66"/>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26" name="Google Shape;2826;p66"/>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grpSp>
      <p:pic>
        <p:nvPicPr>
          <p:cNvPr id="2827" name="Google Shape;2827;p66"/>
          <p:cNvPicPr preferRelativeResize="0"/>
          <p:nvPr/>
        </p:nvPicPr>
        <p:blipFill rotWithShape="1">
          <a:blip r:embed="rId3">
            <a:alphaModFix/>
          </a:blip>
          <a:srcRect b="0" l="58716" r="0" t="48744"/>
          <a:stretch/>
        </p:blipFill>
        <p:spPr>
          <a:xfrm>
            <a:off x="526025" y="1108025"/>
            <a:ext cx="2383949" cy="1164325"/>
          </a:xfrm>
          <a:prstGeom prst="rect">
            <a:avLst/>
          </a:prstGeom>
          <a:noFill/>
          <a:ln>
            <a:noFill/>
          </a:ln>
        </p:spPr>
      </p:pic>
      <p:grpSp>
        <p:nvGrpSpPr>
          <p:cNvPr id="2828" name="Google Shape;2828;p66"/>
          <p:cNvGrpSpPr/>
          <p:nvPr/>
        </p:nvGrpSpPr>
        <p:grpSpPr>
          <a:xfrm rot="-5400000">
            <a:off x="3914729" y="1750878"/>
            <a:ext cx="229200" cy="1830000"/>
            <a:chOff x="2139175" y="2495500"/>
            <a:chExt cx="229200" cy="1830000"/>
          </a:xfrm>
        </p:grpSpPr>
        <p:sp>
          <p:nvSpPr>
            <p:cNvPr id="2829" name="Google Shape;2829;p66"/>
            <p:cNvSpPr/>
            <p:nvPr/>
          </p:nvSpPr>
          <p:spPr>
            <a:xfrm>
              <a:off x="2139175" y="24955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6"/>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6"/>
            <p:cNvSpPr/>
            <p:nvPr/>
          </p:nvSpPr>
          <p:spPr>
            <a:xfrm>
              <a:off x="2139175" y="29527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21391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2139175" y="3409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2139175" y="3639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2139175" y="3867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2139175" y="4096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7" name="Google Shape;2837;p66"/>
          <p:cNvGrpSpPr/>
          <p:nvPr/>
        </p:nvGrpSpPr>
        <p:grpSpPr>
          <a:xfrm>
            <a:off x="1944050" y="2789175"/>
            <a:ext cx="1162250" cy="2294475"/>
            <a:chOff x="1944050" y="2789175"/>
            <a:chExt cx="1162250" cy="2294475"/>
          </a:xfrm>
        </p:grpSpPr>
        <p:grpSp>
          <p:nvGrpSpPr>
            <p:cNvPr id="2838" name="Google Shape;2838;p66"/>
            <p:cNvGrpSpPr/>
            <p:nvPr/>
          </p:nvGrpSpPr>
          <p:grpSpPr>
            <a:xfrm>
              <a:off x="2877100" y="2789175"/>
              <a:ext cx="229200" cy="2287200"/>
              <a:chOff x="2139175" y="2495500"/>
              <a:chExt cx="229200" cy="2287200"/>
            </a:xfrm>
          </p:grpSpPr>
          <p:sp>
            <p:nvSpPr>
              <p:cNvPr id="2839" name="Google Shape;2839;p66"/>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6"/>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6"/>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6"/>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6"/>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6"/>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6"/>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9" name="Google Shape;2849;p66"/>
            <p:cNvPicPr preferRelativeResize="0"/>
            <p:nvPr/>
          </p:nvPicPr>
          <p:blipFill>
            <a:blip r:embed="rId4">
              <a:alphaModFix/>
            </a:blip>
            <a:stretch>
              <a:fillRect/>
            </a:stretch>
          </p:blipFill>
          <p:spPr>
            <a:xfrm>
              <a:off x="1944050" y="2804150"/>
              <a:ext cx="758175" cy="2279500"/>
            </a:xfrm>
            <a:prstGeom prst="rect">
              <a:avLst/>
            </a:prstGeom>
            <a:noFill/>
            <a:ln>
              <a:noFill/>
            </a:ln>
          </p:spPr>
        </p:pic>
      </p:grpSp>
      <p:grpSp>
        <p:nvGrpSpPr>
          <p:cNvPr id="2850" name="Google Shape;2850;p66"/>
          <p:cNvGrpSpPr/>
          <p:nvPr/>
        </p:nvGrpSpPr>
        <p:grpSpPr>
          <a:xfrm rot="-5400000">
            <a:off x="4247381" y="108736"/>
            <a:ext cx="582300" cy="2832275"/>
            <a:chOff x="182194" y="2005247"/>
            <a:chExt cx="582300" cy="2832275"/>
          </a:xfrm>
        </p:grpSpPr>
        <p:sp>
          <p:nvSpPr>
            <p:cNvPr id="2851" name="Google Shape;2851;p66"/>
            <p:cNvSpPr txBox="1"/>
            <p:nvPr/>
          </p:nvSpPr>
          <p:spPr>
            <a:xfrm>
              <a:off x="18219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852" name="Google Shape;2852;p66"/>
            <p:cNvSpPr txBox="1"/>
            <p:nvPr/>
          </p:nvSpPr>
          <p:spPr>
            <a:xfrm>
              <a:off x="18219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rabbit</a:t>
              </a:r>
              <a:endParaRPr sz="1000">
                <a:latin typeface="Helvetica Neue"/>
                <a:ea typeface="Helvetica Neue"/>
                <a:cs typeface="Helvetica Neue"/>
                <a:sym typeface="Helvetica Neue"/>
              </a:endParaRPr>
            </a:p>
          </p:txBody>
        </p:sp>
        <p:sp>
          <p:nvSpPr>
            <p:cNvPr id="2853" name="Google Shape;2853;p66"/>
            <p:cNvSpPr txBox="1"/>
            <p:nvPr/>
          </p:nvSpPr>
          <p:spPr>
            <a:xfrm>
              <a:off x="18219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854" name="Google Shape;2854;p66"/>
            <p:cNvSpPr txBox="1"/>
            <p:nvPr/>
          </p:nvSpPr>
          <p:spPr>
            <a:xfrm>
              <a:off x="18219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855" name="Google Shape;2855;p66"/>
            <p:cNvSpPr txBox="1"/>
            <p:nvPr/>
          </p:nvSpPr>
          <p:spPr>
            <a:xfrm>
              <a:off x="18219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men</a:t>
              </a:r>
              <a:endParaRPr sz="1000">
                <a:latin typeface="Helvetica Neue"/>
                <a:ea typeface="Helvetica Neue"/>
                <a:cs typeface="Helvetica Neue"/>
                <a:sym typeface="Helvetica Neue"/>
              </a:endParaRPr>
            </a:p>
          </p:txBody>
        </p:sp>
        <p:sp>
          <p:nvSpPr>
            <p:cNvPr id="2856" name="Google Shape;2856;p66"/>
            <p:cNvSpPr txBox="1"/>
            <p:nvPr/>
          </p:nvSpPr>
          <p:spPr>
            <a:xfrm>
              <a:off x="18219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857" name="Google Shape;2857;p66"/>
            <p:cNvSpPr txBox="1"/>
            <p:nvPr/>
          </p:nvSpPr>
          <p:spPr>
            <a:xfrm>
              <a:off x="18219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858" name="Google Shape;2858;p66"/>
            <p:cNvSpPr txBox="1"/>
            <p:nvPr/>
          </p:nvSpPr>
          <p:spPr>
            <a:xfrm>
              <a:off x="18219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hand</a:t>
              </a:r>
              <a:endParaRPr sz="1000">
                <a:latin typeface="Helvetica Neue"/>
                <a:ea typeface="Helvetica Neue"/>
                <a:cs typeface="Helvetica Neue"/>
                <a:sym typeface="Helvetica Neue"/>
              </a:endParaRPr>
            </a:p>
          </p:txBody>
        </p:sp>
      </p:grpSp>
      <p:grpSp>
        <p:nvGrpSpPr>
          <p:cNvPr id="2859" name="Google Shape;2859;p66"/>
          <p:cNvGrpSpPr/>
          <p:nvPr/>
        </p:nvGrpSpPr>
        <p:grpSpPr>
          <a:xfrm>
            <a:off x="3133800" y="2809700"/>
            <a:ext cx="4549725" cy="457800"/>
            <a:chOff x="3133800" y="2809700"/>
            <a:chExt cx="4549725" cy="457800"/>
          </a:xfrm>
        </p:grpSpPr>
        <p:sp>
          <p:nvSpPr>
            <p:cNvPr id="2860" name="Google Shape;2860;p66"/>
            <p:cNvSpPr/>
            <p:nvPr/>
          </p:nvSpPr>
          <p:spPr>
            <a:xfrm>
              <a:off x="3133800" y="2809700"/>
              <a:ext cx="229200" cy="229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1" name="Google Shape;2861;p66"/>
            <p:cNvCxnSpPr>
              <a:stCxn id="2862" idx="1"/>
              <a:endCxn id="2860" idx="3"/>
            </p:cNvCxnSpPr>
            <p:nvPr/>
          </p:nvCxnSpPr>
          <p:spPr>
            <a:xfrm rot="10800000">
              <a:off x="3362925" y="2924300"/>
              <a:ext cx="2490600" cy="143100"/>
            </a:xfrm>
            <a:prstGeom prst="straightConnector1">
              <a:avLst/>
            </a:prstGeom>
            <a:noFill/>
            <a:ln cap="flat" cmpd="sng" w="38100">
              <a:solidFill>
                <a:schemeClr val="dk1"/>
              </a:solidFill>
              <a:prstDash val="solid"/>
              <a:round/>
              <a:headEnd len="med" w="med" type="none"/>
              <a:tailEnd len="med" w="med" type="triangle"/>
            </a:ln>
          </p:spPr>
        </p:cxnSp>
        <p:sp>
          <p:nvSpPr>
            <p:cNvPr id="2862" name="Google Shape;2862;p66"/>
            <p:cNvSpPr txBox="1"/>
            <p:nvPr/>
          </p:nvSpPr>
          <p:spPr>
            <a:xfrm>
              <a:off x="5853525" y="2867300"/>
              <a:ext cx="18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Weight of (blue, “a”)</a:t>
              </a:r>
              <a:endParaRPr>
                <a:latin typeface="Helvetica Neue"/>
                <a:ea typeface="Helvetica Neue"/>
                <a:cs typeface="Helvetica Neue"/>
                <a:sym typeface="Helvetica Neue"/>
              </a:endParaRPr>
            </a:p>
          </p:txBody>
        </p:sp>
      </p:grpSp>
      <p:grpSp>
        <p:nvGrpSpPr>
          <p:cNvPr id="2863" name="Google Shape;2863;p66"/>
          <p:cNvGrpSpPr/>
          <p:nvPr/>
        </p:nvGrpSpPr>
        <p:grpSpPr>
          <a:xfrm>
            <a:off x="3304305" y="3926275"/>
            <a:ext cx="5033961" cy="695467"/>
            <a:chOff x="3326689" y="3926275"/>
            <a:chExt cx="5033961" cy="695467"/>
          </a:xfrm>
        </p:grpSpPr>
        <p:sp>
          <p:nvSpPr>
            <p:cNvPr id="2864" name="Google Shape;2864;p66"/>
            <p:cNvSpPr/>
            <p:nvPr/>
          </p:nvSpPr>
          <p:spPr>
            <a:xfrm>
              <a:off x="3326689" y="4392542"/>
              <a:ext cx="229200" cy="229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5" name="Google Shape;2865;p66"/>
            <p:cNvCxnSpPr>
              <a:stCxn id="2866" idx="1"/>
              <a:endCxn id="2864" idx="3"/>
            </p:cNvCxnSpPr>
            <p:nvPr/>
          </p:nvCxnSpPr>
          <p:spPr>
            <a:xfrm flipH="1">
              <a:off x="3555850" y="4126375"/>
              <a:ext cx="2707500" cy="380700"/>
            </a:xfrm>
            <a:prstGeom prst="straightConnector1">
              <a:avLst/>
            </a:prstGeom>
            <a:noFill/>
            <a:ln cap="flat" cmpd="sng" w="38100">
              <a:solidFill>
                <a:schemeClr val="dk1"/>
              </a:solidFill>
              <a:prstDash val="solid"/>
              <a:round/>
              <a:headEnd len="med" w="med" type="none"/>
              <a:tailEnd len="med" w="med" type="triangle"/>
            </a:ln>
          </p:spPr>
        </p:cxnSp>
        <p:sp>
          <p:nvSpPr>
            <p:cNvPr id="2866" name="Google Shape;2866;p66"/>
            <p:cNvSpPr txBox="1"/>
            <p:nvPr/>
          </p:nvSpPr>
          <p:spPr>
            <a:xfrm>
              <a:off x="6263350" y="3926275"/>
              <a:ext cx="20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Weight of (white, “bird”)</a:t>
              </a:r>
              <a:endParaRPr>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1000"/>
                                        <p:tgtEl>
                                          <p:spTgt spid="2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1000"/>
                                        <p:tgtEl>
                                          <p:spTgt spid="2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1000"/>
                                        <p:tgtEl>
                                          <p:spTgt spid="2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1000"/>
                                        <p:tgtEl>
                                          <p:spTgt spid="2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gtEl>
                                        <p:attrNameLst>
                                          <p:attrName>style.visibility</p:attrName>
                                        </p:attrNameLst>
                                      </p:cBhvr>
                                      <p:to>
                                        <p:strVal val="visible"/>
                                      </p:to>
                                    </p:set>
                                    <p:animEffect filter="fade" transition="in">
                                      <p:cBhvr>
                                        <p:cTn dur="1000"/>
                                        <p:tgtEl>
                                          <p:spTgt spid="2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 as a Linear Model</a:t>
            </a:r>
            <a:endParaRPr/>
          </a:p>
        </p:txBody>
      </p:sp>
      <p:grpSp>
        <p:nvGrpSpPr>
          <p:cNvPr id="2872" name="Google Shape;2872;p67"/>
          <p:cNvGrpSpPr/>
          <p:nvPr/>
        </p:nvGrpSpPr>
        <p:grpSpPr>
          <a:xfrm rot="-5400000">
            <a:off x="4247396" y="767511"/>
            <a:ext cx="582300" cy="2832275"/>
            <a:chOff x="1962619" y="2005247"/>
            <a:chExt cx="582300" cy="2832275"/>
          </a:xfrm>
        </p:grpSpPr>
        <p:sp>
          <p:nvSpPr>
            <p:cNvPr id="2873" name="Google Shape;2873;p67"/>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2874" name="Google Shape;2874;p67"/>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875" name="Google Shape;2875;p67"/>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76" name="Google Shape;2876;p67"/>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77" name="Google Shape;2877;p67"/>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78" name="Google Shape;2878;p67"/>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879" name="Google Shape;2879;p67"/>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880" name="Google Shape;2880;p67"/>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grpSp>
      <p:pic>
        <p:nvPicPr>
          <p:cNvPr id="2881" name="Google Shape;2881;p67"/>
          <p:cNvPicPr preferRelativeResize="0"/>
          <p:nvPr/>
        </p:nvPicPr>
        <p:blipFill rotWithShape="1">
          <a:blip r:embed="rId3">
            <a:alphaModFix/>
          </a:blip>
          <a:srcRect b="0" l="58716" r="0" t="48744"/>
          <a:stretch/>
        </p:blipFill>
        <p:spPr>
          <a:xfrm>
            <a:off x="526025" y="1108025"/>
            <a:ext cx="2383949" cy="1164325"/>
          </a:xfrm>
          <a:prstGeom prst="rect">
            <a:avLst/>
          </a:prstGeom>
          <a:noFill/>
          <a:ln>
            <a:noFill/>
          </a:ln>
        </p:spPr>
      </p:pic>
      <p:grpSp>
        <p:nvGrpSpPr>
          <p:cNvPr id="2882" name="Google Shape;2882;p67"/>
          <p:cNvGrpSpPr/>
          <p:nvPr/>
        </p:nvGrpSpPr>
        <p:grpSpPr>
          <a:xfrm rot="-5400000">
            <a:off x="3914729" y="1750878"/>
            <a:ext cx="229200" cy="1830000"/>
            <a:chOff x="2139175" y="2495500"/>
            <a:chExt cx="229200" cy="1830000"/>
          </a:xfrm>
        </p:grpSpPr>
        <p:sp>
          <p:nvSpPr>
            <p:cNvPr id="2883" name="Google Shape;2883;p67"/>
            <p:cNvSpPr/>
            <p:nvPr/>
          </p:nvSpPr>
          <p:spPr>
            <a:xfrm>
              <a:off x="2139175" y="24955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2139175" y="29527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21391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2139175" y="3409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2139175" y="3639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2139175" y="3867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2139175" y="4096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67"/>
          <p:cNvGrpSpPr/>
          <p:nvPr/>
        </p:nvGrpSpPr>
        <p:grpSpPr>
          <a:xfrm>
            <a:off x="1944050" y="2789175"/>
            <a:ext cx="1162250" cy="2294475"/>
            <a:chOff x="1944050" y="2789175"/>
            <a:chExt cx="1162250" cy="2294475"/>
          </a:xfrm>
        </p:grpSpPr>
        <p:grpSp>
          <p:nvGrpSpPr>
            <p:cNvPr id="2892" name="Google Shape;2892;p67"/>
            <p:cNvGrpSpPr/>
            <p:nvPr/>
          </p:nvGrpSpPr>
          <p:grpSpPr>
            <a:xfrm>
              <a:off x="2877100" y="2789175"/>
              <a:ext cx="229200" cy="2287200"/>
              <a:chOff x="2139175" y="2495500"/>
              <a:chExt cx="229200" cy="2287200"/>
            </a:xfrm>
          </p:grpSpPr>
          <p:sp>
            <p:nvSpPr>
              <p:cNvPr id="2893" name="Google Shape;2893;p67"/>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3" name="Google Shape;2903;p67"/>
            <p:cNvPicPr preferRelativeResize="0"/>
            <p:nvPr/>
          </p:nvPicPr>
          <p:blipFill>
            <a:blip r:embed="rId4">
              <a:alphaModFix/>
            </a:blip>
            <a:stretch>
              <a:fillRect/>
            </a:stretch>
          </p:blipFill>
          <p:spPr>
            <a:xfrm>
              <a:off x="1944050" y="2804150"/>
              <a:ext cx="758175" cy="2279500"/>
            </a:xfrm>
            <a:prstGeom prst="rect">
              <a:avLst/>
            </a:prstGeom>
            <a:noFill/>
            <a:ln>
              <a:noFill/>
            </a:ln>
          </p:spPr>
        </p:pic>
      </p:grpSp>
      <p:grpSp>
        <p:nvGrpSpPr>
          <p:cNvPr id="2904" name="Google Shape;2904;p67"/>
          <p:cNvGrpSpPr/>
          <p:nvPr/>
        </p:nvGrpSpPr>
        <p:grpSpPr>
          <a:xfrm rot="-5400000">
            <a:off x="4247381" y="108736"/>
            <a:ext cx="582300" cy="2832275"/>
            <a:chOff x="182194" y="2005247"/>
            <a:chExt cx="582300" cy="2832275"/>
          </a:xfrm>
        </p:grpSpPr>
        <p:sp>
          <p:nvSpPr>
            <p:cNvPr id="2905" name="Google Shape;2905;p67"/>
            <p:cNvSpPr txBox="1"/>
            <p:nvPr/>
          </p:nvSpPr>
          <p:spPr>
            <a:xfrm>
              <a:off x="18219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06" name="Google Shape;2906;p67"/>
            <p:cNvSpPr txBox="1"/>
            <p:nvPr/>
          </p:nvSpPr>
          <p:spPr>
            <a:xfrm>
              <a:off x="18219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rabbit</a:t>
              </a:r>
              <a:endParaRPr sz="1000">
                <a:latin typeface="Helvetica Neue"/>
                <a:ea typeface="Helvetica Neue"/>
                <a:cs typeface="Helvetica Neue"/>
                <a:sym typeface="Helvetica Neue"/>
              </a:endParaRPr>
            </a:p>
          </p:txBody>
        </p:sp>
        <p:sp>
          <p:nvSpPr>
            <p:cNvPr id="2907" name="Google Shape;2907;p67"/>
            <p:cNvSpPr txBox="1"/>
            <p:nvPr/>
          </p:nvSpPr>
          <p:spPr>
            <a:xfrm>
              <a:off x="18219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908" name="Google Shape;2908;p67"/>
            <p:cNvSpPr txBox="1"/>
            <p:nvPr/>
          </p:nvSpPr>
          <p:spPr>
            <a:xfrm>
              <a:off x="18219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909" name="Google Shape;2909;p67"/>
            <p:cNvSpPr txBox="1"/>
            <p:nvPr/>
          </p:nvSpPr>
          <p:spPr>
            <a:xfrm>
              <a:off x="18219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men</a:t>
              </a:r>
              <a:endParaRPr sz="1000">
                <a:latin typeface="Helvetica Neue"/>
                <a:ea typeface="Helvetica Neue"/>
                <a:cs typeface="Helvetica Neue"/>
                <a:sym typeface="Helvetica Neue"/>
              </a:endParaRPr>
            </a:p>
          </p:txBody>
        </p:sp>
        <p:sp>
          <p:nvSpPr>
            <p:cNvPr id="2910" name="Google Shape;2910;p67"/>
            <p:cNvSpPr txBox="1"/>
            <p:nvPr/>
          </p:nvSpPr>
          <p:spPr>
            <a:xfrm>
              <a:off x="18219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911" name="Google Shape;2911;p67"/>
            <p:cNvSpPr txBox="1"/>
            <p:nvPr/>
          </p:nvSpPr>
          <p:spPr>
            <a:xfrm>
              <a:off x="18219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912" name="Google Shape;2912;p67"/>
            <p:cNvSpPr txBox="1"/>
            <p:nvPr/>
          </p:nvSpPr>
          <p:spPr>
            <a:xfrm>
              <a:off x="18219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hand</a:t>
              </a:r>
              <a:endParaRPr sz="1000">
                <a:latin typeface="Helvetica Neue"/>
                <a:ea typeface="Helvetica Neue"/>
                <a:cs typeface="Helvetica Neue"/>
                <a:sym typeface="Helvetica Neue"/>
              </a:endParaRPr>
            </a:p>
          </p:txBody>
        </p:sp>
      </p:grpSp>
      <p:grpSp>
        <p:nvGrpSpPr>
          <p:cNvPr id="2913" name="Google Shape;2913;p67"/>
          <p:cNvGrpSpPr/>
          <p:nvPr/>
        </p:nvGrpSpPr>
        <p:grpSpPr>
          <a:xfrm>
            <a:off x="3133800" y="2809700"/>
            <a:ext cx="2719800" cy="257700"/>
            <a:chOff x="3133800" y="2809700"/>
            <a:chExt cx="2719800" cy="257700"/>
          </a:xfrm>
        </p:grpSpPr>
        <p:sp>
          <p:nvSpPr>
            <p:cNvPr id="2914" name="Google Shape;2914;p67"/>
            <p:cNvSpPr/>
            <p:nvPr/>
          </p:nvSpPr>
          <p:spPr>
            <a:xfrm>
              <a:off x="3133800" y="2809700"/>
              <a:ext cx="229200" cy="229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5" name="Google Shape;2915;p67"/>
            <p:cNvCxnSpPr>
              <a:stCxn id="2916" idx="1"/>
              <a:endCxn id="2914" idx="3"/>
            </p:cNvCxnSpPr>
            <p:nvPr/>
          </p:nvCxnSpPr>
          <p:spPr>
            <a:xfrm rot="10800000">
              <a:off x="3363000" y="2924300"/>
              <a:ext cx="2490600" cy="143100"/>
            </a:xfrm>
            <a:prstGeom prst="straightConnector1">
              <a:avLst/>
            </a:prstGeom>
            <a:noFill/>
            <a:ln cap="flat" cmpd="sng" w="38100">
              <a:solidFill>
                <a:schemeClr val="dk1"/>
              </a:solidFill>
              <a:prstDash val="solid"/>
              <a:round/>
              <a:headEnd len="med" w="med" type="none"/>
              <a:tailEnd len="med" w="med" type="triangle"/>
            </a:ln>
          </p:spPr>
        </p:cxnSp>
      </p:grpSp>
      <p:sp>
        <p:nvSpPr>
          <p:cNvPr id="2917" name="Google Shape;2917;p67"/>
          <p:cNvSpPr txBox="1"/>
          <p:nvPr/>
        </p:nvSpPr>
        <p:spPr>
          <a:xfrm>
            <a:off x="5428200" y="3630900"/>
            <a:ext cx="3318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Helvetica Neue"/>
                <a:ea typeface="Helvetica Neue"/>
                <a:cs typeface="Helvetica Neue"/>
                <a:sym typeface="Helvetica Neue"/>
              </a:rPr>
              <a:t>Times (blue, “a”) co-occurred in training data divided by sum of times blue occurred in visual training data and “a” occurred in language training data.</a:t>
            </a:r>
            <a:endParaRPr sz="1600">
              <a:latin typeface="Helvetica Neue"/>
              <a:ea typeface="Helvetica Neue"/>
              <a:cs typeface="Helvetica Neue"/>
              <a:sym typeface="Helvetica Neue"/>
            </a:endParaRPr>
          </a:p>
        </p:txBody>
      </p:sp>
      <p:pic>
        <p:nvPicPr>
          <p:cNvPr id="2918" name="Google Shape;2918;p67"/>
          <p:cNvPicPr preferRelativeResize="0"/>
          <p:nvPr/>
        </p:nvPicPr>
        <p:blipFill rotWithShape="1">
          <a:blip r:embed="rId5">
            <a:alphaModFix/>
          </a:blip>
          <a:srcRect b="32419" l="59848" r="2994" t="54059"/>
          <a:stretch/>
        </p:blipFill>
        <p:spPr>
          <a:xfrm>
            <a:off x="5881025" y="2705112"/>
            <a:ext cx="2027350" cy="695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1000"/>
                                        <p:tgtEl>
                                          <p:spTgt spid="2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7"/>
                                        </p:tgtEl>
                                        <p:attrNameLst>
                                          <p:attrName>style.visibility</p:attrName>
                                        </p:attrNameLst>
                                      </p:cBhvr>
                                      <p:to>
                                        <p:strVal val="visible"/>
                                      </p:to>
                                    </p:set>
                                    <p:animEffect filter="fade" transition="in">
                                      <p:cBhvr>
                                        <p:cTn dur="1000"/>
                                        <p:tgtEl>
                                          <p:spTgt spid="2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sp>
        <p:nvSpPr>
          <p:cNvPr id="2924" name="Google Shape;2924;p68"/>
          <p:cNvSpPr/>
          <p:nvPr/>
        </p:nvSpPr>
        <p:spPr>
          <a:xfrm>
            <a:off x="207000" y="1017725"/>
            <a:ext cx="5836800" cy="43434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5" name="Google Shape;2925;p68"/>
          <p:cNvPicPr preferRelativeResize="0"/>
          <p:nvPr/>
        </p:nvPicPr>
        <p:blipFill>
          <a:blip r:embed="rId3">
            <a:alphaModFix/>
          </a:blip>
          <a:stretch>
            <a:fillRect/>
          </a:stretch>
        </p:blipFill>
        <p:spPr>
          <a:xfrm>
            <a:off x="1778250" y="1270900"/>
            <a:ext cx="2694293" cy="572700"/>
          </a:xfrm>
          <a:prstGeom prst="rect">
            <a:avLst/>
          </a:prstGeom>
          <a:noFill/>
          <a:ln>
            <a:noFill/>
          </a:ln>
        </p:spPr>
      </p:pic>
      <p:grpSp>
        <p:nvGrpSpPr>
          <p:cNvPr id="2926" name="Google Shape;2926;p68"/>
          <p:cNvGrpSpPr/>
          <p:nvPr/>
        </p:nvGrpSpPr>
        <p:grpSpPr>
          <a:xfrm>
            <a:off x="816600" y="2096775"/>
            <a:ext cx="4815900" cy="3266700"/>
            <a:chOff x="816600" y="2096775"/>
            <a:chExt cx="4815900" cy="3266700"/>
          </a:xfrm>
        </p:grpSpPr>
        <p:sp>
          <p:nvSpPr>
            <p:cNvPr id="2927" name="Google Shape;2927;p68"/>
            <p:cNvSpPr/>
            <p:nvPr/>
          </p:nvSpPr>
          <p:spPr>
            <a:xfrm>
              <a:off x="816600" y="2096775"/>
              <a:ext cx="4815900" cy="326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8" name="Google Shape;2928;p68"/>
            <p:cNvPicPr preferRelativeResize="0"/>
            <p:nvPr/>
          </p:nvPicPr>
          <p:blipFill>
            <a:blip r:embed="rId4">
              <a:alphaModFix/>
            </a:blip>
            <a:stretch>
              <a:fillRect/>
            </a:stretch>
          </p:blipFill>
          <p:spPr>
            <a:xfrm>
              <a:off x="1849216" y="2401327"/>
              <a:ext cx="2694300" cy="392598"/>
            </a:xfrm>
            <a:prstGeom prst="rect">
              <a:avLst/>
            </a:prstGeom>
            <a:noFill/>
            <a:ln>
              <a:noFill/>
            </a:ln>
          </p:spPr>
        </p:pic>
      </p:grpSp>
      <p:grpSp>
        <p:nvGrpSpPr>
          <p:cNvPr id="2929" name="Google Shape;2929;p68"/>
          <p:cNvGrpSpPr/>
          <p:nvPr/>
        </p:nvGrpSpPr>
        <p:grpSpPr>
          <a:xfrm>
            <a:off x="1002575" y="3118425"/>
            <a:ext cx="2567700" cy="1724400"/>
            <a:chOff x="1002575" y="3118425"/>
            <a:chExt cx="2567700" cy="1724400"/>
          </a:xfrm>
        </p:grpSpPr>
        <p:sp>
          <p:nvSpPr>
            <p:cNvPr id="2930" name="Google Shape;2930;p68"/>
            <p:cNvSpPr/>
            <p:nvPr/>
          </p:nvSpPr>
          <p:spPr>
            <a:xfrm>
              <a:off x="1002575" y="3118425"/>
              <a:ext cx="2567700" cy="172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txBox="1"/>
            <p:nvPr/>
          </p:nvSpPr>
          <p:spPr>
            <a:xfrm>
              <a:off x="1185175" y="3391300"/>
              <a:ext cx="10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RGB kNN</a:t>
              </a:r>
              <a:endParaRPr>
                <a:latin typeface="Helvetica Neue"/>
                <a:ea typeface="Helvetica Neue"/>
                <a:cs typeface="Helvetica Neue"/>
                <a:sym typeface="Helvetica Neue"/>
              </a:endParaRPr>
            </a:p>
          </p:txBody>
        </p:sp>
      </p:grpSp>
      <p:grpSp>
        <p:nvGrpSpPr>
          <p:cNvPr id="2932" name="Google Shape;2932;p68"/>
          <p:cNvGrpSpPr/>
          <p:nvPr/>
        </p:nvGrpSpPr>
        <p:grpSpPr>
          <a:xfrm>
            <a:off x="2831375" y="2966025"/>
            <a:ext cx="2567700" cy="1724400"/>
            <a:chOff x="2831375" y="2966025"/>
            <a:chExt cx="2567700" cy="1724400"/>
          </a:xfrm>
        </p:grpSpPr>
        <p:sp>
          <p:nvSpPr>
            <p:cNvPr id="2933" name="Google Shape;2933;p68"/>
            <p:cNvSpPr/>
            <p:nvPr/>
          </p:nvSpPr>
          <p:spPr>
            <a:xfrm>
              <a:off x="2831375" y="2966025"/>
              <a:ext cx="2567700" cy="172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8"/>
            <p:cNvSpPr txBox="1"/>
            <p:nvPr/>
          </p:nvSpPr>
          <p:spPr>
            <a:xfrm>
              <a:off x="3866250" y="3118425"/>
              <a:ext cx="14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Bag of Words</a:t>
              </a:r>
              <a:endParaRPr>
                <a:latin typeface="Helvetica Neue"/>
                <a:ea typeface="Helvetica Neue"/>
                <a:cs typeface="Helvetica Neue"/>
                <a:sym typeface="Helvetica Neue"/>
              </a:endParaRPr>
            </a:p>
          </p:txBody>
        </p:sp>
      </p:grpSp>
      <p:grpSp>
        <p:nvGrpSpPr>
          <p:cNvPr id="2935" name="Google Shape;2935;p68"/>
          <p:cNvGrpSpPr/>
          <p:nvPr/>
        </p:nvGrpSpPr>
        <p:grpSpPr>
          <a:xfrm>
            <a:off x="2931901" y="2718225"/>
            <a:ext cx="5518124" cy="1153150"/>
            <a:chOff x="2931901" y="2718225"/>
            <a:chExt cx="5518124" cy="1153150"/>
          </a:xfrm>
        </p:grpSpPr>
        <p:grpSp>
          <p:nvGrpSpPr>
            <p:cNvPr id="2936" name="Google Shape;2936;p68"/>
            <p:cNvGrpSpPr/>
            <p:nvPr/>
          </p:nvGrpSpPr>
          <p:grpSpPr>
            <a:xfrm>
              <a:off x="2931901" y="2718225"/>
              <a:ext cx="5518124" cy="1153150"/>
              <a:chOff x="2779501" y="2565825"/>
              <a:chExt cx="5518124" cy="1153150"/>
            </a:xfrm>
          </p:grpSpPr>
          <p:sp>
            <p:nvSpPr>
              <p:cNvPr id="2937" name="Google Shape;2937;p68"/>
              <p:cNvSpPr/>
              <p:nvPr/>
            </p:nvSpPr>
            <p:spPr>
              <a:xfrm>
                <a:off x="2779501" y="3318775"/>
                <a:ext cx="387000" cy="400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txBox="1"/>
              <p:nvPr/>
            </p:nvSpPr>
            <p:spPr>
              <a:xfrm>
                <a:off x="6691725" y="2565825"/>
                <a:ext cx="16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Feature-wise independence</a:t>
                </a:r>
                <a:endParaRPr>
                  <a:latin typeface="Helvetica Neue"/>
                  <a:ea typeface="Helvetica Neue"/>
                  <a:cs typeface="Helvetica Neue"/>
                  <a:sym typeface="Helvetica Neue"/>
                </a:endParaRPr>
              </a:p>
            </p:txBody>
          </p:sp>
        </p:grpSp>
        <p:cxnSp>
          <p:nvCxnSpPr>
            <p:cNvPr id="2939" name="Google Shape;2939;p68"/>
            <p:cNvCxnSpPr>
              <a:stCxn id="2938" idx="1"/>
              <a:endCxn id="2937" idx="6"/>
            </p:cNvCxnSpPr>
            <p:nvPr/>
          </p:nvCxnSpPr>
          <p:spPr>
            <a:xfrm flipH="1">
              <a:off x="3318825" y="3026025"/>
              <a:ext cx="3525300" cy="645300"/>
            </a:xfrm>
            <a:prstGeom prst="straightConnector1">
              <a:avLst/>
            </a:prstGeom>
            <a:noFill/>
            <a:ln cap="flat" cmpd="sng" w="19050">
              <a:solidFill>
                <a:srgbClr val="1D1C1D"/>
              </a:solidFill>
              <a:prstDash val="solid"/>
              <a:round/>
              <a:headEnd len="med" w="med" type="none"/>
              <a:tailEnd len="med" w="med" type="triangle"/>
            </a:ln>
          </p:spPr>
        </p:cxnSp>
      </p:grpSp>
      <p:grpSp>
        <p:nvGrpSpPr>
          <p:cNvPr id="2940" name="Google Shape;2940;p68"/>
          <p:cNvGrpSpPr/>
          <p:nvPr/>
        </p:nvGrpSpPr>
        <p:grpSpPr>
          <a:xfrm>
            <a:off x="3012853" y="3597852"/>
            <a:ext cx="5437172" cy="942273"/>
            <a:chOff x="3012853" y="3597852"/>
            <a:chExt cx="5437172" cy="942273"/>
          </a:xfrm>
        </p:grpSpPr>
        <p:sp>
          <p:nvSpPr>
            <p:cNvPr id="2941" name="Google Shape;2941;p68"/>
            <p:cNvSpPr/>
            <p:nvPr/>
          </p:nvSpPr>
          <p:spPr>
            <a:xfrm>
              <a:off x="3012853" y="3597852"/>
              <a:ext cx="147600" cy="152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8"/>
            <p:cNvSpPr txBox="1"/>
            <p:nvPr/>
          </p:nvSpPr>
          <p:spPr>
            <a:xfrm>
              <a:off x="6844125" y="3708825"/>
              <a:ext cx="160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Dataset for probability estimation.</a:t>
              </a:r>
              <a:endParaRPr>
                <a:latin typeface="Helvetica Neue"/>
                <a:ea typeface="Helvetica Neue"/>
                <a:cs typeface="Helvetica Neue"/>
                <a:sym typeface="Helvetica Neue"/>
              </a:endParaRPr>
            </a:p>
          </p:txBody>
        </p:sp>
        <p:cxnSp>
          <p:nvCxnSpPr>
            <p:cNvPr id="2943" name="Google Shape;2943;p68"/>
            <p:cNvCxnSpPr>
              <a:stCxn id="2942" idx="1"/>
              <a:endCxn id="2941" idx="5"/>
            </p:cNvCxnSpPr>
            <p:nvPr/>
          </p:nvCxnSpPr>
          <p:spPr>
            <a:xfrm rot="10800000">
              <a:off x="3138825" y="3727875"/>
              <a:ext cx="3705300" cy="396600"/>
            </a:xfrm>
            <a:prstGeom prst="straightConnector1">
              <a:avLst/>
            </a:prstGeom>
            <a:noFill/>
            <a:ln cap="flat" cmpd="sng" w="19050">
              <a:solidFill>
                <a:srgbClr val="1D1C1D"/>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1000"/>
                                        <p:tgtEl>
                                          <p:spTgt spid="2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1000"/>
                                        <p:tgtEl>
                                          <p:spTgt spid="2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gtEl>
                                        <p:attrNameLst>
                                          <p:attrName>style.visibility</p:attrName>
                                        </p:attrNameLst>
                                      </p:cBhvr>
                                      <p:to>
                                        <p:strVal val="visible"/>
                                      </p:to>
                                    </p:set>
                                    <p:animEffect filter="fade" transition="in">
                                      <p:cBhvr>
                                        <p:cTn dur="1000"/>
                                        <p:tgtEl>
                                          <p:spTgt spid="2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1000"/>
                                        <p:tgtEl>
                                          <p:spTgt spid="2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1000"/>
                                        <p:tgtEl>
                                          <p:spTgt spid="2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Considering Language and Vision Retrieval</a:t>
            </a:r>
            <a:endParaRPr/>
          </a:p>
        </p:txBody>
      </p:sp>
      <p:sp>
        <p:nvSpPr>
          <p:cNvPr id="2949" name="Google Shape;2949;p69"/>
          <p:cNvSpPr txBox="1"/>
          <p:nvPr/>
        </p:nvSpPr>
        <p:spPr>
          <a:xfrm>
            <a:off x="1490688"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50" name="Google Shape;2950;p69"/>
          <p:cNvSpPr txBox="1"/>
          <p:nvPr/>
        </p:nvSpPr>
        <p:spPr>
          <a:xfrm>
            <a:off x="2272449"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2951" name="Google Shape;2951;p69"/>
          <p:cNvSpPr txBox="1"/>
          <p:nvPr/>
        </p:nvSpPr>
        <p:spPr>
          <a:xfrm>
            <a:off x="3054210"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952" name="Google Shape;2952;p69"/>
          <p:cNvSpPr txBox="1"/>
          <p:nvPr/>
        </p:nvSpPr>
        <p:spPr>
          <a:xfrm>
            <a:off x="3835971"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2953" name="Google Shape;2953;p69"/>
          <p:cNvSpPr txBox="1"/>
          <p:nvPr/>
        </p:nvSpPr>
        <p:spPr>
          <a:xfrm>
            <a:off x="4617713"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954" name="Google Shape;2954;p69"/>
          <p:cNvSpPr txBox="1"/>
          <p:nvPr/>
        </p:nvSpPr>
        <p:spPr>
          <a:xfrm>
            <a:off x="5399474"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955" name="Google Shape;2955;p69"/>
          <p:cNvSpPr txBox="1"/>
          <p:nvPr/>
        </p:nvSpPr>
        <p:spPr>
          <a:xfrm>
            <a:off x="6181235"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2956" name="Google Shape;2956;p69"/>
          <p:cNvSpPr txBox="1"/>
          <p:nvPr/>
        </p:nvSpPr>
        <p:spPr>
          <a:xfrm>
            <a:off x="6962996"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957" name="Google Shape;2957;p69"/>
          <p:cNvSpPr txBox="1"/>
          <p:nvPr/>
        </p:nvSpPr>
        <p:spPr>
          <a:xfrm>
            <a:off x="44811" y="4038940"/>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latin typeface="Helvetica Neue"/>
                <a:ea typeface="Helvetica Neue"/>
                <a:cs typeface="Helvetica Neue"/>
                <a:sym typeface="Helvetica Neue"/>
                <a:hlinkClick r:id="rId3"/>
              </a:rPr>
              <a:t>Stemming</a:t>
            </a:r>
            <a:endParaRPr sz="1800">
              <a:latin typeface="Helvetica Neue"/>
              <a:ea typeface="Helvetica Neue"/>
              <a:cs typeface="Helvetica Neue"/>
              <a:sym typeface="Helvetica Neue"/>
            </a:endParaRPr>
          </a:p>
        </p:txBody>
      </p:sp>
      <p:sp>
        <p:nvSpPr>
          <p:cNvPr id="2958" name="Google Shape;2958;p69"/>
          <p:cNvSpPr txBox="1"/>
          <p:nvPr/>
        </p:nvSpPr>
        <p:spPr>
          <a:xfrm>
            <a:off x="1490688"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2959" name="Google Shape;2959;p69"/>
          <p:cNvSpPr txBox="1"/>
          <p:nvPr/>
        </p:nvSpPr>
        <p:spPr>
          <a:xfrm>
            <a:off x="2272449"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parakeet</a:t>
            </a:r>
            <a:endParaRPr sz="1000">
              <a:latin typeface="Helvetica Neue"/>
              <a:ea typeface="Helvetica Neue"/>
              <a:cs typeface="Helvetica Neue"/>
              <a:sym typeface="Helvetica Neue"/>
            </a:endParaRPr>
          </a:p>
        </p:txBody>
      </p:sp>
      <p:sp>
        <p:nvSpPr>
          <p:cNvPr id="2960" name="Google Shape;2960;p69"/>
          <p:cNvSpPr txBox="1"/>
          <p:nvPr/>
        </p:nvSpPr>
        <p:spPr>
          <a:xfrm>
            <a:off x="3054210"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961" name="Google Shape;2961;p69"/>
          <p:cNvSpPr txBox="1"/>
          <p:nvPr/>
        </p:nvSpPr>
        <p:spPr>
          <a:xfrm>
            <a:off x="3835971"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62" name="Google Shape;2962;p69"/>
          <p:cNvSpPr txBox="1"/>
          <p:nvPr/>
        </p:nvSpPr>
        <p:spPr>
          <a:xfrm>
            <a:off x="4617713"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wire</a:t>
            </a:r>
            <a:endParaRPr sz="1000">
              <a:latin typeface="Helvetica Neue"/>
              <a:ea typeface="Helvetica Neue"/>
              <a:cs typeface="Helvetica Neue"/>
              <a:sym typeface="Helvetica Neue"/>
            </a:endParaRPr>
          </a:p>
        </p:txBody>
      </p:sp>
      <p:sp>
        <p:nvSpPr>
          <p:cNvPr id="2963" name="Google Shape;2963;p69"/>
          <p:cNvSpPr txBox="1"/>
          <p:nvPr/>
        </p:nvSpPr>
        <p:spPr>
          <a:xfrm>
            <a:off x="5399474"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frame</a:t>
            </a:r>
            <a:endParaRPr sz="1000">
              <a:latin typeface="Helvetica Neue"/>
              <a:ea typeface="Helvetica Neue"/>
              <a:cs typeface="Helvetica Neue"/>
              <a:sym typeface="Helvetica Neue"/>
            </a:endParaRPr>
          </a:p>
        </p:txBody>
      </p:sp>
      <p:sp>
        <p:nvSpPr>
          <p:cNvPr id="2964" name="Google Shape;2964;p69"/>
          <p:cNvSpPr txBox="1"/>
          <p:nvPr/>
        </p:nvSpPr>
        <p:spPr>
          <a:xfrm>
            <a:off x="6181235"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cage</a:t>
            </a:r>
            <a:endParaRPr sz="1000">
              <a:latin typeface="Helvetica Neue"/>
              <a:ea typeface="Helvetica Neue"/>
              <a:cs typeface="Helvetica Neue"/>
              <a:sym typeface="Helvetica Neue"/>
            </a:endParaRPr>
          </a:p>
        </p:txBody>
      </p:sp>
      <p:sp>
        <p:nvSpPr>
          <p:cNvPr id="2965" name="Google Shape;2965;p69"/>
          <p:cNvSpPr txBox="1"/>
          <p:nvPr/>
        </p:nvSpPr>
        <p:spPr>
          <a:xfrm>
            <a:off x="6962996"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2966" name="Google Shape;2966;p69"/>
          <p:cNvPicPr preferRelativeResize="0"/>
          <p:nvPr/>
        </p:nvPicPr>
        <p:blipFill>
          <a:blip r:embed="rId4">
            <a:alphaModFix/>
          </a:blip>
          <a:stretch>
            <a:fillRect/>
          </a:stretch>
        </p:blipFill>
        <p:spPr>
          <a:xfrm>
            <a:off x="584801" y="1271965"/>
            <a:ext cx="1887297" cy="1302116"/>
          </a:xfrm>
          <a:prstGeom prst="rect">
            <a:avLst/>
          </a:prstGeom>
          <a:noFill/>
          <a:ln>
            <a:noFill/>
          </a:ln>
        </p:spPr>
      </p:pic>
      <p:pic>
        <p:nvPicPr>
          <p:cNvPr id="2967" name="Google Shape;2967;p69"/>
          <p:cNvPicPr preferRelativeResize="0"/>
          <p:nvPr/>
        </p:nvPicPr>
        <p:blipFill>
          <a:blip r:embed="rId5">
            <a:alphaModFix/>
          </a:blip>
          <a:stretch>
            <a:fillRect/>
          </a:stretch>
        </p:blipFill>
        <p:spPr>
          <a:xfrm>
            <a:off x="3591580" y="1269750"/>
            <a:ext cx="1960812" cy="1302101"/>
          </a:xfrm>
          <a:prstGeom prst="rect">
            <a:avLst/>
          </a:prstGeom>
          <a:noFill/>
          <a:ln>
            <a:noFill/>
          </a:ln>
        </p:spPr>
      </p:pic>
      <p:sp>
        <p:nvSpPr>
          <p:cNvPr id="2968" name="Google Shape;2968;p69"/>
          <p:cNvSpPr txBox="1"/>
          <p:nvPr/>
        </p:nvSpPr>
        <p:spPr>
          <a:xfrm>
            <a:off x="1490688"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69" name="Google Shape;2969;p69"/>
          <p:cNvSpPr txBox="1"/>
          <p:nvPr/>
        </p:nvSpPr>
        <p:spPr>
          <a:xfrm>
            <a:off x="2272449"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snow</a:t>
            </a:r>
            <a:endParaRPr sz="1000">
              <a:latin typeface="Helvetica Neue"/>
              <a:ea typeface="Helvetica Neue"/>
              <a:cs typeface="Helvetica Neue"/>
              <a:sym typeface="Helvetica Neue"/>
            </a:endParaRPr>
          </a:p>
        </p:txBody>
      </p:sp>
      <p:sp>
        <p:nvSpPr>
          <p:cNvPr id="2970" name="Google Shape;2970;p69"/>
          <p:cNvSpPr txBox="1"/>
          <p:nvPr/>
        </p:nvSpPr>
        <p:spPr>
          <a:xfrm>
            <a:off x="3054210"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owl</a:t>
            </a:r>
            <a:endParaRPr sz="1000">
              <a:latin typeface="Helvetica Neue"/>
              <a:ea typeface="Helvetica Neue"/>
              <a:cs typeface="Helvetica Neue"/>
              <a:sym typeface="Helvetica Neue"/>
            </a:endParaRPr>
          </a:p>
        </p:txBody>
      </p:sp>
      <p:sp>
        <p:nvSpPr>
          <p:cNvPr id="2971" name="Google Shape;2971;p69"/>
          <p:cNvSpPr txBox="1"/>
          <p:nvPr/>
        </p:nvSpPr>
        <p:spPr>
          <a:xfrm>
            <a:off x="3835971"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land</a:t>
            </a:r>
            <a:endParaRPr sz="1000">
              <a:latin typeface="Helvetica Neue"/>
              <a:ea typeface="Helvetica Neue"/>
              <a:cs typeface="Helvetica Neue"/>
              <a:sym typeface="Helvetica Neue"/>
            </a:endParaRPr>
          </a:p>
        </p:txBody>
      </p:sp>
      <p:sp>
        <p:nvSpPr>
          <p:cNvPr id="2972" name="Google Shape;2972;p69"/>
          <p:cNvSpPr txBox="1"/>
          <p:nvPr/>
        </p:nvSpPr>
        <p:spPr>
          <a:xfrm>
            <a:off x="4617713"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973" name="Google Shape;2973;p69"/>
          <p:cNvSpPr txBox="1"/>
          <p:nvPr/>
        </p:nvSpPr>
        <p:spPr>
          <a:xfrm>
            <a:off x="5399474"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wood</a:t>
            </a:r>
            <a:endParaRPr sz="1000">
              <a:latin typeface="Helvetica Neue"/>
              <a:ea typeface="Helvetica Neue"/>
              <a:cs typeface="Helvetica Neue"/>
              <a:sym typeface="Helvetica Neue"/>
            </a:endParaRPr>
          </a:p>
        </p:txBody>
      </p:sp>
      <p:sp>
        <p:nvSpPr>
          <p:cNvPr id="2974" name="Google Shape;2974;p69"/>
          <p:cNvSpPr txBox="1"/>
          <p:nvPr/>
        </p:nvSpPr>
        <p:spPr>
          <a:xfrm>
            <a:off x="6181235"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2975" name="Google Shape;2975;p69"/>
          <p:cNvSpPr txBox="1"/>
          <p:nvPr/>
        </p:nvSpPr>
        <p:spPr>
          <a:xfrm>
            <a:off x="6962996"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976" name="Google Shape;2976;p69"/>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2977" name="Google Shape;2977;p69"/>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2978" name="Google Shape;2978;p69"/>
          <p:cNvPicPr preferRelativeResize="0"/>
          <p:nvPr/>
        </p:nvPicPr>
        <p:blipFill>
          <a:blip r:embed="rId6">
            <a:alphaModFix/>
          </a:blip>
          <a:stretch>
            <a:fillRect/>
          </a:stretch>
        </p:blipFill>
        <p:spPr>
          <a:xfrm>
            <a:off x="6406897" y="1269750"/>
            <a:ext cx="2314844" cy="1302100"/>
          </a:xfrm>
          <a:prstGeom prst="rect">
            <a:avLst/>
          </a:prstGeom>
          <a:noFill/>
          <a:ln>
            <a:noFill/>
          </a:ln>
        </p:spPr>
      </p:pic>
      <p:sp>
        <p:nvSpPr>
          <p:cNvPr id="2979" name="Google Shape;2979;p69"/>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Considering Language and Vision Retrieval</a:t>
            </a:r>
            <a:endParaRPr/>
          </a:p>
        </p:txBody>
      </p:sp>
      <p:sp>
        <p:nvSpPr>
          <p:cNvPr id="2985" name="Google Shape;2985;p70"/>
          <p:cNvSpPr txBox="1"/>
          <p:nvPr/>
        </p:nvSpPr>
        <p:spPr>
          <a:xfrm>
            <a:off x="1490688"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86" name="Google Shape;2986;p70"/>
          <p:cNvSpPr txBox="1"/>
          <p:nvPr/>
        </p:nvSpPr>
        <p:spPr>
          <a:xfrm>
            <a:off x="2272449"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2987" name="Google Shape;2987;p70"/>
          <p:cNvSpPr txBox="1"/>
          <p:nvPr/>
        </p:nvSpPr>
        <p:spPr>
          <a:xfrm>
            <a:off x="3054210"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988" name="Google Shape;2988;p70"/>
          <p:cNvSpPr txBox="1"/>
          <p:nvPr/>
        </p:nvSpPr>
        <p:spPr>
          <a:xfrm>
            <a:off x="3835971" y="36342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2989" name="Google Shape;2989;p70"/>
          <p:cNvSpPr txBox="1"/>
          <p:nvPr/>
        </p:nvSpPr>
        <p:spPr>
          <a:xfrm>
            <a:off x="4617713"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990" name="Google Shape;2990;p70"/>
          <p:cNvSpPr txBox="1"/>
          <p:nvPr/>
        </p:nvSpPr>
        <p:spPr>
          <a:xfrm>
            <a:off x="5399474"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991" name="Google Shape;2991;p70"/>
          <p:cNvSpPr txBox="1"/>
          <p:nvPr/>
        </p:nvSpPr>
        <p:spPr>
          <a:xfrm>
            <a:off x="6181235"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2992" name="Google Shape;2992;p70"/>
          <p:cNvSpPr txBox="1"/>
          <p:nvPr/>
        </p:nvSpPr>
        <p:spPr>
          <a:xfrm>
            <a:off x="6962996"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993" name="Google Shape;2993;p70"/>
          <p:cNvSpPr txBox="1"/>
          <p:nvPr/>
        </p:nvSpPr>
        <p:spPr>
          <a:xfrm>
            <a:off x="44811" y="4038940"/>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latin typeface="Helvetica Neue"/>
                <a:ea typeface="Helvetica Neue"/>
                <a:cs typeface="Helvetica Neue"/>
                <a:sym typeface="Helvetica Neue"/>
                <a:hlinkClick r:id="rId3"/>
              </a:rPr>
              <a:t>Stemming</a:t>
            </a:r>
            <a:endParaRPr sz="1800">
              <a:latin typeface="Helvetica Neue"/>
              <a:ea typeface="Helvetica Neue"/>
              <a:cs typeface="Helvetica Neue"/>
              <a:sym typeface="Helvetica Neue"/>
            </a:endParaRPr>
          </a:p>
        </p:txBody>
      </p:sp>
      <p:sp>
        <p:nvSpPr>
          <p:cNvPr id="2994" name="Google Shape;2994;p70"/>
          <p:cNvSpPr txBox="1"/>
          <p:nvPr/>
        </p:nvSpPr>
        <p:spPr>
          <a:xfrm>
            <a:off x="1490688" y="40914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2995" name="Google Shape;2995;p70"/>
          <p:cNvSpPr txBox="1"/>
          <p:nvPr/>
        </p:nvSpPr>
        <p:spPr>
          <a:xfrm>
            <a:off x="2272449"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parakeet</a:t>
            </a:r>
            <a:endParaRPr sz="1000">
              <a:latin typeface="Helvetica Neue"/>
              <a:ea typeface="Helvetica Neue"/>
              <a:cs typeface="Helvetica Neue"/>
              <a:sym typeface="Helvetica Neue"/>
            </a:endParaRPr>
          </a:p>
        </p:txBody>
      </p:sp>
      <p:sp>
        <p:nvSpPr>
          <p:cNvPr id="2996" name="Google Shape;2996;p70"/>
          <p:cNvSpPr txBox="1"/>
          <p:nvPr/>
        </p:nvSpPr>
        <p:spPr>
          <a:xfrm>
            <a:off x="3054210"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997" name="Google Shape;2997;p70"/>
          <p:cNvSpPr txBox="1"/>
          <p:nvPr/>
        </p:nvSpPr>
        <p:spPr>
          <a:xfrm>
            <a:off x="3835971"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998" name="Google Shape;2998;p70"/>
          <p:cNvSpPr txBox="1"/>
          <p:nvPr/>
        </p:nvSpPr>
        <p:spPr>
          <a:xfrm>
            <a:off x="4617713"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wire</a:t>
            </a:r>
            <a:endParaRPr sz="1000">
              <a:latin typeface="Helvetica Neue"/>
              <a:ea typeface="Helvetica Neue"/>
              <a:cs typeface="Helvetica Neue"/>
              <a:sym typeface="Helvetica Neue"/>
            </a:endParaRPr>
          </a:p>
        </p:txBody>
      </p:sp>
      <p:sp>
        <p:nvSpPr>
          <p:cNvPr id="2999" name="Google Shape;2999;p70"/>
          <p:cNvSpPr txBox="1"/>
          <p:nvPr/>
        </p:nvSpPr>
        <p:spPr>
          <a:xfrm>
            <a:off x="5399474"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frame</a:t>
            </a:r>
            <a:endParaRPr sz="1000">
              <a:latin typeface="Helvetica Neue"/>
              <a:ea typeface="Helvetica Neue"/>
              <a:cs typeface="Helvetica Neue"/>
              <a:sym typeface="Helvetica Neue"/>
            </a:endParaRPr>
          </a:p>
        </p:txBody>
      </p:sp>
      <p:sp>
        <p:nvSpPr>
          <p:cNvPr id="3000" name="Google Shape;3000;p70"/>
          <p:cNvSpPr txBox="1"/>
          <p:nvPr/>
        </p:nvSpPr>
        <p:spPr>
          <a:xfrm>
            <a:off x="6181235"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cage</a:t>
            </a:r>
            <a:endParaRPr sz="1000">
              <a:latin typeface="Helvetica Neue"/>
              <a:ea typeface="Helvetica Neue"/>
              <a:cs typeface="Helvetica Neue"/>
              <a:sym typeface="Helvetica Neue"/>
            </a:endParaRPr>
          </a:p>
        </p:txBody>
      </p:sp>
      <p:sp>
        <p:nvSpPr>
          <p:cNvPr id="3001" name="Google Shape;3001;p70"/>
          <p:cNvSpPr txBox="1"/>
          <p:nvPr/>
        </p:nvSpPr>
        <p:spPr>
          <a:xfrm>
            <a:off x="6962996"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3002" name="Google Shape;3002;p70"/>
          <p:cNvPicPr preferRelativeResize="0"/>
          <p:nvPr/>
        </p:nvPicPr>
        <p:blipFill>
          <a:blip r:embed="rId4">
            <a:alphaModFix/>
          </a:blip>
          <a:stretch>
            <a:fillRect/>
          </a:stretch>
        </p:blipFill>
        <p:spPr>
          <a:xfrm>
            <a:off x="584801" y="1271965"/>
            <a:ext cx="1887297" cy="1302116"/>
          </a:xfrm>
          <a:prstGeom prst="rect">
            <a:avLst/>
          </a:prstGeom>
          <a:noFill/>
          <a:ln>
            <a:noFill/>
          </a:ln>
        </p:spPr>
      </p:pic>
      <p:pic>
        <p:nvPicPr>
          <p:cNvPr id="3003" name="Google Shape;3003;p70"/>
          <p:cNvPicPr preferRelativeResize="0"/>
          <p:nvPr/>
        </p:nvPicPr>
        <p:blipFill>
          <a:blip r:embed="rId5">
            <a:alphaModFix/>
          </a:blip>
          <a:stretch>
            <a:fillRect/>
          </a:stretch>
        </p:blipFill>
        <p:spPr>
          <a:xfrm>
            <a:off x="3591580" y="1269750"/>
            <a:ext cx="1960812" cy="1302101"/>
          </a:xfrm>
          <a:prstGeom prst="rect">
            <a:avLst/>
          </a:prstGeom>
          <a:noFill/>
          <a:ln>
            <a:noFill/>
          </a:ln>
        </p:spPr>
      </p:pic>
      <p:sp>
        <p:nvSpPr>
          <p:cNvPr id="3004" name="Google Shape;3004;p70"/>
          <p:cNvSpPr txBox="1"/>
          <p:nvPr/>
        </p:nvSpPr>
        <p:spPr>
          <a:xfrm>
            <a:off x="1490688"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005" name="Google Shape;3005;p70"/>
          <p:cNvSpPr txBox="1"/>
          <p:nvPr/>
        </p:nvSpPr>
        <p:spPr>
          <a:xfrm>
            <a:off x="2272449"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snow</a:t>
            </a:r>
            <a:endParaRPr sz="1000">
              <a:latin typeface="Helvetica Neue"/>
              <a:ea typeface="Helvetica Neue"/>
              <a:cs typeface="Helvetica Neue"/>
              <a:sym typeface="Helvetica Neue"/>
            </a:endParaRPr>
          </a:p>
        </p:txBody>
      </p:sp>
      <p:sp>
        <p:nvSpPr>
          <p:cNvPr id="3006" name="Google Shape;3006;p70"/>
          <p:cNvSpPr txBox="1"/>
          <p:nvPr/>
        </p:nvSpPr>
        <p:spPr>
          <a:xfrm>
            <a:off x="3054210"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owl</a:t>
            </a:r>
            <a:endParaRPr sz="1000">
              <a:latin typeface="Helvetica Neue"/>
              <a:ea typeface="Helvetica Neue"/>
              <a:cs typeface="Helvetica Neue"/>
              <a:sym typeface="Helvetica Neue"/>
            </a:endParaRPr>
          </a:p>
        </p:txBody>
      </p:sp>
      <p:sp>
        <p:nvSpPr>
          <p:cNvPr id="3007" name="Google Shape;3007;p70"/>
          <p:cNvSpPr txBox="1"/>
          <p:nvPr/>
        </p:nvSpPr>
        <p:spPr>
          <a:xfrm>
            <a:off x="3835971"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land</a:t>
            </a:r>
            <a:endParaRPr sz="1000">
              <a:latin typeface="Helvetica Neue"/>
              <a:ea typeface="Helvetica Neue"/>
              <a:cs typeface="Helvetica Neue"/>
              <a:sym typeface="Helvetica Neue"/>
            </a:endParaRPr>
          </a:p>
        </p:txBody>
      </p:sp>
      <p:sp>
        <p:nvSpPr>
          <p:cNvPr id="3008" name="Google Shape;3008;p70"/>
          <p:cNvSpPr txBox="1"/>
          <p:nvPr/>
        </p:nvSpPr>
        <p:spPr>
          <a:xfrm>
            <a:off x="4617713"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3009" name="Google Shape;3009;p70"/>
          <p:cNvSpPr txBox="1"/>
          <p:nvPr/>
        </p:nvSpPr>
        <p:spPr>
          <a:xfrm>
            <a:off x="5399474"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wood</a:t>
            </a:r>
            <a:endParaRPr sz="1000">
              <a:latin typeface="Helvetica Neue"/>
              <a:ea typeface="Helvetica Neue"/>
              <a:cs typeface="Helvetica Neue"/>
              <a:sym typeface="Helvetica Neue"/>
            </a:endParaRPr>
          </a:p>
        </p:txBody>
      </p:sp>
      <p:sp>
        <p:nvSpPr>
          <p:cNvPr id="3010" name="Google Shape;3010;p70"/>
          <p:cNvSpPr txBox="1"/>
          <p:nvPr/>
        </p:nvSpPr>
        <p:spPr>
          <a:xfrm>
            <a:off x="6181235" y="45486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3011" name="Google Shape;3011;p70"/>
          <p:cNvSpPr txBox="1"/>
          <p:nvPr/>
        </p:nvSpPr>
        <p:spPr>
          <a:xfrm>
            <a:off x="6962996"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012" name="Google Shape;3012;p70"/>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013" name="Google Shape;3013;p70"/>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014" name="Google Shape;3014;p70"/>
          <p:cNvPicPr preferRelativeResize="0"/>
          <p:nvPr/>
        </p:nvPicPr>
        <p:blipFill>
          <a:blip r:embed="rId6">
            <a:alphaModFix/>
          </a:blip>
          <a:stretch>
            <a:fillRect/>
          </a:stretch>
        </p:blipFill>
        <p:spPr>
          <a:xfrm>
            <a:off x="6406897" y="1269750"/>
            <a:ext cx="2314844" cy="1302100"/>
          </a:xfrm>
          <a:prstGeom prst="rect">
            <a:avLst/>
          </a:prstGeom>
          <a:noFill/>
          <a:ln>
            <a:noFill/>
          </a:ln>
        </p:spPr>
      </p:pic>
      <p:sp>
        <p:nvSpPr>
          <p:cNvPr id="3015" name="Google Shape;3015;p70"/>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016" name="Google Shape;3016;p70"/>
          <p:cNvSpPr/>
          <p:nvPr/>
        </p:nvSpPr>
        <p:spPr>
          <a:xfrm>
            <a:off x="499784" y="1736901"/>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0"/>
          <p:cNvSpPr/>
          <p:nvPr/>
        </p:nvSpPr>
        <p:spPr>
          <a:xfrm>
            <a:off x="4341146" y="2012551"/>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0"/>
          <p:cNvSpPr/>
          <p:nvPr/>
        </p:nvSpPr>
        <p:spPr>
          <a:xfrm>
            <a:off x="7270359" y="2112476"/>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Considering Language and Vision Retrieval</a:t>
            </a:r>
            <a:endParaRPr/>
          </a:p>
        </p:txBody>
      </p:sp>
      <p:sp>
        <p:nvSpPr>
          <p:cNvPr id="3024" name="Google Shape;3024;p71"/>
          <p:cNvSpPr txBox="1"/>
          <p:nvPr/>
        </p:nvSpPr>
        <p:spPr>
          <a:xfrm>
            <a:off x="1490688"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025" name="Google Shape;3025;p71"/>
          <p:cNvSpPr txBox="1"/>
          <p:nvPr/>
        </p:nvSpPr>
        <p:spPr>
          <a:xfrm>
            <a:off x="2272449"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3026" name="Google Shape;3026;p71"/>
          <p:cNvSpPr txBox="1"/>
          <p:nvPr/>
        </p:nvSpPr>
        <p:spPr>
          <a:xfrm>
            <a:off x="3054210" y="36342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bird</a:t>
            </a:r>
            <a:endParaRPr sz="1000">
              <a:solidFill>
                <a:srgbClr val="9900FF"/>
              </a:solidFill>
              <a:latin typeface="Helvetica Neue"/>
              <a:ea typeface="Helvetica Neue"/>
              <a:cs typeface="Helvetica Neue"/>
              <a:sym typeface="Helvetica Neue"/>
            </a:endParaRPr>
          </a:p>
        </p:txBody>
      </p:sp>
      <p:sp>
        <p:nvSpPr>
          <p:cNvPr id="3027" name="Google Shape;3027;p71"/>
          <p:cNvSpPr txBox="1"/>
          <p:nvPr/>
        </p:nvSpPr>
        <p:spPr>
          <a:xfrm>
            <a:off x="3835971"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028" name="Google Shape;3028;p71"/>
          <p:cNvSpPr txBox="1"/>
          <p:nvPr/>
        </p:nvSpPr>
        <p:spPr>
          <a:xfrm>
            <a:off x="4617713"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029" name="Google Shape;3029;p71"/>
          <p:cNvSpPr txBox="1"/>
          <p:nvPr/>
        </p:nvSpPr>
        <p:spPr>
          <a:xfrm>
            <a:off x="5399474"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3030" name="Google Shape;3030;p71"/>
          <p:cNvSpPr txBox="1"/>
          <p:nvPr/>
        </p:nvSpPr>
        <p:spPr>
          <a:xfrm>
            <a:off x="6181235"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3031" name="Google Shape;3031;p71"/>
          <p:cNvSpPr txBox="1"/>
          <p:nvPr/>
        </p:nvSpPr>
        <p:spPr>
          <a:xfrm>
            <a:off x="6962996"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032" name="Google Shape;3032;p71"/>
          <p:cNvSpPr txBox="1"/>
          <p:nvPr/>
        </p:nvSpPr>
        <p:spPr>
          <a:xfrm>
            <a:off x="1490688"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033" name="Google Shape;3033;p71"/>
          <p:cNvSpPr txBox="1"/>
          <p:nvPr/>
        </p:nvSpPr>
        <p:spPr>
          <a:xfrm>
            <a:off x="2272449" y="40914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parakeet</a:t>
            </a:r>
            <a:endParaRPr sz="1000">
              <a:solidFill>
                <a:srgbClr val="9900FF"/>
              </a:solidFill>
              <a:latin typeface="Helvetica Neue"/>
              <a:ea typeface="Helvetica Neue"/>
              <a:cs typeface="Helvetica Neue"/>
              <a:sym typeface="Helvetica Neue"/>
            </a:endParaRPr>
          </a:p>
        </p:txBody>
      </p:sp>
      <p:sp>
        <p:nvSpPr>
          <p:cNvPr id="3034" name="Google Shape;3034;p71"/>
          <p:cNvSpPr txBox="1"/>
          <p:nvPr/>
        </p:nvSpPr>
        <p:spPr>
          <a:xfrm>
            <a:off x="3054210"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035" name="Google Shape;3035;p71"/>
          <p:cNvSpPr txBox="1"/>
          <p:nvPr/>
        </p:nvSpPr>
        <p:spPr>
          <a:xfrm>
            <a:off x="3835971"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036" name="Google Shape;3036;p71"/>
          <p:cNvSpPr txBox="1"/>
          <p:nvPr/>
        </p:nvSpPr>
        <p:spPr>
          <a:xfrm>
            <a:off x="4617713"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wire</a:t>
            </a:r>
            <a:endParaRPr sz="1000">
              <a:latin typeface="Helvetica Neue"/>
              <a:ea typeface="Helvetica Neue"/>
              <a:cs typeface="Helvetica Neue"/>
              <a:sym typeface="Helvetica Neue"/>
            </a:endParaRPr>
          </a:p>
        </p:txBody>
      </p:sp>
      <p:sp>
        <p:nvSpPr>
          <p:cNvPr id="3037" name="Google Shape;3037;p71"/>
          <p:cNvSpPr txBox="1"/>
          <p:nvPr/>
        </p:nvSpPr>
        <p:spPr>
          <a:xfrm>
            <a:off x="5399474"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frame</a:t>
            </a:r>
            <a:endParaRPr sz="1000">
              <a:latin typeface="Helvetica Neue"/>
              <a:ea typeface="Helvetica Neue"/>
              <a:cs typeface="Helvetica Neue"/>
              <a:sym typeface="Helvetica Neue"/>
            </a:endParaRPr>
          </a:p>
        </p:txBody>
      </p:sp>
      <p:sp>
        <p:nvSpPr>
          <p:cNvPr id="3038" name="Google Shape;3038;p71"/>
          <p:cNvSpPr txBox="1"/>
          <p:nvPr/>
        </p:nvSpPr>
        <p:spPr>
          <a:xfrm>
            <a:off x="6181235"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cage</a:t>
            </a:r>
            <a:endParaRPr sz="1000">
              <a:latin typeface="Helvetica Neue"/>
              <a:ea typeface="Helvetica Neue"/>
              <a:cs typeface="Helvetica Neue"/>
              <a:sym typeface="Helvetica Neue"/>
            </a:endParaRPr>
          </a:p>
        </p:txBody>
      </p:sp>
      <p:sp>
        <p:nvSpPr>
          <p:cNvPr id="3039" name="Google Shape;3039;p71"/>
          <p:cNvSpPr txBox="1"/>
          <p:nvPr/>
        </p:nvSpPr>
        <p:spPr>
          <a:xfrm>
            <a:off x="6962996"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3040" name="Google Shape;3040;p71"/>
          <p:cNvPicPr preferRelativeResize="0"/>
          <p:nvPr/>
        </p:nvPicPr>
        <p:blipFill>
          <a:blip r:embed="rId3">
            <a:alphaModFix/>
          </a:blip>
          <a:stretch>
            <a:fillRect/>
          </a:stretch>
        </p:blipFill>
        <p:spPr>
          <a:xfrm>
            <a:off x="584801" y="1271965"/>
            <a:ext cx="1887297" cy="1302116"/>
          </a:xfrm>
          <a:prstGeom prst="rect">
            <a:avLst/>
          </a:prstGeom>
          <a:noFill/>
          <a:ln>
            <a:noFill/>
          </a:ln>
        </p:spPr>
      </p:pic>
      <p:pic>
        <p:nvPicPr>
          <p:cNvPr id="3041" name="Google Shape;3041;p71"/>
          <p:cNvPicPr preferRelativeResize="0"/>
          <p:nvPr/>
        </p:nvPicPr>
        <p:blipFill>
          <a:blip r:embed="rId4">
            <a:alphaModFix/>
          </a:blip>
          <a:stretch>
            <a:fillRect/>
          </a:stretch>
        </p:blipFill>
        <p:spPr>
          <a:xfrm>
            <a:off x="3591580" y="1269750"/>
            <a:ext cx="1960812" cy="1302101"/>
          </a:xfrm>
          <a:prstGeom prst="rect">
            <a:avLst/>
          </a:prstGeom>
          <a:noFill/>
          <a:ln>
            <a:noFill/>
          </a:ln>
        </p:spPr>
      </p:pic>
      <p:sp>
        <p:nvSpPr>
          <p:cNvPr id="3042" name="Google Shape;3042;p71"/>
          <p:cNvSpPr txBox="1"/>
          <p:nvPr/>
        </p:nvSpPr>
        <p:spPr>
          <a:xfrm>
            <a:off x="1490688"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043" name="Google Shape;3043;p71"/>
          <p:cNvSpPr txBox="1"/>
          <p:nvPr/>
        </p:nvSpPr>
        <p:spPr>
          <a:xfrm>
            <a:off x="2272449"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snow</a:t>
            </a:r>
            <a:endParaRPr sz="1000">
              <a:latin typeface="Helvetica Neue"/>
              <a:ea typeface="Helvetica Neue"/>
              <a:cs typeface="Helvetica Neue"/>
              <a:sym typeface="Helvetica Neue"/>
            </a:endParaRPr>
          </a:p>
        </p:txBody>
      </p:sp>
      <p:sp>
        <p:nvSpPr>
          <p:cNvPr id="3044" name="Google Shape;3044;p71"/>
          <p:cNvSpPr txBox="1"/>
          <p:nvPr/>
        </p:nvSpPr>
        <p:spPr>
          <a:xfrm>
            <a:off x="3054210" y="45486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owl</a:t>
            </a:r>
            <a:endParaRPr sz="1000">
              <a:solidFill>
                <a:srgbClr val="9900FF"/>
              </a:solidFill>
              <a:latin typeface="Helvetica Neue"/>
              <a:ea typeface="Helvetica Neue"/>
              <a:cs typeface="Helvetica Neue"/>
              <a:sym typeface="Helvetica Neue"/>
            </a:endParaRPr>
          </a:p>
        </p:txBody>
      </p:sp>
      <p:sp>
        <p:nvSpPr>
          <p:cNvPr id="3045" name="Google Shape;3045;p71"/>
          <p:cNvSpPr txBox="1"/>
          <p:nvPr/>
        </p:nvSpPr>
        <p:spPr>
          <a:xfrm>
            <a:off x="3835971"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land</a:t>
            </a:r>
            <a:endParaRPr sz="1000">
              <a:latin typeface="Helvetica Neue"/>
              <a:ea typeface="Helvetica Neue"/>
              <a:cs typeface="Helvetica Neue"/>
              <a:sym typeface="Helvetica Neue"/>
            </a:endParaRPr>
          </a:p>
        </p:txBody>
      </p:sp>
      <p:sp>
        <p:nvSpPr>
          <p:cNvPr id="3046" name="Google Shape;3046;p71"/>
          <p:cNvSpPr txBox="1"/>
          <p:nvPr/>
        </p:nvSpPr>
        <p:spPr>
          <a:xfrm>
            <a:off x="4617713"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3047" name="Google Shape;3047;p71"/>
          <p:cNvSpPr txBox="1"/>
          <p:nvPr/>
        </p:nvSpPr>
        <p:spPr>
          <a:xfrm>
            <a:off x="5399474"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wood</a:t>
            </a:r>
            <a:endParaRPr sz="1000">
              <a:latin typeface="Helvetica Neue"/>
              <a:ea typeface="Helvetica Neue"/>
              <a:cs typeface="Helvetica Neue"/>
              <a:sym typeface="Helvetica Neue"/>
            </a:endParaRPr>
          </a:p>
        </p:txBody>
      </p:sp>
      <p:sp>
        <p:nvSpPr>
          <p:cNvPr id="3048" name="Google Shape;3048;p71"/>
          <p:cNvSpPr txBox="1"/>
          <p:nvPr/>
        </p:nvSpPr>
        <p:spPr>
          <a:xfrm>
            <a:off x="6181235"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049" name="Google Shape;3049;p71"/>
          <p:cNvSpPr txBox="1"/>
          <p:nvPr/>
        </p:nvSpPr>
        <p:spPr>
          <a:xfrm>
            <a:off x="6962996"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050" name="Google Shape;3050;p71"/>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051" name="Google Shape;3051;p71"/>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052" name="Google Shape;3052;p71"/>
          <p:cNvPicPr preferRelativeResize="0"/>
          <p:nvPr/>
        </p:nvPicPr>
        <p:blipFill>
          <a:blip r:embed="rId5">
            <a:alphaModFix/>
          </a:blip>
          <a:stretch>
            <a:fillRect/>
          </a:stretch>
        </p:blipFill>
        <p:spPr>
          <a:xfrm>
            <a:off x="6406897" y="1269750"/>
            <a:ext cx="2314844" cy="1302100"/>
          </a:xfrm>
          <a:prstGeom prst="rect">
            <a:avLst/>
          </a:prstGeom>
          <a:noFill/>
          <a:ln>
            <a:noFill/>
          </a:ln>
        </p:spPr>
      </p:pic>
      <p:sp>
        <p:nvSpPr>
          <p:cNvPr id="3053" name="Google Shape;3053;p71"/>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054" name="Google Shape;3054;p71"/>
          <p:cNvSpPr/>
          <p:nvPr/>
        </p:nvSpPr>
        <p:spPr>
          <a:xfrm>
            <a:off x="768709" y="1272022"/>
            <a:ext cx="1302000" cy="13020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4187079" y="1312499"/>
            <a:ext cx="966900" cy="9669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6868962" y="1439848"/>
            <a:ext cx="1131900" cy="11319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Roleplaying Breakouts: March 31, April 7, April 14</a:t>
            </a:r>
            <a:endParaRPr/>
          </a:p>
        </p:txBody>
      </p:sp>
      <p:pic>
        <p:nvPicPr>
          <p:cNvPr id="124" name="Google Shape;124;p18">
            <a:hlinkClick r:id="rId3"/>
          </p:cNvPr>
          <p:cNvPicPr preferRelativeResize="0"/>
          <p:nvPr/>
        </p:nvPicPr>
        <p:blipFill>
          <a:blip r:embed="rId4">
            <a:alphaModFix/>
          </a:blip>
          <a:stretch>
            <a:fillRect/>
          </a:stretch>
        </p:blipFill>
        <p:spPr>
          <a:xfrm>
            <a:off x="2157863" y="958925"/>
            <a:ext cx="4828273" cy="407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Language Token Embeddings</a:t>
            </a:r>
            <a:endParaRPr/>
          </a:p>
        </p:txBody>
      </p:sp>
      <p:sp>
        <p:nvSpPr>
          <p:cNvPr id="3062" name="Google Shape;3062;p72"/>
          <p:cNvSpPr txBox="1"/>
          <p:nvPr>
            <p:ph idx="1" type="body"/>
          </p:nvPr>
        </p:nvSpPr>
        <p:spPr>
          <a:xfrm>
            <a:off x="311700" y="1152475"/>
            <a:ext cx="8520600" cy="39351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a:t>Cosine similarity of “bird”, “owl”, “parakeet” helps share information across training data</a:t>
            </a:r>
            <a:endParaRPr/>
          </a:p>
          <a:p>
            <a:pPr indent="-368300" lvl="0" marL="457200" rtl="0" algn="l">
              <a:spcBef>
                <a:spcPts val="0"/>
              </a:spcBef>
              <a:spcAft>
                <a:spcPts val="0"/>
              </a:spcAft>
              <a:buSzPts val="2200"/>
              <a:buChar char="●"/>
            </a:pPr>
            <a:r>
              <a:rPr lang="en"/>
              <a:t>Taking a guess: what are the nearest neighbors of “green” in </a:t>
            </a:r>
            <a:r>
              <a:rPr lang="en" u="sng">
                <a:solidFill>
                  <a:schemeClr val="hlink"/>
                </a:solidFill>
                <a:hlinkClick r:id="rId3"/>
              </a:rPr>
              <a:t>word2vec embedding space</a:t>
            </a:r>
            <a:r>
              <a:rPr lang="en"/>
              <a:t>?</a:t>
            </a:r>
            <a:endParaRPr/>
          </a:p>
          <a:p>
            <a:pPr indent="-368300" lvl="1" marL="914400" rtl="0" algn="l">
              <a:spcBef>
                <a:spcPts val="0"/>
              </a:spcBef>
              <a:spcAft>
                <a:spcPts val="0"/>
              </a:spcAft>
              <a:buSzPts val="2200"/>
              <a:buChar char="○"/>
            </a:pPr>
            <a:r>
              <a:rPr lang="en"/>
              <a:t>Blue, white, red, yellow, black, grey, purple, pink, light, gray</a:t>
            </a:r>
            <a:endParaRPr/>
          </a:p>
          <a:p>
            <a:pPr indent="-368300" lvl="0" marL="457200" rtl="0" algn="l">
              <a:spcBef>
                <a:spcPts val="0"/>
              </a:spcBef>
              <a:spcAft>
                <a:spcPts val="0"/>
              </a:spcAft>
              <a:buSzPts val="2200"/>
              <a:buChar char="●"/>
            </a:pPr>
            <a:r>
              <a:rPr lang="en"/>
              <a:t>What can we learn for highly polysemous words like “play”?</a:t>
            </a:r>
            <a:endParaRPr/>
          </a:p>
          <a:p>
            <a:pPr indent="-368300" lvl="1" marL="914400" rtl="0" algn="l">
              <a:spcBef>
                <a:spcPts val="0"/>
              </a:spcBef>
              <a:spcAft>
                <a:spcPts val="0"/>
              </a:spcAft>
              <a:buSzPts val="2200"/>
              <a:buChar char="○"/>
            </a:pPr>
            <a:r>
              <a:rPr lang="en"/>
              <a:t>“play guitar”, “play piano”, “play basketball”, “play tag”</a:t>
            </a:r>
            <a:endParaRPr/>
          </a:p>
          <a:p>
            <a:pPr indent="-368300" lvl="0" marL="457200" rtl="0" algn="l">
              <a:spcBef>
                <a:spcPts val="0"/>
              </a:spcBef>
              <a:spcAft>
                <a:spcPts val="0"/>
              </a:spcAft>
              <a:buSzPts val="2200"/>
              <a:buChar char="●"/>
            </a:pPr>
            <a:r>
              <a:rPr lang="en"/>
              <a:t>Text-based embeddings help us share information </a:t>
            </a:r>
            <a:r>
              <a:rPr b="1" i="1" lang="en"/>
              <a:t>only to the extent that</a:t>
            </a:r>
            <a:r>
              <a:rPr lang="en"/>
              <a:t> </a:t>
            </a:r>
            <a:r>
              <a:rPr b="1" i="1" lang="en"/>
              <a:t>words used in a similar context share a visual representation</a:t>
            </a:r>
            <a:endParaRPr/>
          </a:p>
          <a:p>
            <a:pPr indent="-368300" lvl="1" marL="914400" rtl="0" algn="l">
              <a:spcBef>
                <a:spcPts val="0"/>
              </a:spcBef>
              <a:spcAft>
                <a:spcPts val="0"/>
              </a:spcAft>
              <a:buSzPts val="2200"/>
              <a:buChar char="○"/>
            </a:pPr>
            <a:r>
              <a:rPr lang="en"/>
              <a:t>which is true for, say, birds or trees, but not colors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0" st="0"/>
                                            </p:txEl>
                                          </p:spTgt>
                                        </p:tgtEl>
                                        <p:attrNameLst>
                                          <p:attrName>style.visibility</p:attrName>
                                        </p:attrNameLst>
                                      </p:cBhvr>
                                      <p:to>
                                        <p:strVal val="visible"/>
                                      </p:to>
                                    </p:set>
                                    <p:animEffect filter="fade" transition="in">
                                      <p:cBhvr>
                                        <p:cTn dur="1000"/>
                                        <p:tgtEl>
                                          <p:spTgt spid="30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1" st="1"/>
                                            </p:txEl>
                                          </p:spTgt>
                                        </p:tgtEl>
                                        <p:attrNameLst>
                                          <p:attrName>style.visibility</p:attrName>
                                        </p:attrNameLst>
                                      </p:cBhvr>
                                      <p:to>
                                        <p:strVal val="visible"/>
                                      </p:to>
                                    </p:set>
                                    <p:animEffect filter="fade" transition="in">
                                      <p:cBhvr>
                                        <p:cTn dur="1000"/>
                                        <p:tgtEl>
                                          <p:spTgt spid="30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2" st="2"/>
                                            </p:txEl>
                                          </p:spTgt>
                                        </p:tgtEl>
                                        <p:attrNameLst>
                                          <p:attrName>style.visibility</p:attrName>
                                        </p:attrNameLst>
                                      </p:cBhvr>
                                      <p:to>
                                        <p:strVal val="visible"/>
                                      </p:to>
                                    </p:set>
                                    <p:animEffect filter="fade" transition="in">
                                      <p:cBhvr>
                                        <p:cTn dur="1000"/>
                                        <p:tgtEl>
                                          <p:spTgt spid="30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3" st="3"/>
                                            </p:txEl>
                                          </p:spTgt>
                                        </p:tgtEl>
                                        <p:attrNameLst>
                                          <p:attrName>style.visibility</p:attrName>
                                        </p:attrNameLst>
                                      </p:cBhvr>
                                      <p:to>
                                        <p:strVal val="visible"/>
                                      </p:to>
                                    </p:set>
                                    <p:animEffect filter="fade" transition="in">
                                      <p:cBhvr>
                                        <p:cTn dur="1000"/>
                                        <p:tgtEl>
                                          <p:spTgt spid="30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4" st="4"/>
                                            </p:txEl>
                                          </p:spTgt>
                                        </p:tgtEl>
                                        <p:attrNameLst>
                                          <p:attrName>style.visibility</p:attrName>
                                        </p:attrNameLst>
                                      </p:cBhvr>
                                      <p:to>
                                        <p:strVal val="visible"/>
                                      </p:to>
                                    </p:set>
                                    <p:animEffect filter="fade" transition="in">
                                      <p:cBhvr>
                                        <p:cTn dur="1000"/>
                                        <p:tgtEl>
                                          <p:spTgt spid="30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5" st="5"/>
                                            </p:txEl>
                                          </p:spTgt>
                                        </p:tgtEl>
                                        <p:attrNameLst>
                                          <p:attrName>style.visibility</p:attrName>
                                        </p:attrNameLst>
                                      </p:cBhvr>
                                      <p:to>
                                        <p:strVal val="visible"/>
                                      </p:to>
                                    </p:set>
                                    <p:animEffect filter="fade" transition="in">
                                      <p:cBhvr>
                                        <p:cTn dur="1000"/>
                                        <p:tgtEl>
                                          <p:spTgt spid="30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6" st="6"/>
                                            </p:txEl>
                                          </p:spTgt>
                                        </p:tgtEl>
                                        <p:attrNameLst>
                                          <p:attrName>style.visibility</p:attrName>
                                        </p:attrNameLst>
                                      </p:cBhvr>
                                      <p:to>
                                        <p:strVal val="visible"/>
                                      </p:to>
                                    </p:set>
                                    <p:animEffect filter="fade" transition="in">
                                      <p:cBhvr>
                                        <p:cTn dur="1000"/>
                                        <p:tgtEl>
                                          <p:spTgt spid="306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Language Token Embeddings</a:t>
            </a:r>
            <a:endParaRPr/>
          </a:p>
        </p:txBody>
      </p:sp>
      <p:sp>
        <p:nvSpPr>
          <p:cNvPr id="3068" name="Google Shape;3068;p73"/>
          <p:cNvSpPr/>
          <p:nvPr/>
        </p:nvSpPr>
        <p:spPr>
          <a:xfrm>
            <a:off x="450450" y="1804150"/>
            <a:ext cx="3070500" cy="3070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1241625" y="2952750"/>
            <a:ext cx="224100" cy="224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1297625" y="3227350"/>
            <a:ext cx="224100" cy="224100"/>
          </a:xfrm>
          <a:prstGeom prst="ellipse">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3"/>
          <p:cNvSpPr/>
          <p:nvPr/>
        </p:nvSpPr>
        <p:spPr>
          <a:xfrm>
            <a:off x="1465725" y="3024650"/>
            <a:ext cx="224100" cy="2241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3"/>
          <p:cNvSpPr/>
          <p:nvPr/>
        </p:nvSpPr>
        <p:spPr>
          <a:xfrm>
            <a:off x="1010800" y="2571750"/>
            <a:ext cx="224100" cy="2241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1389550" y="3402275"/>
            <a:ext cx="224100" cy="224100"/>
          </a:xfrm>
          <a:prstGeom prst="ellipse">
            <a:avLst/>
          </a:prstGeom>
          <a:solidFill>
            <a:srgbClr val="20212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4" name="Google Shape;3074;p73"/>
          <p:cNvPicPr preferRelativeResize="0"/>
          <p:nvPr/>
        </p:nvPicPr>
        <p:blipFill rotWithShape="1">
          <a:blip r:embed="rId3">
            <a:alphaModFix/>
          </a:blip>
          <a:srcRect b="11071" l="78676" r="10906" t="60591"/>
          <a:stretch/>
        </p:blipFill>
        <p:spPr>
          <a:xfrm>
            <a:off x="1509456" y="1111175"/>
            <a:ext cx="952474" cy="599525"/>
          </a:xfrm>
          <a:prstGeom prst="rect">
            <a:avLst/>
          </a:prstGeom>
          <a:noFill/>
          <a:ln>
            <a:noFill/>
          </a:ln>
        </p:spPr>
      </p:pic>
      <p:sp>
        <p:nvSpPr>
          <p:cNvPr id="3075" name="Google Shape;3075;p73"/>
          <p:cNvSpPr txBox="1"/>
          <p:nvPr/>
        </p:nvSpPr>
        <p:spPr>
          <a:xfrm>
            <a:off x="3760725" y="2509491"/>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bunny rabbit held in a green field.”</a:t>
            </a:r>
            <a:endParaRPr sz="1800">
              <a:latin typeface="Helvetica Neue"/>
              <a:ea typeface="Helvetica Neue"/>
              <a:cs typeface="Helvetica Neue"/>
              <a:sym typeface="Helvetica Neue"/>
            </a:endParaRPr>
          </a:p>
        </p:txBody>
      </p:sp>
      <p:pic>
        <p:nvPicPr>
          <p:cNvPr id="3076" name="Google Shape;3076;p73"/>
          <p:cNvPicPr preferRelativeResize="0"/>
          <p:nvPr/>
        </p:nvPicPr>
        <p:blipFill>
          <a:blip r:embed="rId4">
            <a:alphaModFix/>
          </a:blip>
          <a:stretch>
            <a:fillRect/>
          </a:stretch>
        </p:blipFill>
        <p:spPr>
          <a:xfrm>
            <a:off x="4161728" y="3483900"/>
            <a:ext cx="1756688" cy="1398845"/>
          </a:xfrm>
          <a:prstGeom prst="rect">
            <a:avLst/>
          </a:prstGeom>
          <a:noFill/>
          <a:ln>
            <a:noFill/>
          </a:ln>
        </p:spPr>
      </p:pic>
      <p:sp>
        <p:nvSpPr>
          <p:cNvPr id="3077" name="Google Shape;3077;p73"/>
          <p:cNvSpPr/>
          <p:nvPr/>
        </p:nvSpPr>
        <p:spPr>
          <a:xfrm>
            <a:off x="1071281" y="2781293"/>
            <a:ext cx="572700" cy="572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1138516" y="3063681"/>
            <a:ext cx="572700" cy="572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3"/>
          <p:cNvSpPr txBox="1"/>
          <p:nvPr/>
        </p:nvSpPr>
        <p:spPr>
          <a:xfrm>
            <a:off x="4014525" y="1595100"/>
            <a:ext cx="2051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a:ea typeface="Helvetica Neue"/>
                <a:cs typeface="Helvetica Neue"/>
                <a:sym typeface="Helvetica Neue"/>
              </a:rPr>
              <a:t>Training</a:t>
            </a:r>
            <a:endParaRPr sz="2400">
              <a:latin typeface="Helvetica Neue"/>
              <a:ea typeface="Helvetica Neue"/>
              <a:cs typeface="Helvetica Neue"/>
              <a:sym typeface="Helvetica Neue"/>
            </a:endParaRPr>
          </a:p>
        </p:txBody>
      </p:sp>
      <p:grpSp>
        <p:nvGrpSpPr>
          <p:cNvPr id="3080" name="Google Shape;3080;p73"/>
          <p:cNvGrpSpPr/>
          <p:nvPr/>
        </p:nvGrpSpPr>
        <p:grpSpPr>
          <a:xfrm>
            <a:off x="6521150" y="1595100"/>
            <a:ext cx="2558700" cy="1653291"/>
            <a:chOff x="6521150" y="1595100"/>
            <a:chExt cx="2558700" cy="1653291"/>
          </a:xfrm>
        </p:grpSpPr>
        <p:sp>
          <p:nvSpPr>
            <p:cNvPr id="3081" name="Google Shape;3081;p73"/>
            <p:cNvSpPr txBox="1"/>
            <p:nvPr/>
          </p:nvSpPr>
          <p:spPr>
            <a:xfrm>
              <a:off x="6774954" y="1595100"/>
              <a:ext cx="2051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a:ea typeface="Helvetica Neue"/>
                  <a:cs typeface="Helvetica Neue"/>
                  <a:sym typeface="Helvetica Neue"/>
                </a:rPr>
                <a:t>Inference</a:t>
              </a:r>
              <a:endParaRPr sz="2400">
                <a:latin typeface="Helvetica Neue"/>
                <a:ea typeface="Helvetica Neue"/>
                <a:cs typeface="Helvetica Neue"/>
                <a:sym typeface="Helvetica Neue"/>
              </a:endParaRPr>
            </a:p>
          </p:txBody>
        </p:sp>
        <p:sp>
          <p:nvSpPr>
            <p:cNvPr id="3082" name="Google Shape;3082;p73"/>
            <p:cNvSpPr txBox="1"/>
            <p:nvPr/>
          </p:nvSpPr>
          <p:spPr>
            <a:xfrm>
              <a:off x="6521150" y="2509491"/>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black rabbit watches a red sunset.”</a:t>
              </a:r>
              <a:endParaRPr sz="1800">
                <a:latin typeface="Helvetica Neue"/>
                <a:ea typeface="Helvetica Neue"/>
                <a:cs typeface="Helvetica Neue"/>
                <a:sym typeface="Helvetica Neue"/>
              </a:endParaRPr>
            </a:p>
          </p:txBody>
        </p:sp>
      </p:grpSp>
      <p:pic>
        <p:nvPicPr>
          <p:cNvPr id="3083" name="Google Shape;3083;p73"/>
          <p:cNvPicPr preferRelativeResize="0"/>
          <p:nvPr/>
        </p:nvPicPr>
        <p:blipFill>
          <a:blip r:embed="rId4">
            <a:alphaModFix/>
          </a:blip>
          <a:stretch>
            <a:fillRect/>
          </a:stretch>
        </p:blipFill>
        <p:spPr>
          <a:xfrm>
            <a:off x="6922153" y="3483900"/>
            <a:ext cx="1756688" cy="13988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5"/>
                                        </p:tgtEl>
                                        <p:attrNameLst>
                                          <p:attrName>style.visibility</p:attrName>
                                        </p:attrNameLst>
                                      </p:cBhvr>
                                      <p:to>
                                        <p:strVal val="visible"/>
                                      </p:to>
                                    </p:set>
                                    <p:animEffect filter="fade" transition="in">
                                      <p:cBhvr>
                                        <p:cTn dur="1000"/>
                                        <p:tgtEl>
                                          <p:spTgt spid="3075"/>
                                        </p:tgtEl>
                                      </p:cBhvr>
                                    </p:animEffect>
                                  </p:childTnLst>
                                </p:cTn>
                              </p:par>
                              <p:par>
                                <p:cTn fill="hold" nodeType="withEffect" presetClass="entr" presetID="10" presetSubtype="0">
                                  <p:stCondLst>
                                    <p:cond delay="0"/>
                                  </p:stCondLst>
                                  <p:childTnLst>
                                    <p:set>
                                      <p:cBhvr>
                                        <p:cTn dur="1" fill="hold">
                                          <p:stCondLst>
                                            <p:cond delay="0"/>
                                          </p:stCondLst>
                                        </p:cTn>
                                        <p:tgtEl>
                                          <p:spTgt spid="3076"/>
                                        </p:tgtEl>
                                        <p:attrNameLst>
                                          <p:attrName>style.visibility</p:attrName>
                                        </p:attrNameLst>
                                      </p:cBhvr>
                                      <p:to>
                                        <p:strVal val="visible"/>
                                      </p:to>
                                    </p:set>
                                    <p:animEffect filter="fade" transition="in">
                                      <p:cBhvr>
                                        <p:cTn dur="1000"/>
                                        <p:tgtEl>
                                          <p:spTgt spid="3076"/>
                                        </p:tgtEl>
                                      </p:cBhvr>
                                    </p:animEffect>
                                  </p:childTnLst>
                                </p:cTn>
                              </p:par>
                              <p:par>
                                <p:cTn fill="hold" nodeType="withEffect" presetClass="entr" presetID="10" presetSubtype="0">
                                  <p:stCondLst>
                                    <p:cond delay="0"/>
                                  </p:stCondLst>
                                  <p:childTnLst>
                                    <p:set>
                                      <p:cBhvr>
                                        <p:cTn dur="1" fill="hold">
                                          <p:stCondLst>
                                            <p:cond delay="0"/>
                                          </p:stCondLst>
                                        </p:cTn>
                                        <p:tgtEl>
                                          <p:spTgt spid="3079"/>
                                        </p:tgtEl>
                                        <p:attrNameLst>
                                          <p:attrName>style.visibility</p:attrName>
                                        </p:attrNameLst>
                                      </p:cBhvr>
                                      <p:to>
                                        <p:strVal val="visible"/>
                                      </p:to>
                                    </p:set>
                                    <p:animEffect filter="fade" transition="in">
                                      <p:cBhvr>
                                        <p:cTn dur="1000"/>
                                        <p:tgtEl>
                                          <p:spTgt spid="3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1000"/>
                                        <p:tgtEl>
                                          <p:spTgt spid="3077"/>
                                        </p:tgtEl>
                                      </p:cBhvr>
                                    </p:animEffect>
                                  </p:childTnLst>
                                </p:cTn>
                              </p:par>
                              <p:par>
                                <p:cTn fill="hold" nodeType="withEffect" presetClass="entr" presetID="10" presetSubtype="0">
                                  <p:stCondLst>
                                    <p:cond delay="0"/>
                                  </p:stCondLst>
                                  <p:childTnLst>
                                    <p:set>
                                      <p:cBhvr>
                                        <p:cTn dur="1" fill="hold">
                                          <p:stCondLst>
                                            <p:cond delay="0"/>
                                          </p:stCondLst>
                                        </p:cTn>
                                        <p:tgtEl>
                                          <p:spTgt spid="3078"/>
                                        </p:tgtEl>
                                        <p:attrNameLst>
                                          <p:attrName>style.visibility</p:attrName>
                                        </p:attrNameLst>
                                      </p:cBhvr>
                                      <p:to>
                                        <p:strVal val="visible"/>
                                      </p:to>
                                    </p:set>
                                    <p:animEffect filter="fade" transition="in">
                                      <p:cBhvr>
                                        <p:cTn dur="1000"/>
                                        <p:tgtEl>
                                          <p:spTgt spid="3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gtEl>
                                        <p:attrNameLst>
                                          <p:attrName>style.visibility</p:attrName>
                                        </p:attrNameLst>
                                      </p:cBhvr>
                                      <p:to>
                                        <p:strVal val="visible"/>
                                      </p:to>
                                    </p:set>
                                    <p:animEffect filter="fade" transition="in">
                                      <p:cBhvr>
                                        <p:cTn dur="1000"/>
                                        <p:tgtEl>
                                          <p:spTgt spid="3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1000"/>
                                        <p:tgtEl>
                                          <p:spTgt spid="3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Vision</a:t>
            </a:r>
            <a:endParaRPr/>
          </a:p>
        </p:txBody>
      </p:sp>
      <p:grpSp>
        <p:nvGrpSpPr>
          <p:cNvPr id="3089" name="Google Shape;3089;p74"/>
          <p:cNvGrpSpPr/>
          <p:nvPr/>
        </p:nvGrpSpPr>
        <p:grpSpPr>
          <a:xfrm>
            <a:off x="159300" y="1382325"/>
            <a:ext cx="4260300" cy="2843725"/>
            <a:chOff x="159300" y="1382325"/>
            <a:chExt cx="4260300" cy="2843725"/>
          </a:xfrm>
        </p:grpSpPr>
        <p:pic>
          <p:nvPicPr>
            <p:cNvPr id="3090" name="Google Shape;3090;p74"/>
            <p:cNvPicPr preferRelativeResize="0"/>
            <p:nvPr/>
          </p:nvPicPr>
          <p:blipFill>
            <a:blip r:embed="rId3">
              <a:alphaModFix/>
            </a:blip>
            <a:stretch>
              <a:fillRect/>
            </a:stretch>
          </p:blipFill>
          <p:spPr>
            <a:xfrm>
              <a:off x="159300" y="1844025"/>
              <a:ext cx="4260300" cy="1920313"/>
            </a:xfrm>
            <a:prstGeom prst="rect">
              <a:avLst/>
            </a:prstGeom>
            <a:noFill/>
            <a:ln>
              <a:noFill/>
            </a:ln>
          </p:spPr>
        </p:pic>
        <p:sp>
          <p:nvSpPr>
            <p:cNvPr id="3091" name="Google Shape;3091;p74"/>
            <p:cNvSpPr txBox="1"/>
            <p:nvPr/>
          </p:nvSpPr>
          <p:spPr>
            <a:xfrm>
              <a:off x="159300" y="3764350"/>
              <a:ext cx="42603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AlexNet, VGG, ResNet, …</a:t>
              </a:r>
              <a:endParaRPr sz="1800">
                <a:latin typeface="Helvetica Neue"/>
                <a:ea typeface="Helvetica Neue"/>
                <a:cs typeface="Helvetica Neue"/>
                <a:sym typeface="Helvetica Neue"/>
              </a:endParaRPr>
            </a:p>
          </p:txBody>
        </p:sp>
        <p:sp>
          <p:nvSpPr>
            <p:cNvPr id="3092" name="Google Shape;3092;p74"/>
            <p:cNvSpPr txBox="1"/>
            <p:nvPr/>
          </p:nvSpPr>
          <p:spPr>
            <a:xfrm>
              <a:off x="159300" y="1382325"/>
              <a:ext cx="4204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Classification</a:t>
              </a:r>
              <a:endParaRPr sz="1800">
                <a:latin typeface="Helvetica Neue"/>
                <a:ea typeface="Helvetica Neue"/>
                <a:cs typeface="Helvetica Neue"/>
                <a:sym typeface="Helvetica Neue"/>
              </a:endParaRPr>
            </a:p>
          </p:txBody>
        </p:sp>
      </p:grpSp>
      <p:grpSp>
        <p:nvGrpSpPr>
          <p:cNvPr id="3093" name="Google Shape;3093;p74"/>
          <p:cNvGrpSpPr/>
          <p:nvPr/>
        </p:nvGrpSpPr>
        <p:grpSpPr>
          <a:xfrm>
            <a:off x="4572000" y="1382325"/>
            <a:ext cx="4468800" cy="2843725"/>
            <a:chOff x="4572000" y="1382325"/>
            <a:chExt cx="4468800" cy="2843725"/>
          </a:xfrm>
        </p:grpSpPr>
        <p:pic>
          <p:nvPicPr>
            <p:cNvPr id="3094" name="Google Shape;3094;p74"/>
            <p:cNvPicPr preferRelativeResize="0"/>
            <p:nvPr/>
          </p:nvPicPr>
          <p:blipFill>
            <a:blip r:embed="rId4">
              <a:alphaModFix/>
            </a:blip>
            <a:stretch>
              <a:fillRect/>
            </a:stretch>
          </p:blipFill>
          <p:spPr>
            <a:xfrm>
              <a:off x="4572000" y="2060514"/>
              <a:ext cx="4468800" cy="1487349"/>
            </a:xfrm>
            <a:prstGeom prst="rect">
              <a:avLst/>
            </a:prstGeom>
            <a:noFill/>
            <a:ln>
              <a:noFill/>
            </a:ln>
          </p:spPr>
        </p:pic>
        <p:sp>
          <p:nvSpPr>
            <p:cNvPr id="3095" name="Google Shape;3095;p74"/>
            <p:cNvSpPr txBox="1"/>
            <p:nvPr/>
          </p:nvSpPr>
          <p:spPr>
            <a:xfrm>
              <a:off x="4704300" y="1382325"/>
              <a:ext cx="4204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Detection</a:t>
              </a:r>
              <a:endParaRPr sz="1800">
                <a:latin typeface="Helvetica Neue"/>
                <a:ea typeface="Helvetica Neue"/>
                <a:cs typeface="Helvetica Neue"/>
                <a:sym typeface="Helvetica Neue"/>
              </a:endParaRPr>
            </a:p>
          </p:txBody>
        </p:sp>
        <p:sp>
          <p:nvSpPr>
            <p:cNvPr id="3096" name="Google Shape;3096;p74"/>
            <p:cNvSpPr txBox="1"/>
            <p:nvPr/>
          </p:nvSpPr>
          <p:spPr>
            <a:xfrm>
              <a:off x="4676250" y="3764350"/>
              <a:ext cx="42603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Faster R-CNN, YOLO, …</a:t>
              </a:r>
              <a:endParaRPr sz="1800">
                <a:latin typeface="Helvetica Neue"/>
                <a:ea typeface="Helvetica Neue"/>
                <a:cs typeface="Helvetica Neue"/>
                <a:sym typeface="Helvetica Neue"/>
              </a:endParaRPr>
            </a:p>
          </p:txBody>
        </p:sp>
      </p:grpSp>
      <p:sp>
        <p:nvSpPr>
          <p:cNvPr id="3097" name="Google Shape;3097;p74"/>
          <p:cNvSpPr/>
          <p:nvPr/>
        </p:nvSpPr>
        <p:spPr>
          <a:xfrm>
            <a:off x="25" y="4863350"/>
            <a:ext cx="91440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5"/>
              </a:rPr>
              <a:t>Faster R-CNN: Towards Real-Time Object Detection with Region Proposal Networks, 2015.</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1000"/>
                                        <p:tgtEl>
                                          <p:spTgt spid="3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3"/>
                                        </p:tgtEl>
                                        <p:attrNameLst>
                                          <p:attrName>style.visibility</p:attrName>
                                        </p:attrNameLst>
                                      </p:cBhvr>
                                      <p:to>
                                        <p:strVal val="visible"/>
                                      </p:to>
                                    </p:set>
                                    <p:animEffect filter="fade" transition="in">
                                      <p:cBhvr>
                                        <p:cTn dur="1000"/>
                                        <p:tgtEl>
                                          <p:spTgt spid="3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Vision</a:t>
            </a:r>
            <a:endParaRPr/>
          </a:p>
        </p:txBody>
      </p:sp>
      <p:grpSp>
        <p:nvGrpSpPr>
          <p:cNvPr id="3103" name="Google Shape;3103;p75"/>
          <p:cNvGrpSpPr/>
          <p:nvPr/>
        </p:nvGrpSpPr>
        <p:grpSpPr>
          <a:xfrm>
            <a:off x="159300" y="1382325"/>
            <a:ext cx="4260300" cy="2843725"/>
            <a:chOff x="159300" y="1382325"/>
            <a:chExt cx="4260300" cy="2843725"/>
          </a:xfrm>
        </p:grpSpPr>
        <p:pic>
          <p:nvPicPr>
            <p:cNvPr id="3104" name="Google Shape;3104;p75"/>
            <p:cNvPicPr preferRelativeResize="0"/>
            <p:nvPr/>
          </p:nvPicPr>
          <p:blipFill>
            <a:blip r:embed="rId3">
              <a:alphaModFix/>
            </a:blip>
            <a:stretch>
              <a:fillRect/>
            </a:stretch>
          </p:blipFill>
          <p:spPr>
            <a:xfrm>
              <a:off x="159300" y="1844025"/>
              <a:ext cx="4260300" cy="1920313"/>
            </a:xfrm>
            <a:prstGeom prst="rect">
              <a:avLst/>
            </a:prstGeom>
            <a:noFill/>
            <a:ln>
              <a:noFill/>
            </a:ln>
          </p:spPr>
        </p:pic>
        <p:sp>
          <p:nvSpPr>
            <p:cNvPr id="3105" name="Google Shape;3105;p75"/>
            <p:cNvSpPr txBox="1"/>
            <p:nvPr/>
          </p:nvSpPr>
          <p:spPr>
            <a:xfrm>
              <a:off x="159300" y="3764350"/>
              <a:ext cx="42603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AlexNet, VGG, ResNet, …</a:t>
              </a:r>
              <a:endParaRPr sz="1800">
                <a:latin typeface="Helvetica Neue"/>
                <a:ea typeface="Helvetica Neue"/>
                <a:cs typeface="Helvetica Neue"/>
                <a:sym typeface="Helvetica Neue"/>
              </a:endParaRPr>
            </a:p>
          </p:txBody>
        </p:sp>
        <p:sp>
          <p:nvSpPr>
            <p:cNvPr id="3106" name="Google Shape;3106;p75"/>
            <p:cNvSpPr txBox="1"/>
            <p:nvPr/>
          </p:nvSpPr>
          <p:spPr>
            <a:xfrm>
              <a:off x="159300" y="1382325"/>
              <a:ext cx="4204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Classification</a:t>
              </a:r>
              <a:endParaRPr sz="1800">
                <a:latin typeface="Helvetica Neue"/>
                <a:ea typeface="Helvetica Neue"/>
                <a:cs typeface="Helvetica Neue"/>
                <a:sym typeface="Helvetica Neue"/>
              </a:endParaRPr>
            </a:p>
          </p:txBody>
        </p:sp>
      </p:grpSp>
      <p:grpSp>
        <p:nvGrpSpPr>
          <p:cNvPr id="3107" name="Google Shape;3107;p75"/>
          <p:cNvGrpSpPr/>
          <p:nvPr/>
        </p:nvGrpSpPr>
        <p:grpSpPr>
          <a:xfrm>
            <a:off x="4572000" y="1382325"/>
            <a:ext cx="4468800" cy="2843725"/>
            <a:chOff x="4572000" y="1382325"/>
            <a:chExt cx="4468800" cy="2843725"/>
          </a:xfrm>
        </p:grpSpPr>
        <p:pic>
          <p:nvPicPr>
            <p:cNvPr id="3108" name="Google Shape;3108;p75"/>
            <p:cNvPicPr preferRelativeResize="0"/>
            <p:nvPr/>
          </p:nvPicPr>
          <p:blipFill>
            <a:blip r:embed="rId4">
              <a:alphaModFix/>
            </a:blip>
            <a:stretch>
              <a:fillRect/>
            </a:stretch>
          </p:blipFill>
          <p:spPr>
            <a:xfrm>
              <a:off x="4572000" y="2060514"/>
              <a:ext cx="4468800" cy="1487349"/>
            </a:xfrm>
            <a:prstGeom prst="rect">
              <a:avLst/>
            </a:prstGeom>
            <a:noFill/>
            <a:ln>
              <a:noFill/>
            </a:ln>
          </p:spPr>
        </p:pic>
        <p:sp>
          <p:nvSpPr>
            <p:cNvPr id="3109" name="Google Shape;3109;p75"/>
            <p:cNvSpPr txBox="1"/>
            <p:nvPr/>
          </p:nvSpPr>
          <p:spPr>
            <a:xfrm>
              <a:off x="4704300" y="1382325"/>
              <a:ext cx="4204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Detection</a:t>
              </a:r>
              <a:endParaRPr sz="1800">
                <a:latin typeface="Helvetica Neue"/>
                <a:ea typeface="Helvetica Neue"/>
                <a:cs typeface="Helvetica Neue"/>
                <a:sym typeface="Helvetica Neue"/>
              </a:endParaRPr>
            </a:p>
          </p:txBody>
        </p:sp>
        <p:sp>
          <p:nvSpPr>
            <p:cNvPr id="3110" name="Google Shape;3110;p75"/>
            <p:cNvSpPr txBox="1"/>
            <p:nvPr/>
          </p:nvSpPr>
          <p:spPr>
            <a:xfrm>
              <a:off x="4676250" y="3764350"/>
              <a:ext cx="42603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Faster R-CNN, YOLO, …</a:t>
              </a:r>
              <a:endParaRPr sz="1800">
                <a:latin typeface="Helvetica Neue"/>
                <a:ea typeface="Helvetica Neue"/>
                <a:cs typeface="Helvetica Neue"/>
                <a:sym typeface="Helvetica Neue"/>
              </a:endParaRPr>
            </a:p>
          </p:txBody>
        </p:sp>
      </p:grpSp>
      <p:pic>
        <p:nvPicPr>
          <p:cNvPr id="3111" name="Google Shape;3111;p75"/>
          <p:cNvPicPr preferRelativeResize="0"/>
          <p:nvPr/>
        </p:nvPicPr>
        <p:blipFill>
          <a:blip r:embed="rId5">
            <a:alphaModFix/>
          </a:blip>
          <a:stretch>
            <a:fillRect/>
          </a:stretch>
        </p:blipFill>
        <p:spPr>
          <a:xfrm>
            <a:off x="391950" y="1939752"/>
            <a:ext cx="3462875" cy="2941900"/>
          </a:xfrm>
          <a:prstGeom prst="rect">
            <a:avLst/>
          </a:prstGeom>
          <a:noFill/>
          <a:ln>
            <a:noFill/>
          </a:ln>
        </p:spPr>
      </p:pic>
      <p:pic>
        <p:nvPicPr>
          <p:cNvPr id="3112" name="Google Shape;3112;p75"/>
          <p:cNvPicPr preferRelativeResize="0"/>
          <p:nvPr/>
        </p:nvPicPr>
        <p:blipFill>
          <a:blip r:embed="rId6">
            <a:alphaModFix/>
          </a:blip>
          <a:stretch>
            <a:fillRect/>
          </a:stretch>
        </p:blipFill>
        <p:spPr>
          <a:xfrm>
            <a:off x="4572000" y="2051812"/>
            <a:ext cx="4468799" cy="2367088"/>
          </a:xfrm>
          <a:prstGeom prst="rect">
            <a:avLst/>
          </a:prstGeom>
          <a:noFill/>
          <a:ln>
            <a:noFill/>
          </a:ln>
        </p:spPr>
      </p:pic>
      <p:sp>
        <p:nvSpPr>
          <p:cNvPr id="3113" name="Google Shape;3113;p75"/>
          <p:cNvSpPr/>
          <p:nvPr/>
        </p:nvSpPr>
        <p:spPr>
          <a:xfrm>
            <a:off x="25" y="4863350"/>
            <a:ext cx="91440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7"/>
              </a:rPr>
              <a:t>The PASCAL Visual Object Classes (VOC) Challenge, 2010.</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1000"/>
                                        <p:tgtEl>
                                          <p:spTgt spid="3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1000"/>
                                        <p:tgtEl>
                                          <p:spTgt spid="3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
        <p:nvSpPr>
          <p:cNvPr id="3118" name="Google Shape;311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Feats. Considering Language and Vision Retrieval</a:t>
            </a:r>
            <a:endParaRPr/>
          </a:p>
        </p:txBody>
      </p:sp>
      <p:sp>
        <p:nvSpPr>
          <p:cNvPr id="3119" name="Google Shape;3119;p76"/>
          <p:cNvSpPr txBox="1"/>
          <p:nvPr/>
        </p:nvSpPr>
        <p:spPr>
          <a:xfrm>
            <a:off x="2557505" y="34818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toucan</a:t>
            </a:r>
            <a:endParaRPr sz="1000">
              <a:latin typeface="Helvetica Neue"/>
              <a:ea typeface="Helvetica Neue"/>
              <a:cs typeface="Helvetica Neue"/>
              <a:sym typeface="Helvetica Neue"/>
            </a:endParaRPr>
          </a:p>
        </p:txBody>
      </p:sp>
      <p:sp>
        <p:nvSpPr>
          <p:cNvPr id="3120" name="Google Shape;3120;p76"/>
          <p:cNvSpPr txBox="1"/>
          <p:nvPr/>
        </p:nvSpPr>
        <p:spPr>
          <a:xfrm>
            <a:off x="2557505" y="39390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cockatoo</a:t>
            </a:r>
            <a:endParaRPr sz="1000">
              <a:latin typeface="Helvetica Neue"/>
              <a:ea typeface="Helvetica Neue"/>
              <a:cs typeface="Helvetica Neue"/>
              <a:sym typeface="Helvetica Neue"/>
            </a:endParaRPr>
          </a:p>
        </p:txBody>
      </p:sp>
      <p:pic>
        <p:nvPicPr>
          <p:cNvPr id="3121" name="Google Shape;3121;p76"/>
          <p:cNvPicPr preferRelativeResize="0"/>
          <p:nvPr/>
        </p:nvPicPr>
        <p:blipFill>
          <a:blip r:embed="rId3">
            <a:alphaModFix/>
          </a:blip>
          <a:stretch>
            <a:fillRect/>
          </a:stretch>
        </p:blipFill>
        <p:spPr>
          <a:xfrm>
            <a:off x="584801" y="1271965"/>
            <a:ext cx="1887297" cy="1302116"/>
          </a:xfrm>
          <a:prstGeom prst="rect">
            <a:avLst/>
          </a:prstGeom>
          <a:noFill/>
          <a:ln>
            <a:noFill/>
          </a:ln>
        </p:spPr>
      </p:pic>
      <p:pic>
        <p:nvPicPr>
          <p:cNvPr id="3122" name="Google Shape;3122;p76"/>
          <p:cNvPicPr preferRelativeResize="0"/>
          <p:nvPr/>
        </p:nvPicPr>
        <p:blipFill>
          <a:blip r:embed="rId4">
            <a:alphaModFix/>
          </a:blip>
          <a:stretch>
            <a:fillRect/>
          </a:stretch>
        </p:blipFill>
        <p:spPr>
          <a:xfrm>
            <a:off x="3591580" y="1269750"/>
            <a:ext cx="1960812" cy="1302101"/>
          </a:xfrm>
          <a:prstGeom prst="rect">
            <a:avLst/>
          </a:prstGeom>
          <a:noFill/>
          <a:ln>
            <a:noFill/>
          </a:ln>
        </p:spPr>
      </p:pic>
      <p:sp>
        <p:nvSpPr>
          <p:cNvPr id="3123" name="Google Shape;3123;p76"/>
          <p:cNvSpPr txBox="1"/>
          <p:nvPr/>
        </p:nvSpPr>
        <p:spPr>
          <a:xfrm>
            <a:off x="2557505" y="4396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great grey owl</a:t>
            </a:r>
            <a:endParaRPr sz="1000">
              <a:latin typeface="Helvetica Neue"/>
              <a:ea typeface="Helvetica Neue"/>
              <a:cs typeface="Helvetica Neue"/>
              <a:sym typeface="Helvetica Neue"/>
            </a:endParaRPr>
          </a:p>
        </p:txBody>
      </p:sp>
      <p:sp>
        <p:nvSpPr>
          <p:cNvPr id="3124" name="Google Shape;3124;p76"/>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125" name="Google Shape;3125;p76"/>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126" name="Google Shape;3126;p76"/>
          <p:cNvPicPr preferRelativeResize="0"/>
          <p:nvPr/>
        </p:nvPicPr>
        <p:blipFill>
          <a:blip r:embed="rId5">
            <a:alphaModFix/>
          </a:blip>
          <a:stretch>
            <a:fillRect/>
          </a:stretch>
        </p:blipFill>
        <p:spPr>
          <a:xfrm>
            <a:off x="6406897" y="1269750"/>
            <a:ext cx="2314844" cy="1302100"/>
          </a:xfrm>
          <a:prstGeom prst="rect">
            <a:avLst/>
          </a:prstGeom>
          <a:noFill/>
          <a:ln>
            <a:noFill/>
          </a:ln>
        </p:spPr>
      </p:pic>
      <p:sp>
        <p:nvSpPr>
          <p:cNvPr id="3127" name="Google Shape;3127;p76"/>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128" name="Google Shape;3128;p76"/>
          <p:cNvSpPr txBox="1"/>
          <p:nvPr/>
        </p:nvSpPr>
        <p:spPr>
          <a:xfrm>
            <a:off x="615348" y="3738975"/>
            <a:ext cx="17088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Classification</a:t>
            </a:r>
            <a:endParaRPr sz="1800">
              <a:latin typeface="Helvetica Neue"/>
              <a:ea typeface="Helvetica Neue"/>
              <a:cs typeface="Helvetica Neue"/>
              <a:sym typeface="Helvetica Neue"/>
            </a:endParaRPr>
          </a:p>
        </p:txBody>
      </p:sp>
      <p:sp>
        <p:nvSpPr>
          <p:cNvPr id="3129" name="Google Shape;3129;p76"/>
          <p:cNvSpPr/>
          <p:nvPr/>
        </p:nvSpPr>
        <p:spPr>
          <a:xfrm>
            <a:off x="25" y="4863350"/>
            <a:ext cx="91440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6"/>
              </a:rPr>
              <a:t>https://deeplearning.cms.waikato.ac.nz/user-guide/class-maps/IMAGENET/</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Feats. Considering Language and Vision Retrieval</a:t>
            </a:r>
            <a:endParaRPr/>
          </a:p>
        </p:txBody>
      </p:sp>
      <p:pic>
        <p:nvPicPr>
          <p:cNvPr id="3135" name="Google Shape;3135;p77"/>
          <p:cNvPicPr preferRelativeResize="0"/>
          <p:nvPr/>
        </p:nvPicPr>
        <p:blipFill>
          <a:blip r:embed="rId3">
            <a:alphaModFix/>
          </a:blip>
          <a:stretch>
            <a:fillRect/>
          </a:stretch>
        </p:blipFill>
        <p:spPr>
          <a:xfrm>
            <a:off x="584801" y="1271965"/>
            <a:ext cx="1887297" cy="1302116"/>
          </a:xfrm>
          <a:prstGeom prst="rect">
            <a:avLst/>
          </a:prstGeom>
          <a:noFill/>
          <a:ln>
            <a:noFill/>
          </a:ln>
        </p:spPr>
      </p:pic>
      <p:pic>
        <p:nvPicPr>
          <p:cNvPr id="3136" name="Google Shape;3136;p77"/>
          <p:cNvPicPr preferRelativeResize="0"/>
          <p:nvPr/>
        </p:nvPicPr>
        <p:blipFill>
          <a:blip r:embed="rId4">
            <a:alphaModFix/>
          </a:blip>
          <a:stretch>
            <a:fillRect/>
          </a:stretch>
        </p:blipFill>
        <p:spPr>
          <a:xfrm>
            <a:off x="3591580" y="1269750"/>
            <a:ext cx="1960812" cy="1302101"/>
          </a:xfrm>
          <a:prstGeom prst="rect">
            <a:avLst/>
          </a:prstGeom>
          <a:noFill/>
          <a:ln>
            <a:noFill/>
          </a:ln>
        </p:spPr>
      </p:pic>
      <p:sp>
        <p:nvSpPr>
          <p:cNvPr id="3137" name="Google Shape;3137;p77"/>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138" name="Google Shape;3138;p77"/>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139" name="Google Shape;3139;p77"/>
          <p:cNvPicPr preferRelativeResize="0"/>
          <p:nvPr/>
        </p:nvPicPr>
        <p:blipFill>
          <a:blip r:embed="rId5">
            <a:alphaModFix/>
          </a:blip>
          <a:stretch>
            <a:fillRect/>
          </a:stretch>
        </p:blipFill>
        <p:spPr>
          <a:xfrm>
            <a:off x="6406897" y="1269750"/>
            <a:ext cx="2314844" cy="1302100"/>
          </a:xfrm>
          <a:prstGeom prst="rect">
            <a:avLst/>
          </a:prstGeom>
          <a:noFill/>
          <a:ln>
            <a:noFill/>
          </a:ln>
        </p:spPr>
      </p:pic>
      <p:sp>
        <p:nvSpPr>
          <p:cNvPr id="3140" name="Google Shape;3140;p77"/>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141" name="Google Shape;3141;p77"/>
          <p:cNvSpPr txBox="1"/>
          <p:nvPr/>
        </p:nvSpPr>
        <p:spPr>
          <a:xfrm>
            <a:off x="2557505" y="34818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42" name="Google Shape;3142;p77"/>
          <p:cNvSpPr txBox="1"/>
          <p:nvPr/>
        </p:nvSpPr>
        <p:spPr>
          <a:xfrm>
            <a:off x="2557505" y="39390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43" name="Google Shape;3143;p77"/>
          <p:cNvSpPr txBox="1"/>
          <p:nvPr/>
        </p:nvSpPr>
        <p:spPr>
          <a:xfrm>
            <a:off x="2557505" y="4396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44" name="Google Shape;3144;p77"/>
          <p:cNvSpPr txBox="1"/>
          <p:nvPr/>
        </p:nvSpPr>
        <p:spPr>
          <a:xfrm>
            <a:off x="615348" y="3738975"/>
            <a:ext cx="17088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Object Detection</a:t>
            </a:r>
            <a:endParaRPr sz="1800">
              <a:latin typeface="Helvetica Neue"/>
              <a:ea typeface="Helvetica Neue"/>
              <a:cs typeface="Helvetica Neue"/>
              <a:sym typeface="Helvetica Neue"/>
            </a:endParaRPr>
          </a:p>
        </p:txBody>
      </p:sp>
      <p:sp>
        <p:nvSpPr>
          <p:cNvPr id="3145" name="Google Shape;3145;p77"/>
          <p:cNvSpPr txBox="1"/>
          <p:nvPr/>
        </p:nvSpPr>
        <p:spPr>
          <a:xfrm>
            <a:off x="3624305" y="34818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potted plant</a:t>
            </a:r>
            <a:endParaRPr sz="1000">
              <a:latin typeface="Helvetica Neue"/>
              <a:ea typeface="Helvetica Neue"/>
              <a:cs typeface="Helvetica Neue"/>
              <a:sym typeface="Helvetica Neue"/>
            </a:endParaRPr>
          </a:p>
        </p:txBody>
      </p:sp>
      <p:sp>
        <p:nvSpPr>
          <p:cNvPr id="3146" name="Google Shape;3146;p77"/>
          <p:cNvSpPr txBox="1"/>
          <p:nvPr/>
        </p:nvSpPr>
        <p:spPr>
          <a:xfrm>
            <a:off x="3624305" y="39390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boat</a:t>
            </a:r>
            <a:endParaRPr sz="1000">
              <a:latin typeface="Helvetica Neue"/>
              <a:ea typeface="Helvetica Neue"/>
              <a:cs typeface="Helvetica Neue"/>
              <a:sym typeface="Helvetica Neue"/>
            </a:endParaRPr>
          </a:p>
        </p:txBody>
      </p:sp>
      <p:sp>
        <p:nvSpPr>
          <p:cNvPr id="3147" name="Google Shape;3147;p77"/>
          <p:cNvSpPr txBox="1"/>
          <p:nvPr/>
        </p:nvSpPr>
        <p:spPr>
          <a:xfrm>
            <a:off x="3624305" y="4396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aeroplane</a:t>
            </a:r>
            <a:endParaRPr sz="1000">
              <a:latin typeface="Helvetica Neue"/>
              <a:ea typeface="Helvetica Neue"/>
              <a:cs typeface="Helvetica Neue"/>
              <a:sym typeface="Helvetica Neue"/>
            </a:endParaRPr>
          </a:p>
        </p:txBody>
      </p:sp>
      <p:pic>
        <p:nvPicPr>
          <p:cNvPr id="3148" name="Google Shape;3148;p77"/>
          <p:cNvPicPr preferRelativeResize="0"/>
          <p:nvPr/>
        </p:nvPicPr>
        <p:blipFill>
          <a:blip r:embed="rId6">
            <a:alphaModFix/>
          </a:blip>
          <a:stretch>
            <a:fillRect/>
          </a:stretch>
        </p:blipFill>
        <p:spPr>
          <a:xfrm>
            <a:off x="5670175" y="3481875"/>
            <a:ext cx="2832749" cy="15004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Feats. Considering Language and Vision Retrieval</a:t>
            </a:r>
            <a:endParaRPr/>
          </a:p>
        </p:txBody>
      </p:sp>
      <p:sp>
        <p:nvSpPr>
          <p:cNvPr id="3154" name="Google Shape;3154;p78"/>
          <p:cNvSpPr txBox="1"/>
          <p:nvPr/>
        </p:nvSpPr>
        <p:spPr>
          <a:xfrm>
            <a:off x="2862288"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155" name="Google Shape;3155;p78"/>
          <p:cNvSpPr txBox="1"/>
          <p:nvPr/>
        </p:nvSpPr>
        <p:spPr>
          <a:xfrm>
            <a:off x="3644049"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3156" name="Google Shape;3156;p78"/>
          <p:cNvSpPr txBox="1"/>
          <p:nvPr/>
        </p:nvSpPr>
        <p:spPr>
          <a:xfrm>
            <a:off x="4425810"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57" name="Google Shape;3157;p78"/>
          <p:cNvSpPr txBox="1"/>
          <p:nvPr/>
        </p:nvSpPr>
        <p:spPr>
          <a:xfrm>
            <a:off x="5207571" y="36342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3158" name="Google Shape;3158;p78"/>
          <p:cNvSpPr txBox="1"/>
          <p:nvPr/>
        </p:nvSpPr>
        <p:spPr>
          <a:xfrm>
            <a:off x="5989313"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159" name="Google Shape;3159;p78"/>
          <p:cNvSpPr txBox="1"/>
          <p:nvPr/>
        </p:nvSpPr>
        <p:spPr>
          <a:xfrm>
            <a:off x="6771074"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3160" name="Google Shape;3160;p78"/>
          <p:cNvSpPr txBox="1"/>
          <p:nvPr/>
        </p:nvSpPr>
        <p:spPr>
          <a:xfrm>
            <a:off x="7552835"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3161" name="Google Shape;3161;p78"/>
          <p:cNvSpPr txBox="1"/>
          <p:nvPr/>
        </p:nvSpPr>
        <p:spPr>
          <a:xfrm>
            <a:off x="8334596"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162" name="Google Shape;3162;p78"/>
          <p:cNvSpPr txBox="1"/>
          <p:nvPr/>
        </p:nvSpPr>
        <p:spPr>
          <a:xfrm>
            <a:off x="2862288" y="40914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3163" name="Google Shape;3163;p78"/>
          <p:cNvSpPr txBox="1"/>
          <p:nvPr/>
        </p:nvSpPr>
        <p:spPr>
          <a:xfrm>
            <a:off x="3644049"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parakeet</a:t>
            </a:r>
            <a:endParaRPr sz="1000">
              <a:latin typeface="Helvetica Neue"/>
              <a:ea typeface="Helvetica Neue"/>
              <a:cs typeface="Helvetica Neue"/>
              <a:sym typeface="Helvetica Neue"/>
            </a:endParaRPr>
          </a:p>
        </p:txBody>
      </p:sp>
      <p:sp>
        <p:nvSpPr>
          <p:cNvPr id="3164" name="Google Shape;3164;p78"/>
          <p:cNvSpPr txBox="1"/>
          <p:nvPr/>
        </p:nvSpPr>
        <p:spPr>
          <a:xfrm>
            <a:off x="4425810"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165" name="Google Shape;3165;p78"/>
          <p:cNvSpPr txBox="1"/>
          <p:nvPr/>
        </p:nvSpPr>
        <p:spPr>
          <a:xfrm>
            <a:off x="5207571"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166" name="Google Shape;3166;p78"/>
          <p:cNvSpPr txBox="1"/>
          <p:nvPr/>
        </p:nvSpPr>
        <p:spPr>
          <a:xfrm>
            <a:off x="5989313"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wire</a:t>
            </a:r>
            <a:endParaRPr sz="1000">
              <a:latin typeface="Helvetica Neue"/>
              <a:ea typeface="Helvetica Neue"/>
              <a:cs typeface="Helvetica Neue"/>
              <a:sym typeface="Helvetica Neue"/>
            </a:endParaRPr>
          </a:p>
        </p:txBody>
      </p:sp>
      <p:sp>
        <p:nvSpPr>
          <p:cNvPr id="3167" name="Google Shape;3167;p78"/>
          <p:cNvSpPr txBox="1"/>
          <p:nvPr/>
        </p:nvSpPr>
        <p:spPr>
          <a:xfrm>
            <a:off x="6771074"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frame</a:t>
            </a:r>
            <a:endParaRPr sz="1000">
              <a:latin typeface="Helvetica Neue"/>
              <a:ea typeface="Helvetica Neue"/>
              <a:cs typeface="Helvetica Neue"/>
              <a:sym typeface="Helvetica Neue"/>
            </a:endParaRPr>
          </a:p>
        </p:txBody>
      </p:sp>
      <p:sp>
        <p:nvSpPr>
          <p:cNvPr id="3168" name="Google Shape;3168;p78"/>
          <p:cNvSpPr txBox="1"/>
          <p:nvPr/>
        </p:nvSpPr>
        <p:spPr>
          <a:xfrm>
            <a:off x="7552835"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cage</a:t>
            </a:r>
            <a:endParaRPr sz="1000">
              <a:latin typeface="Helvetica Neue"/>
              <a:ea typeface="Helvetica Neue"/>
              <a:cs typeface="Helvetica Neue"/>
              <a:sym typeface="Helvetica Neue"/>
            </a:endParaRPr>
          </a:p>
        </p:txBody>
      </p:sp>
      <p:sp>
        <p:nvSpPr>
          <p:cNvPr id="3169" name="Google Shape;3169;p78"/>
          <p:cNvSpPr txBox="1"/>
          <p:nvPr/>
        </p:nvSpPr>
        <p:spPr>
          <a:xfrm>
            <a:off x="8334596"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3170" name="Google Shape;3170;p78"/>
          <p:cNvPicPr preferRelativeResize="0"/>
          <p:nvPr/>
        </p:nvPicPr>
        <p:blipFill>
          <a:blip r:embed="rId3">
            <a:alphaModFix/>
          </a:blip>
          <a:stretch>
            <a:fillRect/>
          </a:stretch>
        </p:blipFill>
        <p:spPr>
          <a:xfrm>
            <a:off x="584801" y="1271965"/>
            <a:ext cx="1887297" cy="1302116"/>
          </a:xfrm>
          <a:prstGeom prst="rect">
            <a:avLst/>
          </a:prstGeom>
          <a:noFill/>
          <a:ln>
            <a:noFill/>
          </a:ln>
        </p:spPr>
      </p:pic>
      <p:pic>
        <p:nvPicPr>
          <p:cNvPr id="3171" name="Google Shape;3171;p78"/>
          <p:cNvPicPr preferRelativeResize="0"/>
          <p:nvPr/>
        </p:nvPicPr>
        <p:blipFill>
          <a:blip r:embed="rId4">
            <a:alphaModFix/>
          </a:blip>
          <a:stretch>
            <a:fillRect/>
          </a:stretch>
        </p:blipFill>
        <p:spPr>
          <a:xfrm>
            <a:off x="3591580" y="1269750"/>
            <a:ext cx="1960812" cy="1302101"/>
          </a:xfrm>
          <a:prstGeom prst="rect">
            <a:avLst/>
          </a:prstGeom>
          <a:noFill/>
          <a:ln>
            <a:noFill/>
          </a:ln>
        </p:spPr>
      </p:pic>
      <p:sp>
        <p:nvSpPr>
          <p:cNvPr id="3172" name="Google Shape;3172;p78"/>
          <p:cNvSpPr txBox="1"/>
          <p:nvPr/>
        </p:nvSpPr>
        <p:spPr>
          <a:xfrm>
            <a:off x="2862288"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173" name="Google Shape;3173;p78"/>
          <p:cNvSpPr txBox="1"/>
          <p:nvPr/>
        </p:nvSpPr>
        <p:spPr>
          <a:xfrm>
            <a:off x="3644049"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snow</a:t>
            </a:r>
            <a:endParaRPr sz="1000">
              <a:latin typeface="Helvetica Neue"/>
              <a:ea typeface="Helvetica Neue"/>
              <a:cs typeface="Helvetica Neue"/>
              <a:sym typeface="Helvetica Neue"/>
            </a:endParaRPr>
          </a:p>
        </p:txBody>
      </p:sp>
      <p:sp>
        <p:nvSpPr>
          <p:cNvPr id="3174" name="Google Shape;3174;p78"/>
          <p:cNvSpPr txBox="1"/>
          <p:nvPr/>
        </p:nvSpPr>
        <p:spPr>
          <a:xfrm>
            <a:off x="4425810"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owl</a:t>
            </a:r>
            <a:endParaRPr sz="1000">
              <a:latin typeface="Helvetica Neue"/>
              <a:ea typeface="Helvetica Neue"/>
              <a:cs typeface="Helvetica Neue"/>
              <a:sym typeface="Helvetica Neue"/>
            </a:endParaRPr>
          </a:p>
        </p:txBody>
      </p:sp>
      <p:sp>
        <p:nvSpPr>
          <p:cNvPr id="3175" name="Google Shape;3175;p78"/>
          <p:cNvSpPr txBox="1"/>
          <p:nvPr/>
        </p:nvSpPr>
        <p:spPr>
          <a:xfrm>
            <a:off x="5207571"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land</a:t>
            </a:r>
            <a:endParaRPr sz="1000">
              <a:latin typeface="Helvetica Neue"/>
              <a:ea typeface="Helvetica Neue"/>
              <a:cs typeface="Helvetica Neue"/>
              <a:sym typeface="Helvetica Neue"/>
            </a:endParaRPr>
          </a:p>
        </p:txBody>
      </p:sp>
      <p:sp>
        <p:nvSpPr>
          <p:cNvPr id="3176" name="Google Shape;3176;p78"/>
          <p:cNvSpPr txBox="1"/>
          <p:nvPr/>
        </p:nvSpPr>
        <p:spPr>
          <a:xfrm>
            <a:off x="5989313"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3177" name="Google Shape;3177;p78"/>
          <p:cNvSpPr txBox="1"/>
          <p:nvPr/>
        </p:nvSpPr>
        <p:spPr>
          <a:xfrm>
            <a:off x="6771074"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wood</a:t>
            </a:r>
            <a:endParaRPr sz="1000">
              <a:latin typeface="Helvetica Neue"/>
              <a:ea typeface="Helvetica Neue"/>
              <a:cs typeface="Helvetica Neue"/>
              <a:sym typeface="Helvetica Neue"/>
            </a:endParaRPr>
          </a:p>
        </p:txBody>
      </p:sp>
      <p:sp>
        <p:nvSpPr>
          <p:cNvPr id="3178" name="Google Shape;3178;p78"/>
          <p:cNvSpPr txBox="1"/>
          <p:nvPr/>
        </p:nvSpPr>
        <p:spPr>
          <a:xfrm>
            <a:off x="7552835" y="4548675"/>
            <a:ext cx="690300" cy="338700"/>
          </a:xfrm>
          <a:prstGeom prst="rect">
            <a:avLst/>
          </a:prstGeom>
          <a:solidFill>
            <a:srgbClr val="EAD1DC"/>
          </a:solid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FF"/>
                </a:solidFill>
                <a:latin typeface="Helvetica Neue"/>
                <a:ea typeface="Helvetica Neue"/>
                <a:cs typeface="Helvetica Neue"/>
                <a:sym typeface="Helvetica Neue"/>
              </a:rPr>
              <a:t>perch</a:t>
            </a:r>
            <a:endParaRPr b="1" sz="1000">
              <a:solidFill>
                <a:srgbClr val="FF00FF"/>
              </a:solidFill>
              <a:latin typeface="Helvetica Neue"/>
              <a:ea typeface="Helvetica Neue"/>
              <a:cs typeface="Helvetica Neue"/>
              <a:sym typeface="Helvetica Neue"/>
            </a:endParaRPr>
          </a:p>
        </p:txBody>
      </p:sp>
      <p:sp>
        <p:nvSpPr>
          <p:cNvPr id="3179" name="Google Shape;3179;p78"/>
          <p:cNvSpPr txBox="1"/>
          <p:nvPr/>
        </p:nvSpPr>
        <p:spPr>
          <a:xfrm>
            <a:off x="8334596"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180" name="Google Shape;3180;p78"/>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181" name="Google Shape;3181;p78"/>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182" name="Google Shape;3182;p78"/>
          <p:cNvPicPr preferRelativeResize="0"/>
          <p:nvPr/>
        </p:nvPicPr>
        <p:blipFill>
          <a:blip r:embed="rId5">
            <a:alphaModFix/>
          </a:blip>
          <a:stretch>
            <a:fillRect/>
          </a:stretch>
        </p:blipFill>
        <p:spPr>
          <a:xfrm>
            <a:off x="6406897" y="1269750"/>
            <a:ext cx="2314844" cy="1302100"/>
          </a:xfrm>
          <a:prstGeom prst="rect">
            <a:avLst/>
          </a:prstGeom>
          <a:noFill/>
          <a:ln>
            <a:noFill/>
          </a:ln>
        </p:spPr>
      </p:pic>
      <p:sp>
        <p:nvSpPr>
          <p:cNvPr id="3183" name="Google Shape;3183;p78"/>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184" name="Google Shape;3184;p78"/>
          <p:cNvSpPr/>
          <p:nvPr/>
        </p:nvSpPr>
        <p:spPr>
          <a:xfrm>
            <a:off x="499784" y="1736901"/>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4341146" y="2012551"/>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7270359" y="2112476"/>
            <a:ext cx="461700" cy="4617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txBox="1"/>
          <p:nvPr/>
        </p:nvSpPr>
        <p:spPr>
          <a:xfrm>
            <a:off x="195305" y="3634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88" name="Google Shape;3188;p78"/>
          <p:cNvSpPr txBox="1"/>
          <p:nvPr/>
        </p:nvSpPr>
        <p:spPr>
          <a:xfrm>
            <a:off x="195305" y="40914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89" name="Google Shape;3189;p78"/>
          <p:cNvSpPr txBox="1"/>
          <p:nvPr/>
        </p:nvSpPr>
        <p:spPr>
          <a:xfrm>
            <a:off x="195305" y="45486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190" name="Google Shape;3190;p78"/>
          <p:cNvSpPr txBox="1"/>
          <p:nvPr/>
        </p:nvSpPr>
        <p:spPr>
          <a:xfrm>
            <a:off x="1262105" y="3634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potted plant</a:t>
            </a:r>
            <a:endParaRPr sz="1000">
              <a:latin typeface="Helvetica Neue"/>
              <a:ea typeface="Helvetica Neue"/>
              <a:cs typeface="Helvetica Neue"/>
              <a:sym typeface="Helvetica Neue"/>
            </a:endParaRPr>
          </a:p>
        </p:txBody>
      </p:sp>
      <p:sp>
        <p:nvSpPr>
          <p:cNvPr id="3191" name="Google Shape;3191;p78"/>
          <p:cNvSpPr txBox="1"/>
          <p:nvPr/>
        </p:nvSpPr>
        <p:spPr>
          <a:xfrm>
            <a:off x="1262105" y="40914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boat</a:t>
            </a:r>
            <a:endParaRPr sz="1000">
              <a:latin typeface="Helvetica Neue"/>
              <a:ea typeface="Helvetica Neue"/>
              <a:cs typeface="Helvetica Neue"/>
              <a:sym typeface="Helvetica Neue"/>
            </a:endParaRPr>
          </a:p>
        </p:txBody>
      </p:sp>
      <p:sp>
        <p:nvSpPr>
          <p:cNvPr id="3192" name="Google Shape;3192;p78"/>
          <p:cNvSpPr txBox="1"/>
          <p:nvPr/>
        </p:nvSpPr>
        <p:spPr>
          <a:xfrm>
            <a:off x="1262105" y="45486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aeroplane</a:t>
            </a:r>
            <a:endParaRPr sz="1000">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Feats. Considering Language and Vision Retrieval</a:t>
            </a:r>
            <a:endParaRPr/>
          </a:p>
        </p:txBody>
      </p:sp>
      <p:sp>
        <p:nvSpPr>
          <p:cNvPr id="3198" name="Google Shape;3198;p79"/>
          <p:cNvSpPr txBox="1"/>
          <p:nvPr/>
        </p:nvSpPr>
        <p:spPr>
          <a:xfrm>
            <a:off x="2862288"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199" name="Google Shape;3199;p79"/>
          <p:cNvSpPr txBox="1"/>
          <p:nvPr/>
        </p:nvSpPr>
        <p:spPr>
          <a:xfrm>
            <a:off x="3644049"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3200" name="Google Shape;3200;p79"/>
          <p:cNvSpPr txBox="1"/>
          <p:nvPr/>
        </p:nvSpPr>
        <p:spPr>
          <a:xfrm>
            <a:off x="4425810" y="36342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bird</a:t>
            </a:r>
            <a:endParaRPr sz="1000">
              <a:solidFill>
                <a:srgbClr val="9900FF"/>
              </a:solidFill>
              <a:latin typeface="Helvetica Neue"/>
              <a:ea typeface="Helvetica Neue"/>
              <a:cs typeface="Helvetica Neue"/>
              <a:sym typeface="Helvetica Neue"/>
            </a:endParaRPr>
          </a:p>
        </p:txBody>
      </p:sp>
      <p:sp>
        <p:nvSpPr>
          <p:cNvPr id="3201" name="Google Shape;3201;p79"/>
          <p:cNvSpPr txBox="1"/>
          <p:nvPr/>
        </p:nvSpPr>
        <p:spPr>
          <a:xfrm>
            <a:off x="5207571"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202" name="Google Shape;3202;p79"/>
          <p:cNvSpPr txBox="1"/>
          <p:nvPr/>
        </p:nvSpPr>
        <p:spPr>
          <a:xfrm>
            <a:off x="5989313"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203" name="Google Shape;3203;p79"/>
          <p:cNvSpPr txBox="1"/>
          <p:nvPr/>
        </p:nvSpPr>
        <p:spPr>
          <a:xfrm>
            <a:off x="6771074"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3204" name="Google Shape;3204;p79"/>
          <p:cNvSpPr txBox="1"/>
          <p:nvPr/>
        </p:nvSpPr>
        <p:spPr>
          <a:xfrm>
            <a:off x="7552835"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3205" name="Google Shape;3205;p79"/>
          <p:cNvSpPr txBox="1"/>
          <p:nvPr/>
        </p:nvSpPr>
        <p:spPr>
          <a:xfrm>
            <a:off x="8334596" y="3634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206" name="Google Shape;3206;p79"/>
          <p:cNvSpPr txBox="1"/>
          <p:nvPr/>
        </p:nvSpPr>
        <p:spPr>
          <a:xfrm>
            <a:off x="2862288"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207" name="Google Shape;3207;p79"/>
          <p:cNvSpPr txBox="1"/>
          <p:nvPr/>
        </p:nvSpPr>
        <p:spPr>
          <a:xfrm>
            <a:off x="3644049" y="40914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parakeet</a:t>
            </a:r>
            <a:endParaRPr sz="1000">
              <a:solidFill>
                <a:srgbClr val="9900FF"/>
              </a:solidFill>
              <a:latin typeface="Helvetica Neue"/>
              <a:ea typeface="Helvetica Neue"/>
              <a:cs typeface="Helvetica Neue"/>
              <a:sym typeface="Helvetica Neue"/>
            </a:endParaRPr>
          </a:p>
        </p:txBody>
      </p:sp>
      <p:sp>
        <p:nvSpPr>
          <p:cNvPr id="3208" name="Google Shape;3208;p79"/>
          <p:cNvSpPr txBox="1"/>
          <p:nvPr/>
        </p:nvSpPr>
        <p:spPr>
          <a:xfrm>
            <a:off x="4425810"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209" name="Google Shape;3209;p79"/>
          <p:cNvSpPr txBox="1"/>
          <p:nvPr/>
        </p:nvSpPr>
        <p:spPr>
          <a:xfrm>
            <a:off x="5207571"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210" name="Google Shape;3210;p79"/>
          <p:cNvSpPr txBox="1"/>
          <p:nvPr/>
        </p:nvSpPr>
        <p:spPr>
          <a:xfrm>
            <a:off x="5989313"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wire</a:t>
            </a:r>
            <a:endParaRPr sz="1000">
              <a:latin typeface="Helvetica Neue"/>
              <a:ea typeface="Helvetica Neue"/>
              <a:cs typeface="Helvetica Neue"/>
              <a:sym typeface="Helvetica Neue"/>
            </a:endParaRPr>
          </a:p>
        </p:txBody>
      </p:sp>
      <p:sp>
        <p:nvSpPr>
          <p:cNvPr id="3211" name="Google Shape;3211;p79"/>
          <p:cNvSpPr txBox="1"/>
          <p:nvPr/>
        </p:nvSpPr>
        <p:spPr>
          <a:xfrm>
            <a:off x="6771074"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frame</a:t>
            </a:r>
            <a:endParaRPr sz="1000">
              <a:latin typeface="Helvetica Neue"/>
              <a:ea typeface="Helvetica Neue"/>
              <a:cs typeface="Helvetica Neue"/>
              <a:sym typeface="Helvetica Neue"/>
            </a:endParaRPr>
          </a:p>
        </p:txBody>
      </p:sp>
      <p:sp>
        <p:nvSpPr>
          <p:cNvPr id="3212" name="Google Shape;3212;p79"/>
          <p:cNvSpPr txBox="1"/>
          <p:nvPr/>
        </p:nvSpPr>
        <p:spPr>
          <a:xfrm>
            <a:off x="7552835"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cage</a:t>
            </a:r>
            <a:endParaRPr sz="1000">
              <a:latin typeface="Helvetica Neue"/>
              <a:ea typeface="Helvetica Neue"/>
              <a:cs typeface="Helvetica Neue"/>
              <a:sym typeface="Helvetica Neue"/>
            </a:endParaRPr>
          </a:p>
        </p:txBody>
      </p:sp>
      <p:sp>
        <p:nvSpPr>
          <p:cNvPr id="3213" name="Google Shape;3213;p79"/>
          <p:cNvSpPr txBox="1"/>
          <p:nvPr/>
        </p:nvSpPr>
        <p:spPr>
          <a:xfrm>
            <a:off x="8334596" y="40914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3214" name="Google Shape;3214;p79"/>
          <p:cNvPicPr preferRelativeResize="0"/>
          <p:nvPr/>
        </p:nvPicPr>
        <p:blipFill>
          <a:blip r:embed="rId3">
            <a:alphaModFix/>
          </a:blip>
          <a:stretch>
            <a:fillRect/>
          </a:stretch>
        </p:blipFill>
        <p:spPr>
          <a:xfrm>
            <a:off x="584801" y="1271965"/>
            <a:ext cx="1887297" cy="1302116"/>
          </a:xfrm>
          <a:prstGeom prst="rect">
            <a:avLst/>
          </a:prstGeom>
          <a:noFill/>
          <a:ln>
            <a:noFill/>
          </a:ln>
        </p:spPr>
      </p:pic>
      <p:pic>
        <p:nvPicPr>
          <p:cNvPr id="3215" name="Google Shape;3215;p79"/>
          <p:cNvPicPr preferRelativeResize="0"/>
          <p:nvPr/>
        </p:nvPicPr>
        <p:blipFill>
          <a:blip r:embed="rId4">
            <a:alphaModFix/>
          </a:blip>
          <a:stretch>
            <a:fillRect/>
          </a:stretch>
        </p:blipFill>
        <p:spPr>
          <a:xfrm>
            <a:off x="3591580" y="1269750"/>
            <a:ext cx="1960812" cy="1302101"/>
          </a:xfrm>
          <a:prstGeom prst="rect">
            <a:avLst/>
          </a:prstGeom>
          <a:noFill/>
          <a:ln>
            <a:noFill/>
          </a:ln>
        </p:spPr>
      </p:pic>
      <p:sp>
        <p:nvSpPr>
          <p:cNvPr id="3216" name="Google Shape;3216;p79"/>
          <p:cNvSpPr txBox="1"/>
          <p:nvPr/>
        </p:nvSpPr>
        <p:spPr>
          <a:xfrm>
            <a:off x="2862288"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217" name="Google Shape;3217;p79"/>
          <p:cNvSpPr txBox="1"/>
          <p:nvPr/>
        </p:nvSpPr>
        <p:spPr>
          <a:xfrm>
            <a:off x="3644049"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snow</a:t>
            </a:r>
            <a:endParaRPr sz="1000">
              <a:latin typeface="Helvetica Neue"/>
              <a:ea typeface="Helvetica Neue"/>
              <a:cs typeface="Helvetica Neue"/>
              <a:sym typeface="Helvetica Neue"/>
            </a:endParaRPr>
          </a:p>
        </p:txBody>
      </p:sp>
      <p:sp>
        <p:nvSpPr>
          <p:cNvPr id="3218" name="Google Shape;3218;p79"/>
          <p:cNvSpPr txBox="1"/>
          <p:nvPr/>
        </p:nvSpPr>
        <p:spPr>
          <a:xfrm>
            <a:off x="4425810" y="4548675"/>
            <a:ext cx="6903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owl</a:t>
            </a:r>
            <a:endParaRPr sz="1000">
              <a:solidFill>
                <a:srgbClr val="9900FF"/>
              </a:solidFill>
              <a:latin typeface="Helvetica Neue"/>
              <a:ea typeface="Helvetica Neue"/>
              <a:cs typeface="Helvetica Neue"/>
              <a:sym typeface="Helvetica Neue"/>
            </a:endParaRPr>
          </a:p>
        </p:txBody>
      </p:sp>
      <p:sp>
        <p:nvSpPr>
          <p:cNvPr id="3219" name="Google Shape;3219;p79"/>
          <p:cNvSpPr txBox="1"/>
          <p:nvPr/>
        </p:nvSpPr>
        <p:spPr>
          <a:xfrm>
            <a:off x="5207571"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land</a:t>
            </a:r>
            <a:endParaRPr sz="1000">
              <a:latin typeface="Helvetica Neue"/>
              <a:ea typeface="Helvetica Neue"/>
              <a:cs typeface="Helvetica Neue"/>
              <a:sym typeface="Helvetica Neue"/>
            </a:endParaRPr>
          </a:p>
        </p:txBody>
      </p:sp>
      <p:sp>
        <p:nvSpPr>
          <p:cNvPr id="3220" name="Google Shape;3220;p79"/>
          <p:cNvSpPr txBox="1"/>
          <p:nvPr/>
        </p:nvSpPr>
        <p:spPr>
          <a:xfrm>
            <a:off x="5989313"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3221" name="Google Shape;3221;p79"/>
          <p:cNvSpPr txBox="1"/>
          <p:nvPr/>
        </p:nvSpPr>
        <p:spPr>
          <a:xfrm>
            <a:off x="6771074"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wood</a:t>
            </a:r>
            <a:endParaRPr sz="1000">
              <a:latin typeface="Helvetica Neue"/>
              <a:ea typeface="Helvetica Neue"/>
              <a:cs typeface="Helvetica Neue"/>
              <a:sym typeface="Helvetica Neue"/>
            </a:endParaRPr>
          </a:p>
        </p:txBody>
      </p:sp>
      <p:sp>
        <p:nvSpPr>
          <p:cNvPr id="3222" name="Google Shape;3222;p79"/>
          <p:cNvSpPr txBox="1"/>
          <p:nvPr/>
        </p:nvSpPr>
        <p:spPr>
          <a:xfrm>
            <a:off x="7552835"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3223" name="Google Shape;3223;p79"/>
          <p:cNvSpPr txBox="1"/>
          <p:nvPr/>
        </p:nvSpPr>
        <p:spPr>
          <a:xfrm>
            <a:off x="8334596" y="45486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3224" name="Google Shape;3224;p79"/>
          <p:cNvSpPr txBox="1"/>
          <p:nvPr/>
        </p:nvSpPr>
        <p:spPr>
          <a:xfrm>
            <a:off x="3292638"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“Perching parakeet in a wire frame cage.”</a:t>
            </a:r>
            <a:endParaRPr sz="1800">
              <a:latin typeface="Helvetica Neue"/>
              <a:ea typeface="Helvetica Neue"/>
              <a:cs typeface="Helvetica Neue"/>
              <a:sym typeface="Helvetica Neue"/>
            </a:endParaRPr>
          </a:p>
        </p:txBody>
      </p:sp>
      <p:sp>
        <p:nvSpPr>
          <p:cNvPr id="3225" name="Google Shape;3225;p79"/>
          <p:cNvSpPr txBox="1"/>
          <p:nvPr/>
        </p:nvSpPr>
        <p:spPr>
          <a:xfrm>
            <a:off x="6284975" y="257418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snow owl lands on a wooden perch.”</a:t>
            </a:r>
            <a:endParaRPr sz="1800">
              <a:latin typeface="Helvetica Neue"/>
              <a:ea typeface="Helvetica Neue"/>
              <a:cs typeface="Helvetica Neue"/>
              <a:sym typeface="Helvetica Neue"/>
            </a:endParaRPr>
          </a:p>
        </p:txBody>
      </p:sp>
      <p:pic>
        <p:nvPicPr>
          <p:cNvPr id="3226" name="Google Shape;3226;p79"/>
          <p:cNvPicPr preferRelativeResize="0"/>
          <p:nvPr/>
        </p:nvPicPr>
        <p:blipFill>
          <a:blip r:embed="rId5">
            <a:alphaModFix/>
          </a:blip>
          <a:stretch>
            <a:fillRect/>
          </a:stretch>
        </p:blipFill>
        <p:spPr>
          <a:xfrm>
            <a:off x="6406897" y="1269750"/>
            <a:ext cx="2314844" cy="1302100"/>
          </a:xfrm>
          <a:prstGeom prst="rect">
            <a:avLst/>
          </a:prstGeom>
          <a:noFill/>
          <a:ln>
            <a:noFill/>
          </a:ln>
        </p:spPr>
      </p:pic>
      <p:sp>
        <p:nvSpPr>
          <p:cNvPr id="3227" name="Google Shape;3227;p79"/>
          <p:cNvSpPr txBox="1"/>
          <p:nvPr/>
        </p:nvSpPr>
        <p:spPr>
          <a:xfrm>
            <a:off x="300325" y="2574066"/>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3228" name="Google Shape;3228;p79"/>
          <p:cNvSpPr/>
          <p:nvPr/>
        </p:nvSpPr>
        <p:spPr>
          <a:xfrm>
            <a:off x="768709" y="1272022"/>
            <a:ext cx="1302000" cy="13020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4187079" y="1312499"/>
            <a:ext cx="966900" cy="9669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6868962" y="1439848"/>
            <a:ext cx="1131900" cy="11319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1" name="Google Shape;3231;p79"/>
          <p:cNvPicPr preferRelativeResize="0"/>
          <p:nvPr/>
        </p:nvPicPr>
        <p:blipFill>
          <a:blip r:embed="rId6">
            <a:alphaModFix/>
          </a:blip>
          <a:stretch>
            <a:fillRect/>
          </a:stretch>
        </p:blipFill>
        <p:spPr>
          <a:xfrm>
            <a:off x="6528826" y="2473017"/>
            <a:ext cx="2314851" cy="2310984"/>
          </a:xfrm>
          <a:prstGeom prst="rect">
            <a:avLst/>
          </a:prstGeom>
          <a:noFill/>
          <a:ln>
            <a:noFill/>
          </a:ln>
        </p:spPr>
      </p:pic>
      <p:sp>
        <p:nvSpPr>
          <p:cNvPr id="3232" name="Google Shape;3232;p79"/>
          <p:cNvSpPr txBox="1"/>
          <p:nvPr/>
        </p:nvSpPr>
        <p:spPr>
          <a:xfrm>
            <a:off x="195305" y="3634275"/>
            <a:ext cx="9882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bird</a:t>
            </a:r>
            <a:endParaRPr sz="1000">
              <a:solidFill>
                <a:srgbClr val="9900FF"/>
              </a:solidFill>
              <a:latin typeface="Helvetica Neue"/>
              <a:ea typeface="Helvetica Neue"/>
              <a:cs typeface="Helvetica Neue"/>
              <a:sym typeface="Helvetica Neue"/>
            </a:endParaRPr>
          </a:p>
        </p:txBody>
      </p:sp>
      <p:sp>
        <p:nvSpPr>
          <p:cNvPr id="3233" name="Google Shape;3233;p79"/>
          <p:cNvSpPr txBox="1"/>
          <p:nvPr/>
        </p:nvSpPr>
        <p:spPr>
          <a:xfrm>
            <a:off x="195305" y="4091475"/>
            <a:ext cx="9882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bird</a:t>
            </a:r>
            <a:endParaRPr sz="1000">
              <a:solidFill>
                <a:srgbClr val="9900FF"/>
              </a:solidFill>
              <a:latin typeface="Helvetica Neue"/>
              <a:ea typeface="Helvetica Neue"/>
              <a:cs typeface="Helvetica Neue"/>
              <a:sym typeface="Helvetica Neue"/>
            </a:endParaRPr>
          </a:p>
        </p:txBody>
      </p:sp>
      <p:sp>
        <p:nvSpPr>
          <p:cNvPr id="3234" name="Google Shape;3234;p79"/>
          <p:cNvSpPr txBox="1"/>
          <p:nvPr/>
        </p:nvSpPr>
        <p:spPr>
          <a:xfrm>
            <a:off x="195305" y="4548675"/>
            <a:ext cx="988200" cy="3387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FF"/>
                </a:solidFill>
                <a:latin typeface="Helvetica Neue"/>
                <a:ea typeface="Helvetica Neue"/>
                <a:cs typeface="Helvetica Neue"/>
                <a:sym typeface="Helvetica Neue"/>
              </a:rPr>
              <a:t>bird</a:t>
            </a:r>
            <a:endParaRPr sz="1000">
              <a:solidFill>
                <a:srgbClr val="9900FF"/>
              </a:solidFill>
              <a:latin typeface="Helvetica Neue"/>
              <a:ea typeface="Helvetica Neue"/>
              <a:cs typeface="Helvetica Neue"/>
              <a:sym typeface="Helvetica Neue"/>
            </a:endParaRPr>
          </a:p>
        </p:txBody>
      </p:sp>
      <p:sp>
        <p:nvSpPr>
          <p:cNvPr id="3235" name="Google Shape;3235;p79"/>
          <p:cNvSpPr txBox="1"/>
          <p:nvPr/>
        </p:nvSpPr>
        <p:spPr>
          <a:xfrm>
            <a:off x="1262105" y="36342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potted plant</a:t>
            </a:r>
            <a:endParaRPr sz="1000">
              <a:latin typeface="Helvetica Neue"/>
              <a:ea typeface="Helvetica Neue"/>
              <a:cs typeface="Helvetica Neue"/>
              <a:sym typeface="Helvetica Neue"/>
            </a:endParaRPr>
          </a:p>
        </p:txBody>
      </p:sp>
      <p:sp>
        <p:nvSpPr>
          <p:cNvPr id="3236" name="Google Shape;3236;p79"/>
          <p:cNvSpPr txBox="1"/>
          <p:nvPr/>
        </p:nvSpPr>
        <p:spPr>
          <a:xfrm>
            <a:off x="1262105" y="40914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boat</a:t>
            </a:r>
            <a:endParaRPr sz="1000">
              <a:latin typeface="Helvetica Neue"/>
              <a:ea typeface="Helvetica Neue"/>
              <a:cs typeface="Helvetica Neue"/>
              <a:sym typeface="Helvetica Neue"/>
            </a:endParaRPr>
          </a:p>
        </p:txBody>
      </p:sp>
      <p:sp>
        <p:nvSpPr>
          <p:cNvPr id="3237" name="Google Shape;3237;p79"/>
          <p:cNvSpPr txBox="1"/>
          <p:nvPr/>
        </p:nvSpPr>
        <p:spPr>
          <a:xfrm>
            <a:off x="1262105" y="4548675"/>
            <a:ext cx="9882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aeroplane</a:t>
            </a:r>
            <a:endParaRPr sz="1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1"/>
                                        </p:tgtEl>
                                        <p:attrNameLst>
                                          <p:attrName>style.visibility</p:attrName>
                                        </p:attrNameLst>
                                      </p:cBhvr>
                                      <p:to>
                                        <p:strVal val="visible"/>
                                      </p:to>
                                    </p:set>
                                    <p:animEffect filter="fade" transition="in">
                                      <p:cBhvr>
                                        <p:cTn dur="1000"/>
                                        <p:tgtEl>
                                          <p:spTgt spid="3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Mitigating Issues With Image Feat. Extraction</a:t>
            </a:r>
            <a:endParaRPr/>
          </a:p>
        </p:txBody>
      </p:sp>
      <p:sp>
        <p:nvSpPr>
          <p:cNvPr id="3243" name="Google Shape;3243;p80"/>
          <p:cNvSpPr txBox="1"/>
          <p:nvPr>
            <p:ph idx="1" type="body"/>
          </p:nvPr>
        </p:nvSpPr>
        <p:spPr>
          <a:xfrm>
            <a:off x="311700" y="1197300"/>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CNNs trained on object classification</a:t>
            </a:r>
            <a:endParaRPr/>
          </a:p>
          <a:p>
            <a:pPr indent="-368300" lvl="1" marL="914400" rtl="0" algn="l">
              <a:spcBef>
                <a:spcPts val="0"/>
              </a:spcBef>
              <a:spcAft>
                <a:spcPts val="0"/>
              </a:spcAft>
              <a:buSzPts val="2200"/>
              <a:buChar char="○"/>
            </a:pPr>
            <a:r>
              <a:rPr lang="en"/>
              <a:t>Penultimate layer as a feature vector</a:t>
            </a:r>
            <a:endParaRPr/>
          </a:p>
          <a:p>
            <a:pPr indent="-368300" lvl="0" marL="457200" rtl="0" algn="l">
              <a:spcBef>
                <a:spcPts val="0"/>
              </a:spcBef>
              <a:spcAft>
                <a:spcPts val="0"/>
              </a:spcAft>
              <a:buSzPts val="2200"/>
              <a:buChar char="●"/>
            </a:pPr>
            <a:r>
              <a:rPr lang="en"/>
              <a:t>CNNs trained to do object detection </a:t>
            </a:r>
            <a:endParaRPr/>
          </a:p>
          <a:p>
            <a:pPr indent="-368300" lvl="1" marL="914400" rtl="0" algn="l">
              <a:spcBef>
                <a:spcPts val="0"/>
              </a:spcBef>
              <a:spcAft>
                <a:spcPts val="0"/>
              </a:spcAft>
              <a:buSzPts val="2200"/>
              <a:buChar char="○"/>
            </a:pPr>
            <a:r>
              <a:rPr lang="en"/>
              <a:t>Local penultimate feature reps of each bounding box</a:t>
            </a:r>
            <a:endParaRPr/>
          </a:p>
          <a:p>
            <a:pPr indent="-368300" lvl="0" marL="457200" rtl="0" algn="l">
              <a:spcBef>
                <a:spcPts val="0"/>
              </a:spcBef>
              <a:spcAft>
                <a:spcPts val="0"/>
              </a:spcAft>
              <a:buSzPts val="2200"/>
              <a:buChar char="●"/>
            </a:pPr>
            <a:r>
              <a:rPr lang="en"/>
              <a:t>Patch-based alternatives for transformers</a:t>
            </a:r>
            <a:endParaRPr/>
          </a:p>
          <a:p>
            <a:pPr indent="-368300" lvl="1" marL="914400" rtl="0" algn="l">
              <a:spcBef>
                <a:spcPts val="0"/>
              </a:spcBef>
              <a:spcAft>
                <a:spcPts val="0"/>
              </a:spcAft>
              <a:buSzPts val="2200"/>
              <a:buChar char="○"/>
            </a:pPr>
            <a:r>
              <a:rPr lang="en"/>
              <a:t>Learn transformations of small image patches as “embeddings” for a transformer.</a:t>
            </a:r>
            <a:endParaRPr/>
          </a:p>
          <a:p>
            <a:pPr indent="-368300" lvl="0" marL="457200" rtl="0" algn="l">
              <a:spcBef>
                <a:spcPts val="0"/>
              </a:spcBef>
              <a:spcAft>
                <a:spcPts val="0"/>
              </a:spcAft>
              <a:buSzPts val="2200"/>
              <a:buChar char="●"/>
            </a:pPr>
            <a:r>
              <a:rPr lang="en"/>
              <a:t>Learning without labels: directly align caption and images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0" st="0"/>
                                            </p:txEl>
                                          </p:spTgt>
                                        </p:tgtEl>
                                        <p:attrNameLst>
                                          <p:attrName>style.visibility</p:attrName>
                                        </p:attrNameLst>
                                      </p:cBhvr>
                                      <p:to>
                                        <p:strVal val="visible"/>
                                      </p:to>
                                    </p:set>
                                    <p:animEffect filter="fade" transition="in">
                                      <p:cBhvr>
                                        <p:cTn dur="1000"/>
                                        <p:tgtEl>
                                          <p:spTgt spid="3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1" st="1"/>
                                            </p:txEl>
                                          </p:spTgt>
                                        </p:tgtEl>
                                        <p:attrNameLst>
                                          <p:attrName>style.visibility</p:attrName>
                                        </p:attrNameLst>
                                      </p:cBhvr>
                                      <p:to>
                                        <p:strVal val="visible"/>
                                      </p:to>
                                    </p:set>
                                    <p:animEffect filter="fade" transition="in">
                                      <p:cBhvr>
                                        <p:cTn dur="1000"/>
                                        <p:tgtEl>
                                          <p:spTgt spid="3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2" st="2"/>
                                            </p:txEl>
                                          </p:spTgt>
                                        </p:tgtEl>
                                        <p:attrNameLst>
                                          <p:attrName>style.visibility</p:attrName>
                                        </p:attrNameLst>
                                      </p:cBhvr>
                                      <p:to>
                                        <p:strVal val="visible"/>
                                      </p:to>
                                    </p:set>
                                    <p:animEffect filter="fade" transition="in">
                                      <p:cBhvr>
                                        <p:cTn dur="1000"/>
                                        <p:tgtEl>
                                          <p:spTgt spid="3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3" st="3"/>
                                            </p:txEl>
                                          </p:spTgt>
                                        </p:tgtEl>
                                        <p:attrNameLst>
                                          <p:attrName>style.visibility</p:attrName>
                                        </p:attrNameLst>
                                      </p:cBhvr>
                                      <p:to>
                                        <p:strVal val="visible"/>
                                      </p:to>
                                    </p:set>
                                    <p:animEffect filter="fade" transition="in">
                                      <p:cBhvr>
                                        <p:cTn dur="1000"/>
                                        <p:tgtEl>
                                          <p:spTgt spid="32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4" st="4"/>
                                            </p:txEl>
                                          </p:spTgt>
                                        </p:tgtEl>
                                        <p:attrNameLst>
                                          <p:attrName>style.visibility</p:attrName>
                                        </p:attrNameLst>
                                      </p:cBhvr>
                                      <p:to>
                                        <p:strVal val="visible"/>
                                      </p:to>
                                    </p:set>
                                    <p:animEffect filter="fade" transition="in">
                                      <p:cBhvr>
                                        <p:cTn dur="1000"/>
                                        <p:tgtEl>
                                          <p:spTgt spid="32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5" st="5"/>
                                            </p:txEl>
                                          </p:spTgt>
                                        </p:tgtEl>
                                        <p:attrNameLst>
                                          <p:attrName>style.visibility</p:attrName>
                                        </p:attrNameLst>
                                      </p:cBhvr>
                                      <p:to>
                                        <p:strVal val="visible"/>
                                      </p:to>
                                    </p:set>
                                    <p:animEffect filter="fade" transition="in">
                                      <p:cBhvr>
                                        <p:cTn dur="1000"/>
                                        <p:tgtEl>
                                          <p:spTgt spid="32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3">
                                            <p:txEl>
                                              <p:pRg end="6" st="6"/>
                                            </p:txEl>
                                          </p:spTgt>
                                        </p:tgtEl>
                                        <p:attrNameLst>
                                          <p:attrName>style.visibility</p:attrName>
                                        </p:attrNameLst>
                                      </p:cBhvr>
                                      <p:to>
                                        <p:strVal val="visible"/>
                                      </p:to>
                                    </p:set>
                                    <p:animEffect filter="fade" transition="in">
                                      <p:cBhvr>
                                        <p:cTn dur="1000"/>
                                        <p:tgtEl>
                                          <p:spTgt spid="324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Glossed Over</a:t>
            </a:r>
            <a:endParaRPr/>
          </a:p>
        </p:txBody>
      </p:sp>
      <p:sp>
        <p:nvSpPr>
          <p:cNvPr id="3249" name="Google Shape;324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There are </a:t>
            </a:r>
            <a:r>
              <a:rPr i="1" lang="en"/>
              <a:t>many</a:t>
            </a:r>
            <a:r>
              <a:rPr lang="en"/>
              <a:t> non-neural ways to extract powerful language and vision features that span decades of work</a:t>
            </a:r>
            <a:endParaRPr/>
          </a:p>
          <a:p>
            <a:pPr indent="-368300" lvl="1" marL="914400" rtl="0" algn="l">
              <a:spcBef>
                <a:spcPts val="0"/>
              </a:spcBef>
              <a:spcAft>
                <a:spcPts val="0"/>
              </a:spcAft>
              <a:buSzPts val="2200"/>
              <a:buChar char="○"/>
            </a:pPr>
            <a:r>
              <a:rPr lang="en"/>
              <a:t>POS, fast point feature histograms, lemmatization, …</a:t>
            </a:r>
            <a:endParaRPr/>
          </a:p>
          <a:p>
            <a:pPr indent="-368300" lvl="0" marL="457200" rtl="0" algn="l">
              <a:spcBef>
                <a:spcPts val="0"/>
              </a:spcBef>
              <a:spcAft>
                <a:spcPts val="0"/>
              </a:spcAft>
              <a:buSzPts val="2200"/>
              <a:buChar char="●"/>
            </a:pPr>
            <a:r>
              <a:rPr lang="en"/>
              <a:t>How can we build PMI into loss functions for ML?</a:t>
            </a:r>
            <a:endParaRPr/>
          </a:p>
          <a:p>
            <a:pPr indent="-368300" lvl="1" marL="914400" rtl="0" algn="l">
              <a:spcBef>
                <a:spcPts val="0"/>
              </a:spcBef>
              <a:spcAft>
                <a:spcPts val="0"/>
              </a:spcAft>
              <a:buSzPts val="2200"/>
              <a:buChar char="○"/>
            </a:pPr>
            <a:r>
              <a:rPr lang="en"/>
              <a:t>Hinge losses; contrastive losses</a:t>
            </a:r>
            <a:endParaRPr/>
          </a:p>
          <a:p>
            <a:pPr indent="-368300" lvl="0" marL="457200" rtl="0" algn="l">
              <a:spcBef>
                <a:spcPts val="0"/>
              </a:spcBef>
              <a:spcAft>
                <a:spcPts val="0"/>
              </a:spcAft>
              <a:buSzPts val="2200"/>
              <a:buChar char="●"/>
            </a:pPr>
            <a:r>
              <a:rPr lang="en"/>
              <a:t>Co-occurrence isn’t ground truth</a:t>
            </a:r>
            <a:endParaRPr/>
          </a:p>
        </p:txBody>
      </p:sp>
      <p:pic>
        <p:nvPicPr>
          <p:cNvPr id="3250" name="Google Shape;3250;p81"/>
          <p:cNvPicPr preferRelativeResize="0"/>
          <p:nvPr/>
        </p:nvPicPr>
        <p:blipFill>
          <a:blip r:embed="rId3">
            <a:alphaModFix/>
          </a:blip>
          <a:stretch>
            <a:fillRect/>
          </a:stretch>
        </p:blipFill>
        <p:spPr>
          <a:xfrm>
            <a:off x="5213374" y="951325"/>
            <a:ext cx="3618925" cy="3912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xEl>
                                              <p:pRg end="0" st="0"/>
                                            </p:txEl>
                                          </p:spTgt>
                                        </p:tgtEl>
                                        <p:attrNameLst>
                                          <p:attrName>style.visibility</p:attrName>
                                        </p:attrNameLst>
                                      </p:cBhvr>
                                      <p:to>
                                        <p:strVal val="visible"/>
                                      </p:to>
                                    </p:set>
                                    <p:animEffect filter="fade" transition="in">
                                      <p:cBhvr>
                                        <p:cTn dur="1000"/>
                                        <p:tgtEl>
                                          <p:spTgt spid="3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xEl>
                                              <p:pRg end="1" st="1"/>
                                            </p:txEl>
                                          </p:spTgt>
                                        </p:tgtEl>
                                        <p:attrNameLst>
                                          <p:attrName>style.visibility</p:attrName>
                                        </p:attrNameLst>
                                      </p:cBhvr>
                                      <p:to>
                                        <p:strVal val="visible"/>
                                      </p:to>
                                    </p:set>
                                    <p:animEffect filter="fade" transition="in">
                                      <p:cBhvr>
                                        <p:cTn dur="1000"/>
                                        <p:tgtEl>
                                          <p:spTgt spid="3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xEl>
                                              <p:pRg end="2" st="2"/>
                                            </p:txEl>
                                          </p:spTgt>
                                        </p:tgtEl>
                                        <p:attrNameLst>
                                          <p:attrName>style.visibility</p:attrName>
                                        </p:attrNameLst>
                                      </p:cBhvr>
                                      <p:to>
                                        <p:strVal val="visible"/>
                                      </p:to>
                                    </p:set>
                                    <p:animEffect filter="fade" transition="in">
                                      <p:cBhvr>
                                        <p:cTn dur="1000"/>
                                        <p:tgtEl>
                                          <p:spTgt spid="3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xEl>
                                              <p:pRg end="3" st="3"/>
                                            </p:txEl>
                                          </p:spTgt>
                                        </p:tgtEl>
                                        <p:attrNameLst>
                                          <p:attrName>style.visibility</p:attrName>
                                        </p:attrNameLst>
                                      </p:cBhvr>
                                      <p:to>
                                        <p:strVal val="visible"/>
                                      </p:to>
                                    </p:set>
                                    <p:animEffect filter="fade" transition="in">
                                      <p:cBhvr>
                                        <p:cTn dur="1000"/>
                                        <p:tgtEl>
                                          <p:spTgt spid="3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xEl>
                                              <p:pRg end="4" st="4"/>
                                            </p:txEl>
                                          </p:spTgt>
                                        </p:tgtEl>
                                        <p:attrNameLst>
                                          <p:attrName>style.visibility</p:attrName>
                                        </p:attrNameLst>
                                      </p:cBhvr>
                                      <p:to>
                                        <p:strVal val="visible"/>
                                      </p:to>
                                    </p:set>
                                    <p:animEffect filter="fade" transition="in">
                                      <p:cBhvr>
                                        <p:cTn dur="1000"/>
                                        <p:tgtEl>
                                          <p:spTgt spid="32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1000"/>
                                        <p:tgtEl>
                                          <p:spTgt spid="3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Roleplaying Breakouts: March 31, April 7, April 14</a:t>
            </a:r>
            <a:endParaRPr/>
          </a:p>
        </p:txBody>
      </p:sp>
      <p:pic>
        <p:nvPicPr>
          <p:cNvPr id="130" name="Google Shape;130;p19"/>
          <p:cNvPicPr preferRelativeResize="0"/>
          <p:nvPr/>
        </p:nvPicPr>
        <p:blipFill>
          <a:blip r:embed="rId3">
            <a:alphaModFix/>
          </a:blip>
          <a:stretch>
            <a:fillRect/>
          </a:stretch>
        </p:blipFill>
        <p:spPr>
          <a:xfrm>
            <a:off x="152400" y="1170125"/>
            <a:ext cx="8839204" cy="2490342"/>
          </a:xfrm>
          <a:prstGeom prst="rect">
            <a:avLst/>
          </a:prstGeom>
          <a:noFill/>
          <a:ln>
            <a:noFill/>
          </a:ln>
        </p:spPr>
      </p:pic>
      <p:sp>
        <p:nvSpPr>
          <p:cNvPr id="131" name="Google Shape;131;p19"/>
          <p:cNvSpPr txBox="1"/>
          <p:nvPr>
            <p:ph idx="1" type="body"/>
          </p:nvPr>
        </p:nvSpPr>
        <p:spPr>
          <a:xfrm>
            <a:off x="311700" y="3722275"/>
            <a:ext cx="8520600" cy="1311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Self sign-up; don’t overwrite or move other people!</a:t>
            </a:r>
            <a:endParaRPr/>
          </a:p>
          <a:p>
            <a:pPr indent="-368300" lvl="0" marL="457200" rtl="0" algn="l">
              <a:spcBef>
                <a:spcPts val="0"/>
              </a:spcBef>
              <a:spcAft>
                <a:spcPts val="0"/>
              </a:spcAft>
              <a:buSzPts val="2200"/>
              <a:buChar char="●"/>
            </a:pPr>
            <a:r>
              <a:rPr lang="en" u="sng">
                <a:solidFill>
                  <a:schemeClr val="hlink"/>
                </a:solidFill>
                <a:hlinkClick r:id="rId4"/>
              </a:rPr>
              <a:t>Self sign-up sheet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Discriminative Models for Retrieval (ImSearch)</a:t>
            </a:r>
            <a:endParaRPr/>
          </a:p>
        </p:txBody>
      </p:sp>
      <p:pic>
        <p:nvPicPr>
          <p:cNvPr id="3256" name="Google Shape;3256;p82"/>
          <p:cNvPicPr preferRelativeResize="0"/>
          <p:nvPr/>
        </p:nvPicPr>
        <p:blipFill rotWithShape="1">
          <a:blip r:embed="rId3">
            <a:alphaModFix/>
          </a:blip>
          <a:srcRect b="0" l="66481" r="0" t="60668"/>
          <a:stretch/>
        </p:blipFill>
        <p:spPr>
          <a:xfrm>
            <a:off x="3904550" y="1017725"/>
            <a:ext cx="2962825" cy="819800"/>
          </a:xfrm>
          <a:prstGeom prst="rect">
            <a:avLst/>
          </a:prstGeom>
          <a:noFill/>
          <a:ln>
            <a:noFill/>
          </a:ln>
        </p:spPr>
      </p:pic>
      <p:pic>
        <p:nvPicPr>
          <p:cNvPr id="3257" name="Google Shape;3257;p82"/>
          <p:cNvPicPr preferRelativeResize="0"/>
          <p:nvPr/>
        </p:nvPicPr>
        <p:blipFill rotWithShape="1">
          <a:blip r:embed="rId4">
            <a:alphaModFix/>
          </a:blip>
          <a:srcRect b="0" l="36122" r="0" t="62928"/>
          <a:stretch/>
        </p:blipFill>
        <p:spPr>
          <a:xfrm>
            <a:off x="7077276" y="1004387"/>
            <a:ext cx="1909823" cy="738900"/>
          </a:xfrm>
          <a:prstGeom prst="rect">
            <a:avLst/>
          </a:prstGeom>
          <a:noFill/>
          <a:ln>
            <a:noFill/>
          </a:ln>
        </p:spPr>
      </p:pic>
      <p:sp>
        <p:nvSpPr>
          <p:cNvPr id="3258" name="Google Shape;3258;p82"/>
          <p:cNvSpPr txBox="1"/>
          <p:nvPr>
            <p:ph idx="1" type="body"/>
          </p:nvPr>
        </p:nvSpPr>
        <p:spPr>
          <a:xfrm>
            <a:off x="4110500" y="1792850"/>
            <a:ext cx="4506900" cy="3059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Maximize the probability of the image X given the caption Y in the training data.</a:t>
            </a:r>
            <a:endParaRPr/>
          </a:p>
          <a:p>
            <a:pPr indent="-368300" lvl="0" marL="457200" rtl="0" algn="l">
              <a:spcBef>
                <a:spcPts val="0"/>
              </a:spcBef>
              <a:spcAft>
                <a:spcPts val="0"/>
              </a:spcAft>
              <a:buSzPts val="2200"/>
              <a:buChar char="●"/>
            </a:pPr>
            <a:r>
              <a:rPr lang="en"/>
              <a:t>Example: for each training caption, batch it with true image and distractor images, then use cross entropy.</a:t>
            </a:r>
            <a:endParaRPr/>
          </a:p>
        </p:txBody>
      </p:sp>
      <p:grpSp>
        <p:nvGrpSpPr>
          <p:cNvPr id="3259" name="Google Shape;3259;p82"/>
          <p:cNvGrpSpPr/>
          <p:nvPr/>
        </p:nvGrpSpPr>
        <p:grpSpPr>
          <a:xfrm>
            <a:off x="87702" y="1263275"/>
            <a:ext cx="3658122" cy="3712638"/>
            <a:chOff x="87702" y="1263275"/>
            <a:chExt cx="3658122" cy="3712638"/>
          </a:xfrm>
        </p:grpSpPr>
        <p:sp>
          <p:nvSpPr>
            <p:cNvPr id="3260" name="Google Shape;3260;p82"/>
            <p:cNvSpPr txBox="1"/>
            <p:nvPr/>
          </p:nvSpPr>
          <p:spPr>
            <a:xfrm>
              <a:off x="1186975" y="341578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sp>
          <p:nvSpPr>
            <p:cNvPr id="3261" name="Google Shape;3261;p82"/>
            <p:cNvSpPr txBox="1"/>
            <p:nvPr/>
          </p:nvSpPr>
          <p:spPr>
            <a:xfrm>
              <a:off x="1186975" y="17903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3262" name="Google Shape;3262;p82"/>
            <p:cNvSpPr txBox="1"/>
            <p:nvPr/>
          </p:nvSpPr>
          <p:spPr>
            <a:xfrm>
              <a:off x="1186975" y="42370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3263" name="Google Shape;3263;p82"/>
            <p:cNvSpPr txBox="1"/>
            <p:nvPr/>
          </p:nvSpPr>
          <p:spPr>
            <a:xfrm>
              <a:off x="1186975" y="2594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pic>
          <p:nvPicPr>
            <p:cNvPr id="3264" name="Google Shape;3264;p82"/>
            <p:cNvPicPr preferRelativeResize="0"/>
            <p:nvPr/>
          </p:nvPicPr>
          <p:blipFill>
            <a:blip r:embed="rId5">
              <a:alphaModFix/>
            </a:blip>
            <a:stretch>
              <a:fillRect/>
            </a:stretch>
          </p:blipFill>
          <p:spPr>
            <a:xfrm>
              <a:off x="163900" y="1792840"/>
              <a:ext cx="921616" cy="733877"/>
            </a:xfrm>
            <a:prstGeom prst="rect">
              <a:avLst/>
            </a:prstGeom>
            <a:noFill/>
            <a:ln>
              <a:noFill/>
            </a:ln>
          </p:spPr>
        </p:pic>
        <p:pic>
          <p:nvPicPr>
            <p:cNvPr id="3265" name="Google Shape;3265;p82"/>
            <p:cNvPicPr preferRelativeResize="0"/>
            <p:nvPr/>
          </p:nvPicPr>
          <p:blipFill>
            <a:blip r:embed="rId6">
              <a:alphaModFix/>
            </a:blip>
            <a:stretch>
              <a:fillRect/>
            </a:stretch>
          </p:blipFill>
          <p:spPr>
            <a:xfrm>
              <a:off x="87702" y="3455396"/>
              <a:ext cx="1020973" cy="659709"/>
            </a:xfrm>
            <a:prstGeom prst="rect">
              <a:avLst/>
            </a:prstGeom>
            <a:noFill/>
            <a:ln>
              <a:noFill/>
            </a:ln>
          </p:spPr>
        </p:pic>
        <p:pic>
          <p:nvPicPr>
            <p:cNvPr id="3266" name="Google Shape;3266;p82"/>
            <p:cNvPicPr preferRelativeResize="0"/>
            <p:nvPr/>
          </p:nvPicPr>
          <p:blipFill>
            <a:blip r:embed="rId7">
              <a:alphaModFix/>
            </a:blip>
            <a:stretch>
              <a:fillRect/>
            </a:stretch>
          </p:blipFill>
          <p:spPr>
            <a:xfrm>
              <a:off x="153631" y="4249295"/>
              <a:ext cx="942173" cy="714359"/>
            </a:xfrm>
            <a:prstGeom prst="rect">
              <a:avLst/>
            </a:prstGeom>
            <a:noFill/>
            <a:ln>
              <a:noFill/>
            </a:ln>
          </p:spPr>
        </p:pic>
        <p:pic>
          <p:nvPicPr>
            <p:cNvPr id="3267" name="Google Shape;3267;p82"/>
            <p:cNvPicPr preferRelativeResize="0"/>
            <p:nvPr/>
          </p:nvPicPr>
          <p:blipFill>
            <a:blip r:embed="rId8">
              <a:alphaModFix/>
            </a:blip>
            <a:stretch>
              <a:fillRect/>
            </a:stretch>
          </p:blipFill>
          <p:spPr>
            <a:xfrm>
              <a:off x="172233" y="2606528"/>
              <a:ext cx="904975" cy="692423"/>
            </a:xfrm>
            <a:prstGeom prst="rect">
              <a:avLst/>
            </a:prstGeom>
            <a:noFill/>
            <a:ln>
              <a:noFill/>
            </a:ln>
          </p:spPr>
        </p:pic>
        <p:sp>
          <p:nvSpPr>
            <p:cNvPr id="3268" name="Google Shape;3268;p82"/>
            <p:cNvSpPr txBox="1"/>
            <p:nvPr/>
          </p:nvSpPr>
          <p:spPr>
            <a:xfrm>
              <a:off x="172223" y="1263275"/>
              <a:ext cx="35736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Training Data</a:t>
              </a:r>
              <a:endParaRPr b="1" sz="18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9"/>
                                        </p:tgtEl>
                                        <p:attrNameLst>
                                          <p:attrName>style.visibility</p:attrName>
                                        </p:attrNameLst>
                                      </p:cBhvr>
                                      <p:to>
                                        <p:strVal val="visible"/>
                                      </p:to>
                                    </p:set>
                                    <p:animEffect filter="fade" transition="in">
                                      <p:cBhvr>
                                        <p:cTn dur="1000"/>
                                        <p:tgtEl>
                                          <p:spTgt spid="3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1000"/>
                                        <p:tgtEl>
                                          <p:spTgt spid="3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gtEl>
                                        <p:attrNameLst>
                                          <p:attrName>style.visibility</p:attrName>
                                        </p:attrNameLst>
                                      </p:cBhvr>
                                      <p:to>
                                        <p:strVal val="visible"/>
                                      </p:to>
                                    </p:set>
                                    <p:animEffect filter="fade" transition="in">
                                      <p:cBhvr>
                                        <p:cTn dur="1000"/>
                                        <p:tgtEl>
                                          <p:spTgt spid="3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0" st="0"/>
                                            </p:txEl>
                                          </p:spTgt>
                                        </p:tgtEl>
                                        <p:attrNameLst>
                                          <p:attrName>style.visibility</p:attrName>
                                        </p:attrNameLst>
                                      </p:cBhvr>
                                      <p:to>
                                        <p:strVal val="visible"/>
                                      </p:to>
                                    </p:set>
                                    <p:animEffect filter="fade" transition="in">
                                      <p:cBhvr>
                                        <p:cTn dur="1000"/>
                                        <p:tgtEl>
                                          <p:spTgt spid="3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1" st="1"/>
                                            </p:txEl>
                                          </p:spTgt>
                                        </p:tgtEl>
                                        <p:attrNameLst>
                                          <p:attrName>style.visibility</p:attrName>
                                        </p:attrNameLst>
                                      </p:cBhvr>
                                      <p:to>
                                        <p:strVal val="visible"/>
                                      </p:to>
                                    </p:set>
                                    <p:animEffect filter="fade" transition="in">
                                      <p:cBhvr>
                                        <p:cTn dur="1000"/>
                                        <p:tgtEl>
                                          <p:spTgt spid="32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8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Discriminative Models for Retrieval (ImSearch)</a:t>
            </a:r>
            <a:endParaRPr/>
          </a:p>
        </p:txBody>
      </p:sp>
      <p:sp>
        <p:nvSpPr>
          <p:cNvPr id="3274" name="Google Shape;3274;p83"/>
          <p:cNvSpPr txBox="1"/>
          <p:nvPr/>
        </p:nvSpPr>
        <p:spPr>
          <a:xfrm>
            <a:off x="3722450" y="8345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3275" name="Google Shape;3275;p83"/>
          <p:cNvSpPr/>
          <p:nvPr/>
        </p:nvSpPr>
        <p:spPr>
          <a:xfrm>
            <a:off x="3617750" y="1658500"/>
            <a:ext cx="2768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Some text-processing neural network</a:t>
            </a:r>
            <a:endParaRPr sz="1800">
              <a:latin typeface="Helvetica Neue"/>
              <a:ea typeface="Helvetica Neue"/>
              <a:cs typeface="Helvetica Neue"/>
              <a:sym typeface="Helvetica Neue"/>
            </a:endParaRPr>
          </a:p>
        </p:txBody>
      </p:sp>
      <p:grpSp>
        <p:nvGrpSpPr>
          <p:cNvPr id="3276" name="Google Shape;3276;p83"/>
          <p:cNvGrpSpPr/>
          <p:nvPr/>
        </p:nvGrpSpPr>
        <p:grpSpPr>
          <a:xfrm>
            <a:off x="123577" y="2482475"/>
            <a:ext cx="3834423" cy="2398455"/>
            <a:chOff x="123577" y="2482475"/>
            <a:chExt cx="3834423" cy="2398455"/>
          </a:xfrm>
        </p:grpSpPr>
        <p:pic>
          <p:nvPicPr>
            <p:cNvPr id="3277" name="Google Shape;3277;p83"/>
            <p:cNvPicPr preferRelativeResize="0"/>
            <p:nvPr/>
          </p:nvPicPr>
          <p:blipFill>
            <a:blip r:embed="rId3">
              <a:alphaModFix/>
            </a:blip>
            <a:stretch>
              <a:fillRect/>
            </a:stretch>
          </p:blipFill>
          <p:spPr>
            <a:xfrm>
              <a:off x="199775" y="2558665"/>
              <a:ext cx="921616" cy="733877"/>
            </a:xfrm>
            <a:prstGeom prst="rect">
              <a:avLst/>
            </a:prstGeom>
            <a:noFill/>
            <a:ln>
              <a:noFill/>
            </a:ln>
          </p:spPr>
        </p:pic>
        <p:pic>
          <p:nvPicPr>
            <p:cNvPr id="3278" name="Google Shape;3278;p83"/>
            <p:cNvPicPr preferRelativeResize="0"/>
            <p:nvPr/>
          </p:nvPicPr>
          <p:blipFill>
            <a:blip r:embed="rId4">
              <a:alphaModFix/>
            </a:blip>
            <a:stretch>
              <a:fillRect/>
            </a:stretch>
          </p:blipFill>
          <p:spPr>
            <a:xfrm>
              <a:off x="123577" y="4221221"/>
              <a:ext cx="1020973" cy="659709"/>
            </a:xfrm>
            <a:prstGeom prst="rect">
              <a:avLst/>
            </a:prstGeom>
            <a:noFill/>
            <a:ln>
              <a:noFill/>
            </a:ln>
          </p:spPr>
        </p:pic>
        <p:pic>
          <p:nvPicPr>
            <p:cNvPr id="3279" name="Google Shape;3279;p83"/>
            <p:cNvPicPr preferRelativeResize="0"/>
            <p:nvPr/>
          </p:nvPicPr>
          <p:blipFill>
            <a:blip r:embed="rId5">
              <a:alphaModFix/>
            </a:blip>
            <a:stretch>
              <a:fillRect/>
            </a:stretch>
          </p:blipFill>
          <p:spPr>
            <a:xfrm>
              <a:off x="208108" y="3372353"/>
              <a:ext cx="904975" cy="692423"/>
            </a:xfrm>
            <a:prstGeom prst="rect">
              <a:avLst/>
            </a:prstGeom>
            <a:noFill/>
            <a:ln>
              <a:noFill/>
            </a:ln>
          </p:spPr>
        </p:pic>
        <p:sp>
          <p:nvSpPr>
            <p:cNvPr id="3280" name="Google Shape;3280;p83"/>
            <p:cNvSpPr/>
            <p:nvPr/>
          </p:nvSpPr>
          <p:spPr>
            <a:xfrm>
              <a:off x="1189900" y="2482475"/>
              <a:ext cx="2768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Some image-processing neural network</a:t>
              </a:r>
              <a:endParaRPr sz="1800">
                <a:latin typeface="Helvetica Neue"/>
                <a:ea typeface="Helvetica Neue"/>
                <a:cs typeface="Helvetica Neue"/>
                <a:sym typeface="Helvetica Neue"/>
              </a:endParaRPr>
            </a:p>
          </p:txBody>
        </p:sp>
        <p:sp>
          <p:nvSpPr>
            <p:cNvPr id="3281" name="Google Shape;3281;p83"/>
            <p:cNvSpPr/>
            <p:nvPr/>
          </p:nvSpPr>
          <p:spPr>
            <a:xfrm>
              <a:off x="1189900" y="3306450"/>
              <a:ext cx="2768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Some image-processing neural network</a:t>
              </a:r>
              <a:endParaRPr sz="1800">
                <a:latin typeface="Helvetica Neue"/>
                <a:ea typeface="Helvetica Neue"/>
                <a:cs typeface="Helvetica Neue"/>
                <a:sym typeface="Helvetica Neue"/>
              </a:endParaRPr>
            </a:p>
          </p:txBody>
        </p:sp>
        <p:sp>
          <p:nvSpPr>
            <p:cNvPr id="3282" name="Google Shape;3282;p83"/>
            <p:cNvSpPr/>
            <p:nvPr/>
          </p:nvSpPr>
          <p:spPr>
            <a:xfrm>
              <a:off x="1189900" y="4130425"/>
              <a:ext cx="2768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Some image-processing neural network</a:t>
              </a:r>
              <a:endParaRPr sz="1800">
                <a:latin typeface="Helvetica Neue"/>
                <a:ea typeface="Helvetica Neue"/>
                <a:cs typeface="Helvetica Neue"/>
                <a:sym typeface="Helvetica Neue"/>
              </a:endParaRPr>
            </a:p>
          </p:txBody>
        </p:sp>
      </p:grpSp>
      <p:grpSp>
        <p:nvGrpSpPr>
          <p:cNvPr id="3283" name="Google Shape;3283;p83"/>
          <p:cNvGrpSpPr/>
          <p:nvPr/>
        </p:nvGrpSpPr>
        <p:grpSpPr>
          <a:xfrm>
            <a:off x="123575" y="775450"/>
            <a:ext cx="6499200" cy="4365900"/>
            <a:chOff x="123575" y="775450"/>
            <a:chExt cx="6499200" cy="4365900"/>
          </a:xfrm>
        </p:grpSpPr>
        <p:sp>
          <p:nvSpPr>
            <p:cNvPr id="3284" name="Google Shape;3284;p83"/>
            <p:cNvSpPr/>
            <p:nvPr/>
          </p:nvSpPr>
          <p:spPr>
            <a:xfrm>
              <a:off x="123575" y="2389100"/>
              <a:ext cx="6499200" cy="259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3473825" y="775450"/>
              <a:ext cx="3003300" cy="4365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4026500" y="2482475"/>
              <a:ext cx="1952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Scoring Network</a:t>
              </a:r>
              <a:endParaRPr sz="1800">
                <a:latin typeface="Helvetica Neue"/>
                <a:ea typeface="Helvetica Neue"/>
                <a:cs typeface="Helvetica Neue"/>
                <a:sym typeface="Helvetica Neue"/>
              </a:endParaRPr>
            </a:p>
          </p:txBody>
        </p:sp>
        <p:sp>
          <p:nvSpPr>
            <p:cNvPr id="3287" name="Google Shape;3287;p83"/>
            <p:cNvSpPr/>
            <p:nvPr/>
          </p:nvSpPr>
          <p:spPr>
            <a:xfrm>
              <a:off x="4026500" y="3320675"/>
              <a:ext cx="1952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Scoring Network</a:t>
              </a:r>
              <a:endParaRPr sz="1800">
                <a:latin typeface="Helvetica Neue"/>
                <a:ea typeface="Helvetica Neue"/>
                <a:cs typeface="Helvetica Neue"/>
                <a:sym typeface="Helvetica Neue"/>
              </a:endParaRPr>
            </a:p>
          </p:txBody>
        </p:sp>
        <p:sp>
          <p:nvSpPr>
            <p:cNvPr id="3288" name="Google Shape;3288;p83"/>
            <p:cNvSpPr/>
            <p:nvPr/>
          </p:nvSpPr>
          <p:spPr>
            <a:xfrm>
              <a:off x="4025762" y="4136463"/>
              <a:ext cx="1952100" cy="738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Scoring Network</a:t>
              </a:r>
              <a:endParaRPr sz="1800">
                <a:latin typeface="Helvetica Neue"/>
                <a:ea typeface="Helvetica Neue"/>
                <a:cs typeface="Helvetica Neue"/>
                <a:sym typeface="Helvetica Neue"/>
              </a:endParaRPr>
            </a:p>
          </p:txBody>
        </p:sp>
      </p:grpSp>
      <p:grpSp>
        <p:nvGrpSpPr>
          <p:cNvPr id="3289" name="Google Shape;3289;p83"/>
          <p:cNvGrpSpPr/>
          <p:nvPr/>
        </p:nvGrpSpPr>
        <p:grpSpPr>
          <a:xfrm>
            <a:off x="5977862" y="2851925"/>
            <a:ext cx="3051763" cy="1653988"/>
            <a:chOff x="5977862" y="2851925"/>
            <a:chExt cx="3051763" cy="1653988"/>
          </a:xfrm>
        </p:grpSpPr>
        <p:sp>
          <p:nvSpPr>
            <p:cNvPr id="3290" name="Google Shape;3290;p83"/>
            <p:cNvSpPr/>
            <p:nvPr/>
          </p:nvSpPr>
          <p:spPr>
            <a:xfrm>
              <a:off x="7224825" y="2972775"/>
              <a:ext cx="1804800" cy="101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Cross Entropy Loss</a:t>
              </a:r>
              <a:endParaRPr sz="1800">
                <a:latin typeface="Helvetica Neue"/>
                <a:ea typeface="Helvetica Neue"/>
                <a:cs typeface="Helvetica Neue"/>
                <a:sym typeface="Helvetica Neue"/>
              </a:endParaRPr>
            </a:p>
          </p:txBody>
        </p:sp>
        <p:sp>
          <p:nvSpPr>
            <p:cNvPr id="3291" name="Google Shape;3291;p83"/>
            <p:cNvSpPr/>
            <p:nvPr/>
          </p:nvSpPr>
          <p:spPr>
            <a:xfrm rot="5400000">
              <a:off x="6323800" y="3251625"/>
              <a:ext cx="1200000" cy="458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Softmax</a:t>
              </a:r>
              <a:endParaRPr sz="1800">
                <a:latin typeface="Helvetica Neue"/>
                <a:ea typeface="Helvetica Neue"/>
                <a:cs typeface="Helvetica Neue"/>
                <a:sym typeface="Helvetica Neue"/>
              </a:endParaRPr>
            </a:p>
          </p:txBody>
        </p:sp>
        <p:cxnSp>
          <p:nvCxnSpPr>
            <p:cNvPr id="3292" name="Google Shape;3292;p83"/>
            <p:cNvCxnSpPr>
              <a:stCxn id="3286" idx="3"/>
              <a:endCxn id="3291" idx="2"/>
            </p:cNvCxnSpPr>
            <p:nvPr/>
          </p:nvCxnSpPr>
          <p:spPr>
            <a:xfrm>
              <a:off x="5978600" y="2851925"/>
              <a:ext cx="716100" cy="628800"/>
            </a:xfrm>
            <a:prstGeom prst="straightConnector1">
              <a:avLst/>
            </a:prstGeom>
            <a:noFill/>
            <a:ln cap="flat" cmpd="sng" w="19050">
              <a:solidFill>
                <a:schemeClr val="dk1"/>
              </a:solidFill>
              <a:prstDash val="solid"/>
              <a:round/>
              <a:headEnd len="med" w="med" type="none"/>
              <a:tailEnd len="med" w="med" type="triangle"/>
            </a:ln>
          </p:spPr>
        </p:cxnSp>
        <p:cxnSp>
          <p:nvCxnSpPr>
            <p:cNvPr id="3293" name="Google Shape;3293;p83"/>
            <p:cNvCxnSpPr>
              <a:stCxn id="3287" idx="3"/>
              <a:endCxn id="3291" idx="2"/>
            </p:cNvCxnSpPr>
            <p:nvPr/>
          </p:nvCxnSpPr>
          <p:spPr>
            <a:xfrm flipH="1" rot="10800000">
              <a:off x="5978600" y="3480725"/>
              <a:ext cx="716100" cy="209400"/>
            </a:xfrm>
            <a:prstGeom prst="straightConnector1">
              <a:avLst/>
            </a:prstGeom>
            <a:noFill/>
            <a:ln cap="flat" cmpd="sng" w="19050">
              <a:solidFill>
                <a:schemeClr val="dk1"/>
              </a:solidFill>
              <a:prstDash val="solid"/>
              <a:round/>
              <a:headEnd len="med" w="med" type="none"/>
              <a:tailEnd len="med" w="med" type="triangle"/>
            </a:ln>
          </p:spPr>
        </p:cxnSp>
        <p:cxnSp>
          <p:nvCxnSpPr>
            <p:cNvPr id="3294" name="Google Shape;3294;p83"/>
            <p:cNvCxnSpPr>
              <a:stCxn id="3288" idx="3"/>
              <a:endCxn id="3291" idx="2"/>
            </p:cNvCxnSpPr>
            <p:nvPr/>
          </p:nvCxnSpPr>
          <p:spPr>
            <a:xfrm flipH="1" rot="10800000">
              <a:off x="5977862" y="3480813"/>
              <a:ext cx="717000" cy="1025100"/>
            </a:xfrm>
            <a:prstGeom prst="straightConnector1">
              <a:avLst/>
            </a:prstGeom>
            <a:noFill/>
            <a:ln cap="flat" cmpd="sng" w="19050">
              <a:solidFill>
                <a:schemeClr val="dk1"/>
              </a:solidFill>
              <a:prstDash val="solid"/>
              <a:round/>
              <a:headEnd len="med" w="med" type="none"/>
              <a:tailEnd len="med" w="med" type="triangle"/>
            </a:ln>
          </p:spPr>
        </p:cxnSp>
      </p:grpSp>
      <p:grpSp>
        <p:nvGrpSpPr>
          <p:cNvPr id="3295" name="Google Shape;3295;p83"/>
          <p:cNvGrpSpPr/>
          <p:nvPr/>
        </p:nvGrpSpPr>
        <p:grpSpPr>
          <a:xfrm>
            <a:off x="210850" y="1308475"/>
            <a:ext cx="2456100" cy="1190400"/>
            <a:chOff x="210850" y="1308475"/>
            <a:chExt cx="2456100" cy="1190400"/>
          </a:xfrm>
        </p:grpSpPr>
        <p:sp>
          <p:nvSpPr>
            <p:cNvPr id="3296" name="Google Shape;3296;p83"/>
            <p:cNvSpPr txBox="1"/>
            <p:nvPr/>
          </p:nvSpPr>
          <p:spPr>
            <a:xfrm>
              <a:off x="210850" y="1308475"/>
              <a:ext cx="245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Shuffle these, or else?</a:t>
              </a:r>
              <a:endParaRPr sz="1800">
                <a:latin typeface="Helvetica Neue"/>
                <a:ea typeface="Helvetica Neue"/>
                <a:cs typeface="Helvetica Neue"/>
                <a:sym typeface="Helvetica Neue"/>
              </a:endParaRPr>
            </a:p>
          </p:txBody>
        </p:sp>
        <p:cxnSp>
          <p:nvCxnSpPr>
            <p:cNvPr id="3297" name="Google Shape;3297;p83"/>
            <p:cNvCxnSpPr>
              <a:endCxn id="3296" idx="2"/>
            </p:cNvCxnSpPr>
            <p:nvPr/>
          </p:nvCxnSpPr>
          <p:spPr>
            <a:xfrm flipH="1" rot="10800000">
              <a:off x="661300" y="1770175"/>
              <a:ext cx="777600" cy="728700"/>
            </a:xfrm>
            <a:prstGeom prst="straightConnector1">
              <a:avLst/>
            </a:prstGeom>
            <a:noFill/>
            <a:ln cap="flat" cmpd="sng" w="19050">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4"/>
                                        </p:tgtEl>
                                        <p:attrNameLst>
                                          <p:attrName>style.visibility</p:attrName>
                                        </p:attrNameLst>
                                      </p:cBhvr>
                                      <p:to>
                                        <p:strVal val="visible"/>
                                      </p:to>
                                    </p:set>
                                    <p:animEffect filter="fade" transition="in">
                                      <p:cBhvr>
                                        <p:cTn dur="1000"/>
                                        <p:tgtEl>
                                          <p:spTgt spid="3274"/>
                                        </p:tgtEl>
                                      </p:cBhvr>
                                    </p:animEffect>
                                  </p:childTnLst>
                                </p:cTn>
                              </p:par>
                              <p:par>
                                <p:cTn fill="hold" nodeType="withEffect" presetClass="entr" presetID="10" presetSubtype="0">
                                  <p:stCondLst>
                                    <p:cond delay="0"/>
                                  </p:stCondLst>
                                  <p:childTnLst>
                                    <p:set>
                                      <p:cBhvr>
                                        <p:cTn dur="1" fill="hold">
                                          <p:stCondLst>
                                            <p:cond delay="0"/>
                                          </p:stCondLst>
                                        </p:cTn>
                                        <p:tgtEl>
                                          <p:spTgt spid="3275"/>
                                        </p:tgtEl>
                                        <p:attrNameLst>
                                          <p:attrName>style.visibility</p:attrName>
                                        </p:attrNameLst>
                                      </p:cBhvr>
                                      <p:to>
                                        <p:strVal val="visible"/>
                                      </p:to>
                                    </p:set>
                                    <p:animEffect filter="fade" transition="in">
                                      <p:cBhvr>
                                        <p:cTn dur="1000"/>
                                        <p:tgtEl>
                                          <p:spTgt spid="3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gtEl>
                                        <p:attrNameLst>
                                          <p:attrName>style.visibility</p:attrName>
                                        </p:attrNameLst>
                                      </p:cBhvr>
                                      <p:to>
                                        <p:strVal val="visible"/>
                                      </p:to>
                                    </p:set>
                                    <p:animEffect filter="fade" transition="in">
                                      <p:cBhvr>
                                        <p:cTn dur="1000"/>
                                        <p:tgtEl>
                                          <p:spTgt spid="3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3"/>
                                        </p:tgtEl>
                                        <p:attrNameLst>
                                          <p:attrName>style.visibility</p:attrName>
                                        </p:attrNameLst>
                                      </p:cBhvr>
                                      <p:to>
                                        <p:strVal val="visible"/>
                                      </p:to>
                                    </p:set>
                                    <p:animEffect filter="fade" transition="in">
                                      <p:cBhvr>
                                        <p:cTn dur="1000"/>
                                        <p:tgtEl>
                                          <p:spTgt spid="3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1000"/>
                                        <p:tgtEl>
                                          <p:spTgt spid="3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5"/>
                                        </p:tgtEl>
                                        <p:attrNameLst>
                                          <p:attrName>style.visibility</p:attrName>
                                        </p:attrNameLst>
                                      </p:cBhvr>
                                      <p:to>
                                        <p:strVal val="visible"/>
                                      </p:to>
                                    </p:set>
                                    <p:animEffect filter="fade" transition="in">
                                      <p:cBhvr>
                                        <p:cTn dur="1000"/>
                                        <p:tgtEl>
                                          <p:spTgt spid="3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Discriminative Models for Retrieval (ImSearch)</a:t>
            </a:r>
            <a:endParaRPr/>
          </a:p>
        </p:txBody>
      </p:sp>
      <p:pic>
        <p:nvPicPr>
          <p:cNvPr id="3303" name="Google Shape;3303;p84"/>
          <p:cNvPicPr preferRelativeResize="0"/>
          <p:nvPr/>
        </p:nvPicPr>
        <p:blipFill rotWithShape="1">
          <a:blip r:embed="rId3">
            <a:alphaModFix/>
          </a:blip>
          <a:srcRect b="0" l="66481" r="0" t="60668"/>
          <a:stretch/>
        </p:blipFill>
        <p:spPr>
          <a:xfrm>
            <a:off x="4801025" y="1017725"/>
            <a:ext cx="2962825" cy="819800"/>
          </a:xfrm>
          <a:prstGeom prst="rect">
            <a:avLst/>
          </a:prstGeom>
          <a:noFill/>
          <a:ln>
            <a:noFill/>
          </a:ln>
        </p:spPr>
      </p:pic>
      <p:pic>
        <p:nvPicPr>
          <p:cNvPr id="3304" name="Google Shape;3304;p84"/>
          <p:cNvPicPr preferRelativeResize="0"/>
          <p:nvPr/>
        </p:nvPicPr>
        <p:blipFill rotWithShape="1">
          <a:blip r:embed="rId4">
            <a:alphaModFix/>
          </a:blip>
          <a:srcRect b="0" l="36122" r="0" t="62928"/>
          <a:stretch/>
        </p:blipFill>
        <p:spPr>
          <a:xfrm>
            <a:off x="4310026" y="1712762"/>
            <a:ext cx="1909823" cy="738900"/>
          </a:xfrm>
          <a:prstGeom prst="rect">
            <a:avLst/>
          </a:prstGeom>
          <a:noFill/>
          <a:ln>
            <a:noFill/>
          </a:ln>
        </p:spPr>
      </p:pic>
      <p:grpSp>
        <p:nvGrpSpPr>
          <p:cNvPr id="3305" name="Google Shape;3305;p84"/>
          <p:cNvGrpSpPr/>
          <p:nvPr/>
        </p:nvGrpSpPr>
        <p:grpSpPr>
          <a:xfrm>
            <a:off x="87702" y="1263275"/>
            <a:ext cx="3658122" cy="3712638"/>
            <a:chOff x="87702" y="1263275"/>
            <a:chExt cx="3658122" cy="3712638"/>
          </a:xfrm>
        </p:grpSpPr>
        <p:sp>
          <p:nvSpPr>
            <p:cNvPr id="3306" name="Google Shape;3306;p84"/>
            <p:cNvSpPr txBox="1"/>
            <p:nvPr/>
          </p:nvSpPr>
          <p:spPr>
            <a:xfrm>
              <a:off x="1186975" y="341578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sp>
          <p:nvSpPr>
            <p:cNvPr id="3307" name="Google Shape;3307;p84"/>
            <p:cNvSpPr txBox="1"/>
            <p:nvPr/>
          </p:nvSpPr>
          <p:spPr>
            <a:xfrm>
              <a:off x="1186975" y="17903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3308" name="Google Shape;3308;p84"/>
            <p:cNvSpPr txBox="1"/>
            <p:nvPr/>
          </p:nvSpPr>
          <p:spPr>
            <a:xfrm>
              <a:off x="1186975" y="42370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3309" name="Google Shape;3309;p84"/>
            <p:cNvSpPr txBox="1"/>
            <p:nvPr/>
          </p:nvSpPr>
          <p:spPr>
            <a:xfrm>
              <a:off x="1186975" y="2594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pic>
          <p:nvPicPr>
            <p:cNvPr id="3310" name="Google Shape;3310;p84"/>
            <p:cNvPicPr preferRelativeResize="0"/>
            <p:nvPr/>
          </p:nvPicPr>
          <p:blipFill>
            <a:blip r:embed="rId5">
              <a:alphaModFix/>
            </a:blip>
            <a:stretch>
              <a:fillRect/>
            </a:stretch>
          </p:blipFill>
          <p:spPr>
            <a:xfrm>
              <a:off x="163900" y="1792840"/>
              <a:ext cx="921616" cy="733877"/>
            </a:xfrm>
            <a:prstGeom prst="rect">
              <a:avLst/>
            </a:prstGeom>
            <a:noFill/>
            <a:ln>
              <a:noFill/>
            </a:ln>
          </p:spPr>
        </p:pic>
        <p:pic>
          <p:nvPicPr>
            <p:cNvPr id="3311" name="Google Shape;3311;p84"/>
            <p:cNvPicPr preferRelativeResize="0"/>
            <p:nvPr/>
          </p:nvPicPr>
          <p:blipFill>
            <a:blip r:embed="rId6">
              <a:alphaModFix/>
            </a:blip>
            <a:stretch>
              <a:fillRect/>
            </a:stretch>
          </p:blipFill>
          <p:spPr>
            <a:xfrm>
              <a:off x="87702" y="3455396"/>
              <a:ext cx="1020973" cy="659709"/>
            </a:xfrm>
            <a:prstGeom prst="rect">
              <a:avLst/>
            </a:prstGeom>
            <a:noFill/>
            <a:ln>
              <a:noFill/>
            </a:ln>
          </p:spPr>
        </p:pic>
        <p:pic>
          <p:nvPicPr>
            <p:cNvPr id="3312" name="Google Shape;3312;p84"/>
            <p:cNvPicPr preferRelativeResize="0"/>
            <p:nvPr/>
          </p:nvPicPr>
          <p:blipFill>
            <a:blip r:embed="rId7">
              <a:alphaModFix/>
            </a:blip>
            <a:stretch>
              <a:fillRect/>
            </a:stretch>
          </p:blipFill>
          <p:spPr>
            <a:xfrm>
              <a:off x="153631" y="4249295"/>
              <a:ext cx="942173" cy="714359"/>
            </a:xfrm>
            <a:prstGeom prst="rect">
              <a:avLst/>
            </a:prstGeom>
            <a:noFill/>
            <a:ln>
              <a:noFill/>
            </a:ln>
          </p:spPr>
        </p:pic>
        <p:pic>
          <p:nvPicPr>
            <p:cNvPr id="3313" name="Google Shape;3313;p84"/>
            <p:cNvPicPr preferRelativeResize="0"/>
            <p:nvPr/>
          </p:nvPicPr>
          <p:blipFill>
            <a:blip r:embed="rId8">
              <a:alphaModFix/>
            </a:blip>
            <a:stretch>
              <a:fillRect/>
            </a:stretch>
          </p:blipFill>
          <p:spPr>
            <a:xfrm>
              <a:off x="172233" y="2606528"/>
              <a:ext cx="904975" cy="692423"/>
            </a:xfrm>
            <a:prstGeom prst="rect">
              <a:avLst/>
            </a:prstGeom>
            <a:noFill/>
            <a:ln>
              <a:noFill/>
            </a:ln>
          </p:spPr>
        </p:pic>
        <p:sp>
          <p:nvSpPr>
            <p:cNvPr id="3314" name="Google Shape;3314;p84"/>
            <p:cNvSpPr txBox="1"/>
            <p:nvPr/>
          </p:nvSpPr>
          <p:spPr>
            <a:xfrm>
              <a:off x="172223" y="1263275"/>
              <a:ext cx="35736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Training Data</a:t>
              </a:r>
              <a:endParaRPr b="1" sz="1800">
                <a:latin typeface="Helvetica Neue"/>
                <a:ea typeface="Helvetica Neue"/>
                <a:cs typeface="Helvetica Neue"/>
                <a:sym typeface="Helvetica Neue"/>
              </a:endParaRPr>
            </a:p>
          </p:txBody>
        </p:sp>
      </p:grpSp>
      <p:pic>
        <p:nvPicPr>
          <p:cNvPr id="3315" name="Google Shape;3315;p84"/>
          <p:cNvPicPr preferRelativeResize="0"/>
          <p:nvPr/>
        </p:nvPicPr>
        <p:blipFill>
          <a:blip r:embed="rId9">
            <a:alphaModFix/>
          </a:blip>
          <a:stretch>
            <a:fillRect/>
          </a:stretch>
        </p:blipFill>
        <p:spPr>
          <a:xfrm>
            <a:off x="6674450" y="1757150"/>
            <a:ext cx="1580412" cy="650100"/>
          </a:xfrm>
          <a:prstGeom prst="rect">
            <a:avLst/>
          </a:prstGeom>
          <a:noFill/>
          <a:ln>
            <a:noFill/>
          </a:ln>
        </p:spPr>
      </p:pic>
      <p:sp>
        <p:nvSpPr>
          <p:cNvPr id="3316" name="Google Shape;3316;p84"/>
          <p:cNvSpPr txBox="1"/>
          <p:nvPr>
            <p:ph idx="1" type="body"/>
          </p:nvPr>
        </p:nvSpPr>
        <p:spPr>
          <a:xfrm>
            <a:off x="3877225" y="2451650"/>
            <a:ext cx="5121300" cy="26022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a:t>Are these expressions symmetric?</a:t>
            </a:r>
            <a:endParaRPr/>
          </a:p>
          <a:p>
            <a:pPr indent="-368300" lvl="0" marL="457200" rtl="0" algn="l">
              <a:spcBef>
                <a:spcPts val="0"/>
              </a:spcBef>
              <a:spcAft>
                <a:spcPts val="0"/>
              </a:spcAft>
              <a:buSzPts val="2200"/>
              <a:buChar char="●"/>
            </a:pPr>
            <a:r>
              <a:rPr lang="en"/>
              <a:t>P(X|Y) learn which words indicate which visual features.</a:t>
            </a:r>
            <a:endParaRPr/>
          </a:p>
          <a:p>
            <a:pPr indent="-368300" lvl="0" marL="457200" rtl="0" algn="l">
              <a:spcBef>
                <a:spcPts val="0"/>
              </a:spcBef>
              <a:spcAft>
                <a:spcPts val="0"/>
              </a:spcAft>
              <a:buSzPts val="2200"/>
              <a:buChar char="●"/>
            </a:pPr>
            <a:r>
              <a:rPr lang="en"/>
              <a:t>P(Y|X) learn which visual features indicate which words.</a:t>
            </a:r>
            <a:endParaRPr/>
          </a:p>
          <a:p>
            <a:pPr indent="-368300" lvl="0" marL="457200" rtl="0" algn="l">
              <a:spcBef>
                <a:spcPts val="0"/>
              </a:spcBef>
              <a:spcAft>
                <a:spcPts val="0"/>
              </a:spcAft>
              <a:buSzPts val="2200"/>
              <a:buChar char="●"/>
            </a:pPr>
            <a:r>
              <a:rPr lang="en"/>
              <a:t>Iff symmetric,</a:t>
            </a:r>
            <a:br>
              <a:rPr lang="en"/>
            </a:br>
            <a:r>
              <a:rPr lang="en"/>
              <a:t> </a:t>
            </a:r>
            <a:r>
              <a:rPr i="1" lang="en"/>
              <a:t>P(a|b)=P(b|a)</a:t>
            </a:r>
            <a:r>
              <a:rPr lang="en"/>
              <a:t> for all </a:t>
            </a:r>
            <a:r>
              <a:rPr i="1" lang="en"/>
              <a:t>a,b</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5"/>
                                        </p:tgtEl>
                                        <p:attrNameLst>
                                          <p:attrName>style.visibility</p:attrName>
                                        </p:attrNameLst>
                                      </p:cBhvr>
                                      <p:to>
                                        <p:strVal val="visible"/>
                                      </p:to>
                                    </p:set>
                                    <p:animEffect filter="fade" transition="in">
                                      <p:cBhvr>
                                        <p:cTn dur="1000"/>
                                        <p:tgtEl>
                                          <p:spTgt spid="3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3"/>
                                        </p:tgtEl>
                                        <p:attrNameLst>
                                          <p:attrName>style.visibility</p:attrName>
                                        </p:attrNameLst>
                                      </p:cBhvr>
                                      <p:to>
                                        <p:strVal val="visible"/>
                                      </p:to>
                                    </p:set>
                                    <p:animEffect filter="fade" transition="in">
                                      <p:cBhvr>
                                        <p:cTn dur="1000"/>
                                        <p:tgtEl>
                                          <p:spTgt spid="3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4"/>
                                        </p:tgtEl>
                                        <p:attrNameLst>
                                          <p:attrName>style.visibility</p:attrName>
                                        </p:attrNameLst>
                                      </p:cBhvr>
                                      <p:to>
                                        <p:strVal val="visible"/>
                                      </p:to>
                                    </p:set>
                                    <p:animEffect filter="fade" transition="in">
                                      <p:cBhvr>
                                        <p:cTn dur="1000"/>
                                        <p:tgtEl>
                                          <p:spTgt spid="3304"/>
                                        </p:tgtEl>
                                      </p:cBhvr>
                                    </p:animEffect>
                                  </p:childTnLst>
                                </p:cTn>
                              </p:par>
                              <p:par>
                                <p:cTn fill="hold" nodeType="withEffect" presetClass="entr" presetID="10" presetSubtype="0">
                                  <p:stCondLst>
                                    <p:cond delay="0"/>
                                  </p:stCondLst>
                                  <p:childTnLst>
                                    <p:set>
                                      <p:cBhvr>
                                        <p:cTn dur="1" fill="hold">
                                          <p:stCondLst>
                                            <p:cond delay="0"/>
                                          </p:stCondLst>
                                        </p:cTn>
                                        <p:tgtEl>
                                          <p:spTgt spid="3315"/>
                                        </p:tgtEl>
                                        <p:attrNameLst>
                                          <p:attrName>style.visibility</p:attrName>
                                        </p:attrNameLst>
                                      </p:cBhvr>
                                      <p:to>
                                        <p:strVal val="visible"/>
                                      </p:to>
                                    </p:set>
                                    <p:animEffect filter="fade" transition="in">
                                      <p:cBhvr>
                                        <p:cTn dur="1000"/>
                                        <p:tgtEl>
                                          <p:spTgt spid="3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xEl>
                                              <p:pRg end="0" st="0"/>
                                            </p:txEl>
                                          </p:spTgt>
                                        </p:tgtEl>
                                        <p:attrNameLst>
                                          <p:attrName>style.visibility</p:attrName>
                                        </p:attrNameLst>
                                      </p:cBhvr>
                                      <p:to>
                                        <p:strVal val="visible"/>
                                      </p:to>
                                    </p:set>
                                    <p:animEffect filter="fade" transition="in">
                                      <p:cBhvr>
                                        <p:cTn dur="1000"/>
                                        <p:tgtEl>
                                          <p:spTgt spid="3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xEl>
                                              <p:pRg end="1" st="1"/>
                                            </p:txEl>
                                          </p:spTgt>
                                        </p:tgtEl>
                                        <p:attrNameLst>
                                          <p:attrName>style.visibility</p:attrName>
                                        </p:attrNameLst>
                                      </p:cBhvr>
                                      <p:to>
                                        <p:strVal val="visible"/>
                                      </p:to>
                                    </p:set>
                                    <p:animEffect filter="fade" transition="in">
                                      <p:cBhvr>
                                        <p:cTn dur="1000"/>
                                        <p:tgtEl>
                                          <p:spTgt spid="3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xEl>
                                              <p:pRg end="2" st="2"/>
                                            </p:txEl>
                                          </p:spTgt>
                                        </p:tgtEl>
                                        <p:attrNameLst>
                                          <p:attrName>style.visibility</p:attrName>
                                        </p:attrNameLst>
                                      </p:cBhvr>
                                      <p:to>
                                        <p:strVal val="visible"/>
                                      </p:to>
                                    </p:set>
                                    <p:animEffect filter="fade" transition="in">
                                      <p:cBhvr>
                                        <p:cTn dur="1000"/>
                                        <p:tgtEl>
                                          <p:spTgt spid="3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xEl>
                                              <p:pRg end="3" st="3"/>
                                            </p:txEl>
                                          </p:spTgt>
                                        </p:tgtEl>
                                        <p:attrNameLst>
                                          <p:attrName>style.visibility</p:attrName>
                                        </p:attrNameLst>
                                      </p:cBhvr>
                                      <p:to>
                                        <p:strVal val="visible"/>
                                      </p:to>
                                    </p:set>
                                    <p:animEffect filter="fade" transition="in">
                                      <p:cBhvr>
                                        <p:cTn dur="1000"/>
                                        <p:tgtEl>
                                          <p:spTgt spid="33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Discriminative Models for Retrieval</a:t>
            </a:r>
            <a:endParaRPr/>
          </a:p>
        </p:txBody>
      </p:sp>
      <p:pic>
        <p:nvPicPr>
          <p:cNvPr id="3322" name="Google Shape;3322;p85"/>
          <p:cNvPicPr preferRelativeResize="0"/>
          <p:nvPr/>
        </p:nvPicPr>
        <p:blipFill rotWithShape="1">
          <a:blip r:embed="rId3">
            <a:alphaModFix/>
          </a:blip>
          <a:srcRect b="0" l="66481" r="0" t="60668"/>
          <a:stretch/>
        </p:blipFill>
        <p:spPr>
          <a:xfrm>
            <a:off x="4801025" y="1017725"/>
            <a:ext cx="2962825" cy="819800"/>
          </a:xfrm>
          <a:prstGeom prst="rect">
            <a:avLst/>
          </a:prstGeom>
          <a:noFill/>
          <a:ln>
            <a:noFill/>
          </a:ln>
        </p:spPr>
      </p:pic>
      <p:pic>
        <p:nvPicPr>
          <p:cNvPr id="3323" name="Google Shape;3323;p85"/>
          <p:cNvPicPr preferRelativeResize="0"/>
          <p:nvPr/>
        </p:nvPicPr>
        <p:blipFill rotWithShape="1">
          <a:blip r:embed="rId4">
            <a:alphaModFix/>
          </a:blip>
          <a:srcRect b="0" l="36122" r="0" t="62928"/>
          <a:stretch/>
        </p:blipFill>
        <p:spPr>
          <a:xfrm>
            <a:off x="4310026" y="1712762"/>
            <a:ext cx="1909823" cy="738900"/>
          </a:xfrm>
          <a:prstGeom prst="rect">
            <a:avLst/>
          </a:prstGeom>
          <a:noFill/>
          <a:ln>
            <a:noFill/>
          </a:ln>
        </p:spPr>
      </p:pic>
      <p:pic>
        <p:nvPicPr>
          <p:cNvPr id="3324" name="Google Shape;3324;p85"/>
          <p:cNvPicPr preferRelativeResize="0"/>
          <p:nvPr/>
        </p:nvPicPr>
        <p:blipFill>
          <a:blip r:embed="rId5">
            <a:alphaModFix/>
          </a:blip>
          <a:stretch>
            <a:fillRect/>
          </a:stretch>
        </p:blipFill>
        <p:spPr>
          <a:xfrm>
            <a:off x="6674450" y="1757150"/>
            <a:ext cx="1580412" cy="650100"/>
          </a:xfrm>
          <a:prstGeom prst="rect">
            <a:avLst/>
          </a:prstGeom>
          <a:noFill/>
          <a:ln>
            <a:noFill/>
          </a:ln>
        </p:spPr>
      </p:pic>
      <p:grpSp>
        <p:nvGrpSpPr>
          <p:cNvPr id="3325" name="Google Shape;3325;p85"/>
          <p:cNvGrpSpPr/>
          <p:nvPr/>
        </p:nvGrpSpPr>
        <p:grpSpPr>
          <a:xfrm>
            <a:off x="172223" y="1263275"/>
            <a:ext cx="3573600" cy="2492050"/>
            <a:chOff x="172223" y="1263275"/>
            <a:chExt cx="3573600" cy="2492050"/>
          </a:xfrm>
        </p:grpSpPr>
        <p:sp>
          <p:nvSpPr>
            <p:cNvPr id="3326" name="Google Shape;3326;p85"/>
            <p:cNvSpPr txBox="1"/>
            <p:nvPr/>
          </p:nvSpPr>
          <p:spPr>
            <a:xfrm>
              <a:off x="2076575" y="2777200"/>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“play”</a:t>
              </a:r>
              <a:endParaRPr sz="1800">
                <a:latin typeface="Helvetica Neue"/>
                <a:ea typeface="Helvetica Neue"/>
                <a:cs typeface="Helvetica Neue"/>
                <a:sym typeface="Helvetica Neue"/>
              </a:endParaRPr>
            </a:p>
          </p:txBody>
        </p:sp>
        <p:sp>
          <p:nvSpPr>
            <p:cNvPr id="3327" name="Google Shape;3327;p85"/>
            <p:cNvSpPr txBox="1"/>
            <p:nvPr/>
          </p:nvSpPr>
          <p:spPr>
            <a:xfrm>
              <a:off x="2076575" y="176132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“terrier”</a:t>
              </a:r>
              <a:endParaRPr sz="1800">
                <a:latin typeface="Helvetica Neue"/>
                <a:ea typeface="Helvetica Neue"/>
                <a:cs typeface="Helvetica Neue"/>
                <a:sym typeface="Helvetica Neue"/>
              </a:endParaRPr>
            </a:p>
          </p:txBody>
        </p:sp>
        <p:sp>
          <p:nvSpPr>
            <p:cNvPr id="3328" name="Google Shape;3328;p85"/>
            <p:cNvSpPr txBox="1"/>
            <p:nvPr/>
          </p:nvSpPr>
          <p:spPr>
            <a:xfrm>
              <a:off x="2076575" y="329362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“play”</a:t>
              </a:r>
              <a:endParaRPr sz="1800">
                <a:latin typeface="Helvetica Neue"/>
                <a:ea typeface="Helvetica Neue"/>
                <a:cs typeface="Helvetica Neue"/>
                <a:sym typeface="Helvetica Neue"/>
              </a:endParaRPr>
            </a:p>
          </p:txBody>
        </p:sp>
        <p:sp>
          <p:nvSpPr>
            <p:cNvPr id="3329" name="Google Shape;3329;p85"/>
            <p:cNvSpPr txBox="1"/>
            <p:nvPr/>
          </p:nvSpPr>
          <p:spPr>
            <a:xfrm>
              <a:off x="2076575" y="226077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“husky”</a:t>
              </a:r>
              <a:endParaRPr sz="1800">
                <a:latin typeface="Helvetica Neue"/>
                <a:ea typeface="Helvetica Neue"/>
                <a:cs typeface="Helvetica Neue"/>
                <a:sym typeface="Helvetica Neue"/>
              </a:endParaRPr>
            </a:p>
          </p:txBody>
        </p:sp>
        <p:sp>
          <p:nvSpPr>
            <p:cNvPr id="3330" name="Google Shape;3330;p85"/>
            <p:cNvSpPr txBox="1"/>
            <p:nvPr/>
          </p:nvSpPr>
          <p:spPr>
            <a:xfrm>
              <a:off x="172223" y="1263275"/>
              <a:ext cx="35736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Training Data</a:t>
              </a:r>
              <a:endParaRPr b="1" sz="1800">
                <a:latin typeface="Helvetica Neue"/>
                <a:ea typeface="Helvetica Neue"/>
                <a:cs typeface="Helvetica Neue"/>
                <a:sym typeface="Helvetica Neue"/>
              </a:endParaRPr>
            </a:p>
          </p:txBody>
        </p:sp>
        <p:sp>
          <p:nvSpPr>
            <p:cNvPr id="3331" name="Google Shape;3331;p85"/>
            <p:cNvSpPr txBox="1"/>
            <p:nvPr/>
          </p:nvSpPr>
          <p:spPr>
            <a:xfrm>
              <a:off x="261066" y="2777200"/>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guitar</a:t>
              </a:r>
              <a:endParaRPr sz="1800">
                <a:latin typeface="Helvetica Neue"/>
                <a:ea typeface="Helvetica Neue"/>
                <a:cs typeface="Helvetica Neue"/>
                <a:sym typeface="Helvetica Neue"/>
              </a:endParaRPr>
            </a:p>
          </p:txBody>
        </p:sp>
        <p:sp>
          <p:nvSpPr>
            <p:cNvPr id="3332" name="Google Shape;3332;p85"/>
            <p:cNvSpPr txBox="1"/>
            <p:nvPr/>
          </p:nvSpPr>
          <p:spPr>
            <a:xfrm>
              <a:off x="261066" y="176132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dog</a:t>
              </a:r>
              <a:endParaRPr sz="1800">
                <a:latin typeface="Helvetica Neue"/>
                <a:ea typeface="Helvetica Neue"/>
                <a:cs typeface="Helvetica Neue"/>
                <a:sym typeface="Helvetica Neue"/>
              </a:endParaRPr>
            </a:p>
          </p:txBody>
        </p:sp>
        <p:sp>
          <p:nvSpPr>
            <p:cNvPr id="3333" name="Google Shape;3333;p85"/>
            <p:cNvSpPr txBox="1"/>
            <p:nvPr/>
          </p:nvSpPr>
          <p:spPr>
            <a:xfrm>
              <a:off x="261066" y="329362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frisbee</a:t>
              </a:r>
              <a:endParaRPr sz="1800">
                <a:latin typeface="Helvetica Neue"/>
                <a:ea typeface="Helvetica Neue"/>
                <a:cs typeface="Helvetica Neue"/>
                <a:sym typeface="Helvetica Neue"/>
              </a:endParaRPr>
            </a:p>
          </p:txBody>
        </p:sp>
        <p:sp>
          <p:nvSpPr>
            <p:cNvPr id="3334" name="Google Shape;3334;p85"/>
            <p:cNvSpPr txBox="1"/>
            <p:nvPr/>
          </p:nvSpPr>
          <p:spPr>
            <a:xfrm>
              <a:off x="261066" y="226077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dog</a:t>
              </a:r>
              <a:endParaRPr sz="1800">
                <a:latin typeface="Helvetica Neue"/>
                <a:ea typeface="Helvetica Neue"/>
                <a:cs typeface="Helvetica Neue"/>
                <a:sym typeface="Helvetica Neue"/>
              </a:endParaRPr>
            </a:p>
          </p:txBody>
        </p:sp>
      </p:grpSp>
      <p:sp>
        <p:nvSpPr>
          <p:cNvPr id="3335" name="Google Shape;3335;p85"/>
          <p:cNvSpPr txBox="1"/>
          <p:nvPr/>
        </p:nvSpPr>
        <p:spPr>
          <a:xfrm>
            <a:off x="4474738" y="241127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“play”</a:t>
            </a:r>
            <a:endParaRPr sz="1800">
              <a:latin typeface="Helvetica Neue"/>
              <a:ea typeface="Helvetica Neue"/>
              <a:cs typeface="Helvetica Neue"/>
              <a:sym typeface="Helvetica Neue"/>
            </a:endParaRPr>
          </a:p>
        </p:txBody>
      </p:sp>
      <p:sp>
        <p:nvSpPr>
          <p:cNvPr id="3336" name="Google Shape;3336;p85"/>
          <p:cNvSpPr txBox="1"/>
          <p:nvPr/>
        </p:nvSpPr>
        <p:spPr>
          <a:xfrm>
            <a:off x="6674441" y="2411275"/>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guitar</a:t>
            </a:r>
            <a:endParaRPr sz="1800">
              <a:latin typeface="Helvetica Neue"/>
              <a:ea typeface="Helvetica Neue"/>
              <a:cs typeface="Helvetica Neue"/>
              <a:sym typeface="Helvetica Neue"/>
            </a:endParaRPr>
          </a:p>
        </p:txBody>
      </p:sp>
      <p:grpSp>
        <p:nvGrpSpPr>
          <p:cNvPr id="3337" name="Google Shape;3337;p85"/>
          <p:cNvGrpSpPr/>
          <p:nvPr/>
        </p:nvGrpSpPr>
        <p:grpSpPr>
          <a:xfrm>
            <a:off x="4474741" y="2982750"/>
            <a:ext cx="3780100" cy="918900"/>
            <a:chOff x="4474741" y="2982750"/>
            <a:chExt cx="3780100" cy="918900"/>
          </a:xfrm>
        </p:grpSpPr>
        <p:sp>
          <p:nvSpPr>
            <p:cNvPr id="3338" name="Google Shape;3338;p85"/>
            <p:cNvSpPr txBox="1"/>
            <p:nvPr/>
          </p:nvSpPr>
          <p:spPr>
            <a:xfrm>
              <a:off x="4474741" y="2982750"/>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guitar</a:t>
              </a:r>
              <a:endParaRPr sz="1800">
                <a:latin typeface="Helvetica Neue"/>
                <a:ea typeface="Helvetica Neue"/>
                <a:cs typeface="Helvetica Neue"/>
                <a:sym typeface="Helvetica Neue"/>
              </a:endParaRPr>
            </a:p>
          </p:txBody>
        </p:sp>
        <p:sp>
          <p:nvSpPr>
            <p:cNvPr id="3339" name="Google Shape;3339;p85"/>
            <p:cNvSpPr txBox="1"/>
            <p:nvPr/>
          </p:nvSpPr>
          <p:spPr>
            <a:xfrm>
              <a:off x="4474741" y="3439950"/>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frisbee</a:t>
              </a:r>
              <a:endParaRPr sz="1800">
                <a:latin typeface="Helvetica Neue"/>
                <a:ea typeface="Helvetica Neue"/>
                <a:cs typeface="Helvetica Neue"/>
                <a:sym typeface="Helvetica Neue"/>
              </a:endParaRPr>
            </a:p>
          </p:txBody>
        </p:sp>
        <p:sp>
          <p:nvSpPr>
            <p:cNvPr id="3340" name="Google Shape;3340;p85"/>
            <p:cNvSpPr txBox="1"/>
            <p:nvPr/>
          </p:nvSpPr>
          <p:spPr>
            <a:xfrm>
              <a:off x="6674441" y="2982750"/>
              <a:ext cx="1580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“play”</a:t>
              </a:r>
              <a:endParaRPr sz="1800">
                <a:latin typeface="Helvetica Neue"/>
                <a:ea typeface="Helvetica Neue"/>
                <a:cs typeface="Helvetica Neue"/>
                <a:sym typeface="Helvetica Neue"/>
              </a:endParaRPr>
            </a:p>
          </p:txBody>
        </p:sp>
      </p:grpSp>
      <p:grpSp>
        <p:nvGrpSpPr>
          <p:cNvPr id="3341" name="Google Shape;3341;p85"/>
          <p:cNvGrpSpPr/>
          <p:nvPr/>
        </p:nvGrpSpPr>
        <p:grpSpPr>
          <a:xfrm>
            <a:off x="3927700" y="3867550"/>
            <a:ext cx="4874200" cy="477000"/>
            <a:chOff x="3927700" y="3867550"/>
            <a:chExt cx="4874200" cy="477000"/>
          </a:xfrm>
        </p:grpSpPr>
        <p:sp>
          <p:nvSpPr>
            <p:cNvPr id="3342" name="Google Shape;3342;p85"/>
            <p:cNvSpPr txBox="1"/>
            <p:nvPr/>
          </p:nvSpPr>
          <p:spPr>
            <a:xfrm>
              <a:off x="3927700" y="3867550"/>
              <a:ext cx="26745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latin typeface="Helvetica Neue"/>
                  <a:ea typeface="Helvetica Neue"/>
                  <a:cs typeface="Helvetica Neue"/>
                  <a:sym typeface="Helvetica Neue"/>
                </a:rPr>
                <a:t>P(guitar|”play”)=0.5</a:t>
              </a:r>
              <a:endParaRPr sz="1100"/>
            </a:p>
          </p:txBody>
        </p:sp>
        <p:sp>
          <p:nvSpPr>
            <p:cNvPr id="3343" name="Google Shape;3343;p85"/>
            <p:cNvSpPr txBox="1"/>
            <p:nvPr/>
          </p:nvSpPr>
          <p:spPr>
            <a:xfrm>
              <a:off x="6127400" y="3867550"/>
              <a:ext cx="26745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latin typeface="Helvetica Neue"/>
                  <a:ea typeface="Helvetica Neue"/>
                  <a:cs typeface="Helvetica Neue"/>
                  <a:sym typeface="Helvetica Neue"/>
                </a:rPr>
                <a:t>P(“play”|guitar)=1</a:t>
              </a:r>
              <a:endParaRPr sz="1100"/>
            </a:p>
          </p:txBody>
        </p:sp>
      </p:grpSp>
      <p:pic>
        <p:nvPicPr>
          <p:cNvPr id="3344" name="Google Shape;3344;p85"/>
          <p:cNvPicPr preferRelativeResize="0"/>
          <p:nvPr/>
        </p:nvPicPr>
        <p:blipFill rotWithShape="1">
          <a:blip r:embed="rId6">
            <a:alphaModFix/>
          </a:blip>
          <a:srcRect b="60328" l="27467" r="0" t="0"/>
          <a:stretch/>
        </p:blipFill>
        <p:spPr>
          <a:xfrm>
            <a:off x="119438" y="4154850"/>
            <a:ext cx="4104979" cy="572700"/>
          </a:xfrm>
          <a:prstGeom prst="rect">
            <a:avLst/>
          </a:prstGeom>
          <a:noFill/>
          <a:ln>
            <a:noFill/>
          </a:ln>
        </p:spPr>
      </p:pic>
      <p:grpSp>
        <p:nvGrpSpPr>
          <p:cNvPr id="3345" name="Google Shape;3345;p85"/>
          <p:cNvGrpSpPr/>
          <p:nvPr/>
        </p:nvGrpSpPr>
        <p:grpSpPr>
          <a:xfrm>
            <a:off x="3927700" y="4400950"/>
            <a:ext cx="4874200" cy="477000"/>
            <a:chOff x="3927700" y="4400950"/>
            <a:chExt cx="4874200" cy="477000"/>
          </a:xfrm>
        </p:grpSpPr>
        <p:sp>
          <p:nvSpPr>
            <p:cNvPr id="3346" name="Google Shape;3346;p85"/>
            <p:cNvSpPr txBox="1"/>
            <p:nvPr/>
          </p:nvSpPr>
          <p:spPr>
            <a:xfrm>
              <a:off x="3927700" y="4400950"/>
              <a:ext cx="26745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latin typeface="Helvetica Neue"/>
                  <a:ea typeface="Helvetica Neue"/>
                  <a:cs typeface="Helvetica Neue"/>
                  <a:sym typeface="Helvetica Neue"/>
                </a:rPr>
                <a:t>…*P(“play”)=0.25</a:t>
              </a:r>
              <a:endParaRPr sz="1100"/>
            </a:p>
          </p:txBody>
        </p:sp>
        <p:sp>
          <p:nvSpPr>
            <p:cNvPr id="3347" name="Google Shape;3347;p85"/>
            <p:cNvSpPr txBox="1"/>
            <p:nvPr/>
          </p:nvSpPr>
          <p:spPr>
            <a:xfrm>
              <a:off x="6127400" y="4400950"/>
              <a:ext cx="26745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latin typeface="Helvetica Neue"/>
                  <a:ea typeface="Helvetica Neue"/>
                  <a:cs typeface="Helvetica Neue"/>
                  <a:sym typeface="Helvetica Neue"/>
                </a:rPr>
                <a:t>…*P(guitar)=.25</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5"/>
                                        </p:tgtEl>
                                        <p:attrNameLst>
                                          <p:attrName>style.visibility</p:attrName>
                                        </p:attrNameLst>
                                      </p:cBhvr>
                                      <p:to>
                                        <p:strVal val="visible"/>
                                      </p:to>
                                    </p:set>
                                    <p:animEffect filter="fade" transition="in">
                                      <p:cBhvr>
                                        <p:cTn dur="1000"/>
                                        <p:tgtEl>
                                          <p:spTgt spid="3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5"/>
                                        </p:tgtEl>
                                        <p:attrNameLst>
                                          <p:attrName>style.visibility</p:attrName>
                                        </p:attrNameLst>
                                      </p:cBhvr>
                                      <p:to>
                                        <p:strVal val="visible"/>
                                      </p:to>
                                    </p:set>
                                    <p:animEffect filter="fade" transition="in">
                                      <p:cBhvr>
                                        <p:cTn dur="1000"/>
                                        <p:tgtEl>
                                          <p:spTgt spid="3335"/>
                                        </p:tgtEl>
                                      </p:cBhvr>
                                    </p:animEffect>
                                  </p:childTnLst>
                                </p:cTn>
                              </p:par>
                              <p:par>
                                <p:cTn fill="hold" nodeType="withEffect" presetClass="entr" presetID="10" presetSubtype="0">
                                  <p:stCondLst>
                                    <p:cond delay="0"/>
                                  </p:stCondLst>
                                  <p:childTnLst>
                                    <p:set>
                                      <p:cBhvr>
                                        <p:cTn dur="1" fill="hold">
                                          <p:stCondLst>
                                            <p:cond delay="0"/>
                                          </p:stCondLst>
                                        </p:cTn>
                                        <p:tgtEl>
                                          <p:spTgt spid="3336"/>
                                        </p:tgtEl>
                                        <p:attrNameLst>
                                          <p:attrName>style.visibility</p:attrName>
                                        </p:attrNameLst>
                                      </p:cBhvr>
                                      <p:to>
                                        <p:strVal val="visible"/>
                                      </p:to>
                                    </p:set>
                                    <p:animEffect filter="fade" transition="in">
                                      <p:cBhvr>
                                        <p:cTn dur="1000"/>
                                        <p:tgtEl>
                                          <p:spTgt spid="3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7"/>
                                        </p:tgtEl>
                                        <p:attrNameLst>
                                          <p:attrName>style.visibility</p:attrName>
                                        </p:attrNameLst>
                                      </p:cBhvr>
                                      <p:to>
                                        <p:strVal val="visible"/>
                                      </p:to>
                                    </p:set>
                                    <p:animEffect filter="fade" transition="in">
                                      <p:cBhvr>
                                        <p:cTn dur="1000"/>
                                        <p:tgtEl>
                                          <p:spTgt spid="3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1000"/>
                                        <p:tgtEl>
                                          <p:spTgt spid="3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4"/>
                                        </p:tgtEl>
                                        <p:attrNameLst>
                                          <p:attrName>style.visibility</p:attrName>
                                        </p:attrNameLst>
                                      </p:cBhvr>
                                      <p:to>
                                        <p:strVal val="visible"/>
                                      </p:to>
                                    </p:set>
                                    <p:animEffect filter="fade" transition="in">
                                      <p:cBhvr>
                                        <p:cTn dur="1000"/>
                                        <p:tgtEl>
                                          <p:spTgt spid="3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5"/>
                                        </p:tgtEl>
                                        <p:attrNameLst>
                                          <p:attrName>style.visibility</p:attrName>
                                        </p:attrNameLst>
                                      </p:cBhvr>
                                      <p:to>
                                        <p:strVal val="visible"/>
                                      </p:to>
                                    </p:set>
                                    <p:animEffect filter="fade" transition="in">
                                      <p:cBhvr>
                                        <p:cTn dur="1000"/>
                                        <p:tgtEl>
                                          <p:spTgt spid="3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sp>
        <p:nvSpPr>
          <p:cNvPr id="3352" name="Google Shape;335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Joint Distributions</a:t>
            </a:r>
            <a:endParaRPr/>
          </a:p>
        </p:txBody>
      </p:sp>
      <p:pic>
        <p:nvPicPr>
          <p:cNvPr id="3353" name="Google Shape;3353;p86"/>
          <p:cNvPicPr preferRelativeResize="0"/>
          <p:nvPr/>
        </p:nvPicPr>
        <p:blipFill>
          <a:blip r:embed="rId3">
            <a:alphaModFix/>
          </a:blip>
          <a:stretch>
            <a:fillRect/>
          </a:stretch>
        </p:blipFill>
        <p:spPr>
          <a:xfrm>
            <a:off x="0" y="1513961"/>
            <a:ext cx="9144001" cy="2115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3"/>
                                        </p:tgtEl>
                                        <p:attrNameLst>
                                          <p:attrName>style.visibility</p:attrName>
                                        </p:attrNameLst>
                                      </p:cBhvr>
                                      <p:to>
                                        <p:strVal val="visible"/>
                                      </p:to>
                                    </p:set>
                                    <p:animEffect filter="fade" transition="in">
                                      <p:cBhvr>
                                        <p:cTn dur="1000"/>
                                        <p:tgtEl>
                                          <p:spTgt spid="3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Joint Distributions</a:t>
            </a:r>
            <a:endParaRPr/>
          </a:p>
        </p:txBody>
      </p:sp>
      <p:sp>
        <p:nvSpPr>
          <p:cNvPr id="3359" name="Google Shape;3359;p87"/>
          <p:cNvSpPr txBox="1"/>
          <p:nvPr>
            <p:ph idx="1" type="body"/>
          </p:nvPr>
        </p:nvSpPr>
        <p:spPr>
          <a:xfrm>
            <a:off x="369800" y="2151525"/>
            <a:ext cx="8628600" cy="2902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Define F as cosine similarity between image and caption embeddings</a:t>
            </a:r>
            <a:endParaRPr/>
          </a:p>
          <a:p>
            <a:pPr indent="-368300" lvl="0" marL="457200" rtl="0" algn="l">
              <a:spcBef>
                <a:spcPts val="0"/>
              </a:spcBef>
              <a:spcAft>
                <a:spcPts val="0"/>
              </a:spcAft>
              <a:buSzPts val="2200"/>
              <a:buChar char="●"/>
            </a:pPr>
            <a:r>
              <a:rPr lang="en"/>
              <a:t>Then we can learn:</a:t>
            </a:r>
            <a:endParaRPr/>
          </a:p>
          <a:p>
            <a:pPr indent="-368300" lvl="1" marL="914400" rtl="0" algn="l">
              <a:spcBef>
                <a:spcPts val="0"/>
              </a:spcBef>
              <a:spcAft>
                <a:spcPts val="0"/>
              </a:spcAft>
              <a:buSzPts val="2200"/>
              <a:buChar char="○"/>
            </a:pPr>
            <a:r>
              <a:rPr lang="en"/>
              <a:t>(minimally) a projection network that maps image embeddings and caption embeddings to the same space</a:t>
            </a:r>
            <a:endParaRPr/>
          </a:p>
          <a:p>
            <a:pPr indent="-368300" lvl="1" marL="914400" rtl="0" algn="l">
              <a:spcBef>
                <a:spcPts val="0"/>
              </a:spcBef>
              <a:spcAft>
                <a:spcPts val="0"/>
              </a:spcAft>
              <a:buSzPts val="2200"/>
              <a:buChar char="○"/>
            </a:pPr>
            <a:r>
              <a:rPr lang="en"/>
              <a:t>(bonus) an image feature extractor (psi)</a:t>
            </a:r>
            <a:endParaRPr/>
          </a:p>
          <a:p>
            <a:pPr indent="-368300" lvl="1" marL="914400" rtl="0" algn="l">
              <a:spcBef>
                <a:spcPts val="0"/>
              </a:spcBef>
              <a:spcAft>
                <a:spcPts val="0"/>
              </a:spcAft>
              <a:buSzPts val="2200"/>
              <a:buChar char="○"/>
            </a:pPr>
            <a:r>
              <a:rPr lang="en"/>
              <a:t>(bonus) a language feature extractor (omega)</a:t>
            </a:r>
            <a:endParaRPr/>
          </a:p>
        </p:txBody>
      </p:sp>
      <p:pic>
        <p:nvPicPr>
          <p:cNvPr id="3360" name="Google Shape;3360;p87"/>
          <p:cNvPicPr preferRelativeResize="0"/>
          <p:nvPr/>
        </p:nvPicPr>
        <p:blipFill rotWithShape="1">
          <a:blip r:embed="rId3">
            <a:alphaModFix/>
          </a:blip>
          <a:srcRect b="8949" l="0" r="0" t="58739"/>
          <a:stretch/>
        </p:blipFill>
        <p:spPr>
          <a:xfrm>
            <a:off x="44825" y="1311074"/>
            <a:ext cx="9144001" cy="68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xEl>
                                              <p:pRg end="0" st="0"/>
                                            </p:txEl>
                                          </p:spTgt>
                                        </p:tgtEl>
                                        <p:attrNameLst>
                                          <p:attrName>style.visibility</p:attrName>
                                        </p:attrNameLst>
                                      </p:cBhvr>
                                      <p:to>
                                        <p:strVal val="visible"/>
                                      </p:to>
                                    </p:set>
                                    <p:animEffect filter="fade" transition="in">
                                      <p:cBhvr>
                                        <p:cTn dur="1000"/>
                                        <p:tgtEl>
                                          <p:spTgt spid="3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xEl>
                                              <p:pRg end="1" st="1"/>
                                            </p:txEl>
                                          </p:spTgt>
                                        </p:tgtEl>
                                        <p:attrNameLst>
                                          <p:attrName>style.visibility</p:attrName>
                                        </p:attrNameLst>
                                      </p:cBhvr>
                                      <p:to>
                                        <p:strVal val="visible"/>
                                      </p:to>
                                    </p:set>
                                    <p:animEffect filter="fade" transition="in">
                                      <p:cBhvr>
                                        <p:cTn dur="1000"/>
                                        <p:tgtEl>
                                          <p:spTgt spid="33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xEl>
                                              <p:pRg end="2" st="2"/>
                                            </p:txEl>
                                          </p:spTgt>
                                        </p:tgtEl>
                                        <p:attrNameLst>
                                          <p:attrName>style.visibility</p:attrName>
                                        </p:attrNameLst>
                                      </p:cBhvr>
                                      <p:to>
                                        <p:strVal val="visible"/>
                                      </p:to>
                                    </p:set>
                                    <p:animEffect filter="fade" transition="in">
                                      <p:cBhvr>
                                        <p:cTn dur="1000"/>
                                        <p:tgtEl>
                                          <p:spTgt spid="33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xEl>
                                              <p:pRg end="3" st="3"/>
                                            </p:txEl>
                                          </p:spTgt>
                                        </p:tgtEl>
                                        <p:attrNameLst>
                                          <p:attrName>style.visibility</p:attrName>
                                        </p:attrNameLst>
                                      </p:cBhvr>
                                      <p:to>
                                        <p:strVal val="visible"/>
                                      </p:to>
                                    </p:set>
                                    <p:animEffect filter="fade" transition="in">
                                      <p:cBhvr>
                                        <p:cTn dur="1000"/>
                                        <p:tgtEl>
                                          <p:spTgt spid="33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9">
                                            <p:txEl>
                                              <p:pRg end="4" st="4"/>
                                            </p:txEl>
                                          </p:spTgt>
                                        </p:tgtEl>
                                        <p:attrNameLst>
                                          <p:attrName>style.visibility</p:attrName>
                                        </p:attrNameLst>
                                      </p:cBhvr>
                                      <p:to>
                                        <p:strVal val="visible"/>
                                      </p:to>
                                    </p:set>
                                    <p:animEffect filter="fade" transition="in">
                                      <p:cBhvr>
                                        <p:cTn dur="1000"/>
                                        <p:tgtEl>
                                          <p:spTgt spid="33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pic>
        <p:nvPicPr>
          <p:cNvPr id="3365" name="Google Shape;3365;p88"/>
          <p:cNvPicPr preferRelativeResize="0"/>
          <p:nvPr/>
        </p:nvPicPr>
        <p:blipFill rotWithShape="1">
          <a:blip r:embed="rId3">
            <a:alphaModFix/>
          </a:blip>
          <a:srcRect b="11071" l="78676" r="10906" t="60591"/>
          <a:stretch/>
        </p:blipFill>
        <p:spPr>
          <a:xfrm>
            <a:off x="6592756" y="1961800"/>
            <a:ext cx="952474" cy="599525"/>
          </a:xfrm>
          <a:prstGeom prst="rect">
            <a:avLst/>
          </a:prstGeom>
          <a:noFill/>
          <a:ln>
            <a:noFill/>
          </a:ln>
        </p:spPr>
      </p:pic>
      <p:sp>
        <p:nvSpPr>
          <p:cNvPr id="3366" name="Google Shape;3366;p88"/>
          <p:cNvSpPr/>
          <p:nvPr/>
        </p:nvSpPr>
        <p:spPr>
          <a:xfrm>
            <a:off x="4787949" y="1951358"/>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Caption Embedder</a:t>
            </a:r>
            <a:endParaRPr sz="1800">
              <a:latin typeface="Helvetica Neue"/>
              <a:ea typeface="Helvetica Neue"/>
              <a:cs typeface="Helvetica Neue"/>
              <a:sym typeface="Helvetica Neue"/>
            </a:endParaRPr>
          </a:p>
        </p:txBody>
      </p:sp>
      <p:sp>
        <p:nvSpPr>
          <p:cNvPr id="3367" name="Google Shape;3367;p88"/>
          <p:cNvSpPr/>
          <p:nvPr/>
        </p:nvSpPr>
        <p:spPr>
          <a:xfrm>
            <a:off x="1598774" y="1951345"/>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Image Embedder</a:t>
            </a:r>
            <a:endParaRPr sz="1800">
              <a:latin typeface="Helvetica Neue"/>
              <a:ea typeface="Helvetica Neue"/>
              <a:cs typeface="Helvetica Neue"/>
              <a:sym typeface="Helvetica Neue"/>
            </a:endParaRPr>
          </a:p>
        </p:txBody>
      </p:sp>
      <p:pic>
        <p:nvPicPr>
          <p:cNvPr id="3368" name="Google Shape;3368;p88"/>
          <p:cNvPicPr preferRelativeResize="0"/>
          <p:nvPr/>
        </p:nvPicPr>
        <p:blipFill rotWithShape="1">
          <a:blip r:embed="rId3">
            <a:alphaModFix/>
          </a:blip>
          <a:srcRect b="11071" l="65825" r="23758" t="60591"/>
          <a:stretch/>
        </p:blipFill>
        <p:spPr>
          <a:xfrm>
            <a:off x="3403571" y="1961788"/>
            <a:ext cx="952474" cy="599525"/>
          </a:xfrm>
          <a:prstGeom prst="rect">
            <a:avLst/>
          </a:prstGeom>
          <a:noFill/>
          <a:ln>
            <a:noFill/>
          </a:ln>
        </p:spPr>
      </p:pic>
      <p:grpSp>
        <p:nvGrpSpPr>
          <p:cNvPr id="3369" name="Google Shape;3369;p88"/>
          <p:cNvGrpSpPr/>
          <p:nvPr/>
        </p:nvGrpSpPr>
        <p:grpSpPr>
          <a:xfrm>
            <a:off x="629000" y="178913"/>
            <a:ext cx="7886000" cy="1562650"/>
            <a:chOff x="629000" y="178913"/>
            <a:chExt cx="7886000" cy="1562650"/>
          </a:xfrm>
        </p:grpSpPr>
        <p:grpSp>
          <p:nvGrpSpPr>
            <p:cNvPr id="3370" name="Google Shape;3370;p88"/>
            <p:cNvGrpSpPr/>
            <p:nvPr/>
          </p:nvGrpSpPr>
          <p:grpSpPr>
            <a:xfrm>
              <a:off x="901400" y="178913"/>
              <a:ext cx="7341200" cy="1562650"/>
              <a:chOff x="163900" y="190113"/>
              <a:chExt cx="7341200" cy="1562650"/>
            </a:xfrm>
          </p:grpSpPr>
          <p:sp>
            <p:nvSpPr>
              <p:cNvPr id="3371" name="Google Shape;3371;p88"/>
              <p:cNvSpPr txBox="1"/>
              <p:nvPr/>
            </p:nvSpPr>
            <p:spPr>
              <a:xfrm>
                <a:off x="4946400" y="19263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sp>
            <p:nvSpPr>
              <p:cNvPr id="3372" name="Google Shape;3372;p88"/>
              <p:cNvSpPr txBox="1"/>
              <p:nvPr/>
            </p:nvSpPr>
            <p:spPr>
              <a:xfrm>
                <a:off x="1186975" y="1901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3373" name="Google Shape;3373;p88"/>
              <p:cNvSpPr txBox="1"/>
              <p:nvPr/>
            </p:nvSpPr>
            <p:spPr>
              <a:xfrm>
                <a:off x="4946400" y="10138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3374" name="Google Shape;3374;p88"/>
              <p:cNvSpPr txBox="1"/>
              <p:nvPr/>
            </p:nvSpPr>
            <p:spPr>
              <a:xfrm>
                <a:off x="1186975" y="9943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pic>
            <p:nvPicPr>
              <p:cNvPr id="3375" name="Google Shape;3375;p88"/>
              <p:cNvPicPr preferRelativeResize="0"/>
              <p:nvPr/>
            </p:nvPicPr>
            <p:blipFill>
              <a:blip r:embed="rId4">
                <a:alphaModFix/>
              </a:blip>
              <a:stretch>
                <a:fillRect/>
              </a:stretch>
            </p:blipFill>
            <p:spPr>
              <a:xfrm>
                <a:off x="163900" y="192640"/>
                <a:ext cx="921616" cy="733877"/>
              </a:xfrm>
              <a:prstGeom prst="rect">
                <a:avLst/>
              </a:prstGeom>
              <a:noFill/>
              <a:ln>
                <a:noFill/>
              </a:ln>
            </p:spPr>
          </p:pic>
          <p:pic>
            <p:nvPicPr>
              <p:cNvPr id="3376" name="Google Shape;3376;p88"/>
              <p:cNvPicPr preferRelativeResize="0"/>
              <p:nvPr/>
            </p:nvPicPr>
            <p:blipFill>
              <a:blip r:embed="rId5">
                <a:alphaModFix/>
              </a:blip>
              <a:stretch>
                <a:fillRect/>
              </a:stretch>
            </p:blipFill>
            <p:spPr>
              <a:xfrm>
                <a:off x="3847127" y="232246"/>
                <a:ext cx="1020973" cy="659709"/>
              </a:xfrm>
              <a:prstGeom prst="rect">
                <a:avLst/>
              </a:prstGeom>
              <a:noFill/>
              <a:ln>
                <a:noFill/>
              </a:ln>
            </p:spPr>
          </p:pic>
          <p:pic>
            <p:nvPicPr>
              <p:cNvPr id="3377" name="Google Shape;3377;p88"/>
              <p:cNvPicPr preferRelativeResize="0"/>
              <p:nvPr/>
            </p:nvPicPr>
            <p:blipFill>
              <a:blip r:embed="rId6">
                <a:alphaModFix/>
              </a:blip>
              <a:stretch>
                <a:fillRect/>
              </a:stretch>
            </p:blipFill>
            <p:spPr>
              <a:xfrm>
                <a:off x="3913056" y="1026145"/>
                <a:ext cx="942173" cy="714359"/>
              </a:xfrm>
              <a:prstGeom prst="rect">
                <a:avLst/>
              </a:prstGeom>
              <a:noFill/>
              <a:ln>
                <a:noFill/>
              </a:ln>
            </p:spPr>
          </p:pic>
          <p:pic>
            <p:nvPicPr>
              <p:cNvPr id="3378" name="Google Shape;3378;p88"/>
              <p:cNvPicPr preferRelativeResize="0"/>
              <p:nvPr/>
            </p:nvPicPr>
            <p:blipFill>
              <a:blip r:embed="rId7">
                <a:alphaModFix/>
              </a:blip>
              <a:stretch>
                <a:fillRect/>
              </a:stretch>
            </p:blipFill>
            <p:spPr>
              <a:xfrm>
                <a:off x="172233" y="1006328"/>
                <a:ext cx="904975" cy="692423"/>
              </a:xfrm>
              <a:prstGeom prst="rect">
                <a:avLst/>
              </a:prstGeom>
              <a:noFill/>
              <a:ln>
                <a:noFill/>
              </a:ln>
            </p:spPr>
          </p:pic>
        </p:grpSp>
        <p:sp>
          <p:nvSpPr>
            <p:cNvPr id="3379" name="Google Shape;3379;p88"/>
            <p:cNvSpPr/>
            <p:nvPr/>
          </p:nvSpPr>
          <p:spPr>
            <a:xfrm>
              <a:off x="8290900" y="440600"/>
              <a:ext cx="224100" cy="2241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8"/>
            <p:cNvSpPr/>
            <p:nvPr/>
          </p:nvSpPr>
          <p:spPr>
            <a:xfrm>
              <a:off x="629000" y="440600"/>
              <a:ext cx="224100" cy="224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8"/>
            <p:cNvSpPr/>
            <p:nvPr/>
          </p:nvSpPr>
          <p:spPr>
            <a:xfrm>
              <a:off x="629000" y="1207275"/>
              <a:ext cx="224100" cy="2241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8"/>
            <p:cNvSpPr/>
            <p:nvPr/>
          </p:nvSpPr>
          <p:spPr>
            <a:xfrm>
              <a:off x="8290900" y="1271150"/>
              <a:ext cx="224100" cy="2241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3" name="Google Shape;3383;p88"/>
          <p:cNvSpPr/>
          <p:nvPr/>
        </p:nvSpPr>
        <p:spPr>
          <a:xfrm>
            <a:off x="3138750" y="2781525"/>
            <a:ext cx="2866500" cy="2205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8"/>
          <p:cNvSpPr/>
          <p:nvPr/>
        </p:nvSpPr>
        <p:spPr>
          <a:xfrm>
            <a:off x="4058772" y="2965793"/>
            <a:ext cx="338700" cy="3387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t>
            </a:r>
            <a:endParaRPr>
              <a:latin typeface="Helvetica Neue"/>
              <a:ea typeface="Helvetica Neue"/>
              <a:cs typeface="Helvetica Neue"/>
              <a:sym typeface="Helvetica Neue"/>
            </a:endParaRPr>
          </a:p>
        </p:txBody>
      </p:sp>
      <p:sp>
        <p:nvSpPr>
          <p:cNvPr id="3385" name="Google Shape;3385;p88"/>
          <p:cNvSpPr/>
          <p:nvPr/>
        </p:nvSpPr>
        <p:spPr>
          <a:xfrm>
            <a:off x="3645365" y="3206216"/>
            <a:ext cx="338700" cy="3387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L</a:t>
            </a:r>
            <a:endParaRPr>
              <a:solidFill>
                <a:srgbClr val="FFFFFF"/>
              </a:solidFill>
              <a:latin typeface="Helvetica Neue"/>
              <a:ea typeface="Helvetica Neue"/>
              <a:cs typeface="Helvetica Neue"/>
              <a:sym typeface="Helvetica Neue"/>
            </a:endParaRPr>
          </a:p>
        </p:txBody>
      </p:sp>
      <p:sp>
        <p:nvSpPr>
          <p:cNvPr id="3386" name="Google Shape;3386;p88"/>
          <p:cNvSpPr/>
          <p:nvPr/>
        </p:nvSpPr>
        <p:spPr>
          <a:xfrm>
            <a:off x="5378150" y="3441550"/>
            <a:ext cx="338700" cy="3387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t>
            </a:r>
            <a:endParaRPr>
              <a:latin typeface="Helvetica Neue"/>
              <a:ea typeface="Helvetica Neue"/>
              <a:cs typeface="Helvetica Neue"/>
              <a:sym typeface="Helvetica Neue"/>
            </a:endParaRPr>
          </a:p>
        </p:txBody>
      </p:sp>
      <p:sp>
        <p:nvSpPr>
          <p:cNvPr id="3387" name="Google Shape;3387;p88"/>
          <p:cNvSpPr/>
          <p:nvPr/>
        </p:nvSpPr>
        <p:spPr>
          <a:xfrm>
            <a:off x="5244042" y="3842745"/>
            <a:ext cx="338700" cy="33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L</a:t>
            </a:r>
            <a:endParaRPr>
              <a:solidFill>
                <a:srgbClr val="FFFFFF"/>
              </a:solidFill>
              <a:latin typeface="Helvetica Neue"/>
              <a:ea typeface="Helvetica Neue"/>
              <a:cs typeface="Helvetica Neue"/>
              <a:sym typeface="Helvetica Neue"/>
            </a:endParaRPr>
          </a:p>
        </p:txBody>
      </p:sp>
      <p:sp>
        <p:nvSpPr>
          <p:cNvPr id="3388" name="Google Shape;3388;p88"/>
          <p:cNvSpPr/>
          <p:nvPr/>
        </p:nvSpPr>
        <p:spPr>
          <a:xfrm>
            <a:off x="4429835" y="3239943"/>
            <a:ext cx="338700" cy="3387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a:t>
            </a:r>
            <a:endParaRPr>
              <a:latin typeface="Helvetica Neue"/>
              <a:ea typeface="Helvetica Neue"/>
              <a:cs typeface="Helvetica Neue"/>
              <a:sym typeface="Helvetica Neue"/>
            </a:endParaRPr>
          </a:p>
        </p:txBody>
      </p:sp>
      <p:sp>
        <p:nvSpPr>
          <p:cNvPr id="3389" name="Google Shape;3389;p88"/>
          <p:cNvSpPr/>
          <p:nvPr/>
        </p:nvSpPr>
        <p:spPr>
          <a:xfrm>
            <a:off x="3570653" y="3646866"/>
            <a:ext cx="338700" cy="3387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I</a:t>
            </a:r>
            <a:endParaRPr>
              <a:solidFill>
                <a:srgbClr val="FFFFFF"/>
              </a:solidFill>
              <a:latin typeface="Helvetica Neue"/>
              <a:ea typeface="Helvetica Neue"/>
              <a:cs typeface="Helvetica Neue"/>
              <a:sym typeface="Helvetica Neue"/>
            </a:endParaRPr>
          </a:p>
        </p:txBody>
      </p:sp>
      <p:sp>
        <p:nvSpPr>
          <p:cNvPr id="3390" name="Google Shape;3390;p88"/>
          <p:cNvSpPr/>
          <p:nvPr/>
        </p:nvSpPr>
        <p:spPr>
          <a:xfrm>
            <a:off x="5039450" y="3206225"/>
            <a:ext cx="338700" cy="3387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a:t>
            </a:r>
            <a:endParaRPr>
              <a:latin typeface="Helvetica Neue"/>
              <a:ea typeface="Helvetica Neue"/>
              <a:cs typeface="Helvetica Neue"/>
              <a:sym typeface="Helvetica Neue"/>
            </a:endParaRPr>
          </a:p>
        </p:txBody>
      </p:sp>
      <p:sp>
        <p:nvSpPr>
          <p:cNvPr id="3391" name="Google Shape;3391;p88"/>
          <p:cNvSpPr/>
          <p:nvPr/>
        </p:nvSpPr>
        <p:spPr>
          <a:xfrm>
            <a:off x="5156942" y="4243932"/>
            <a:ext cx="338700" cy="33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I</a:t>
            </a:r>
            <a:endParaRPr>
              <a:solidFill>
                <a:srgbClr val="FFFFFF"/>
              </a:solidFill>
              <a:latin typeface="Helvetica Neue"/>
              <a:ea typeface="Helvetica Neue"/>
              <a:cs typeface="Helvetica Neue"/>
              <a:sym typeface="Helvetica Neue"/>
            </a:endParaRPr>
          </a:p>
        </p:txBody>
      </p:sp>
      <p:sp>
        <p:nvSpPr>
          <p:cNvPr id="3392" name="Google Shape;3392;p88"/>
          <p:cNvSpPr/>
          <p:nvPr/>
        </p:nvSpPr>
        <p:spPr>
          <a:xfrm rot="2079102">
            <a:off x="3877274" y="3046622"/>
            <a:ext cx="1075826" cy="459523"/>
          </a:xfrm>
          <a:prstGeom prst="ellipse">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8"/>
          <p:cNvSpPr/>
          <p:nvPr/>
        </p:nvSpPr>
        <p:spPr>
          <a:xfrm rot="394583">
            <a:off x="3309462" y="3179896"/>
            <a:ext cx="1888627" cy="459345"/>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8"/>
          <p:cNvSpPr txBox="1"/>
          <p:nvPr>
            <p:ph idx="1" type="body"/>
          </p:nvPr>
        </p:nvSpPr>
        <p:spPr>
          <a:xfrm>
            <a:off x="369800" y="2913525"/>
            <a:ext cx="2342100" cy="21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4A86E8"/>
                </a:solidFill>
              </a:rPr>
              <a:t>Pull matching image/caption embeddings together.</a:t>
            </a:r>
            <a:endParaRPr sz="2400">
              <a:solidFill>
                <a:srgbClr val="4A86E8"/>
              </a:solidFill>
            </a:endParaRPr>
          </a:p>
        </p:txBody>
      </p:sp>
      <p:sp>
        <p:nvSpPr>
          <p:cNvPr id="3395" name="Google Shape;3395;p88"/>
          <p:cNvSpPr txBox="1"/>
          <p:nvPr>
            <p:ph idx="1" type="body"/>
          </p:nvPr>
        </p:nvSpPr>
        <p:spPr>
          <a:xfrm>
            <a:off x="6326475" y="2813925"/>
            <a:ext cx="2342100" cy="21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980000"/>
                </a:solidFill>
              </a:rPr>
              <a:t>Push distractor image/caption embeddings apart.</a:t>
            </a:r>
            <a:endParaRPr sz="2400">
              <a:solidFill>
                <a:srgbClr val="980000"/>
              </a:solidFill>
            </a:endParaRPr>
          </a:p>
        </p:txBody>
      </p:sp>
      <p:sp>
        <p:nvSpPr>
          <p:cNvPr id="3396" name="Google Shape;3396;p88"/>
          <p:cNvSpPr/>
          <p:nvPr/>
        </p:nvSpPr>
        <p:spPr>
          <a:xfrm>
            <a:off x="1146074" y="3506020"/>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Projection</a:t>
            </a:r>
            <a:endParaRPr sz="1800">
              <a:latin typeface="Helvetica Neue"/>
              <a:ea typeface="Helvetica Neue"/>
              <a:cs typeface="Helvetica Neue"/>
              <a:sym typeface="Helvetica Neue"/>
            </a:endParaRPr>
          </a:p>
        </p:txBody>
      </p:sp>
      <p:sp>
        <p:nvSpPr>
          <p:cNvPr id="3397" name="Google Shape;3397;p88"/>
          <p:cNvSpPr/>
          <p:nvPr/>
        </p:nvSpPr>
        <p:spPr>
          <a:xfrm>
            <a:off x="6193124" y="3365170"/>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Projection</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9"/>
                                        </p:tgtEl>
                                        <p:attrNameLst>
                                          <p:attrName>style.visibility</p:attrName>
                                        </p:attrNameLst>
                                      </p:cBhvr>
                                      <p:to>
                                        <p:strVal val="visible"/>
                                      </p:to>
                                    </p:set>
                                    <p:animEffect filter="fade" transition="in">
                                      <p:cBhvr>
                                        <p:cTn dur="1000"/>
                                        <p:tgtEl>
                                          <p:spTgt spid="3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7"/>
                                        </p:tgtEl>
                                        <p:attrNameLst>
                                          <p:attrName>style.visibility</p:attrName>
                                        </p:attrNameLst>
                                      </p:cBhvr>
                                      <p:to>
                                        <p:strVal val="visible"/>
                                      </p:to>
                                    </p:set>
                                    <p:animEffect filter="fade" transition="in">
                                      <p:cBhvr>
                                        <p:cTn dur="1000"/>
                                        <p:tgtEl>
                                          <p:spTgt spid="3367"/>
                                        </p:tgtEl>
                                      </p:cBhvr>
                                    </p:animEffect>
                                  </p:childTnLst>
                                </p:cTn>
                              </p:par>
                              <p:par>
                                <p:cTn fill="hold" nodeType="withEffect" presetClass="entr" presetID="10" presetSubtype="0">
                                  <p:stCondLst>
                                    <p:cond delay="0"/>
                                  </p:stCondLst>
                                  <p:childTnLst>
                                    <p:set>
                                      <p:cBhvr>
                                        <p:cTn dur="1" fill="hold">
                                          <p:stCondLst>
                                            <p:cond delay="0"/>
                                          </p:stCondLst>
                                        </p:cTn>
                                        <p:tgtEl>
                                          <p:spTgt spid="3368"/>
                                        </p:tgtEl>
                                        <p:attrNameLst>
                                          <p:attrName>style.visibility</p:attrName>
                                        </p:attrNameLst>
                                      </p:cBhvr>
                                      <p:to>
                                        <p:strVal val="visible"/>
                                      </p:to>
                                    </p:set>
                                    <p:animEffect filter="fade" transition="in">
                                      <p:cBhvr>
                                        <p:cTn dur="1000"/>
                                        <p:tgtEl>
                                          <p:spTgt spid="3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6"/>
                                        </p:tgtEl>
                                        <p:attrNameLst>
                                          <p:attrName>style.visibility</p:attrName>
                                        </p:attrNameLst>
                                      </p:cBhvr>
                                      <p:to>
                                        <p:strVal val="visible"/>
                                      </p:to>
                                    </p:set>
                                    <p:animEffect filter="fade" transition="in">
                                      <p:cBhvr>
                                        <p:cTn dur="1000"/>
                                        <p:tgtEl>
                                          <p:spTgt spid="3396"/>
                                        </p:tgtEl>
                                      </p:cBhvr>
                                    </p:animEffect>
                                  </p:childTnLst>
                                </p:cTn>
                              </p:par>
                              <p:par>
                                <p:cTn fill="hold" nodeType="withEffect" presetClass="entr" presetID="10" presetSubtype="0">
                                  <p:stCondLst>
                                    <p:cond delay="0"/>
                                  </p:stCondLst>
                                  <p:childTnLst>
                                    <p:set>
                                      <p:cBhvr>
                                        <p:cTn dur="1" fill="hold">
                                          <p:stCondLst>
                                            <p:cond delay="0"/>
                                          </p:stCondLst>
                                        </p:cTn>
                                        <p:tgtEl>
                                          <p:spTgt spid="3383"/>
                                        </p:tgtEl>
                                        <p:attrNameLst>
                                          <p:attrName>style.visibility</p:attrName>
                                        </p:attrNameLst>
                                      </p:cBhvr>
                                      <p:to>
                                        <p:strVal val="visible"/>
                                      </p:to>
                                    </p:set>
                                    <p:animEffect filter="fade" transition="in">
                                      <p:cBhvr>
                                        <p:cTn dur="1000"/>
                                        <p:tgtEl>
                                          <p:spTgt spid="3383"/>
                                        </p:tgtEl>
                                      </p:cBhvr>
                                    </p:animEffect>
                                  </p:childTnLst>
                                </p:cTn>
                              </p:par>
                              <p:par>
                                <p:cTn fill="hold" nodeType="withEffect" presetClass="entr" presetID="10" presetSubtype="0">
                                  <p:stCondLst>
                                    <p:cond delay="0"/>
                                  </p:stCondLst>
                                  <p:childTnLst>
                                    <p:set>
                                      <p:cBhvr>
                                        <p:cTn dur="1" fill="hold">
                                          <p:stCondLst>
                                            <p:cond delay="0"/>
                                          </p:stCondLst>
                                        </p:cTn>
                                        <p:tgtEl>
                                          <p:spTgt spid="3388"/>
                                        </p:tgtEl>
                                        <p:attrNameLst>
                                          <p:attrName>style.visibility</p:attrName>
                                        </p:attrNameLst>
                                      </p:cBhvr>
                                      <p:to>
                                        <p:strVal val="visible"/>
                                      </p:to>
                                    </p:set>
                                    <p:animEffect filter="fade" transition="in">
                                      <p:cBhvr>
                                        <p:cTn dur="1000"/>
                                        <p:tgtEl>
                                          <p:spTgt spid="3388"/>
                                        </p:tgtEl>
                                      </p:cBhvr>
                                    </p:animEffect>
                                  </p:childTnLst>
                                </p:cTn>
                              </p:par>
                              <p:par>
                                <p:cTn fill="hold" nodeType="withEffect" presetClass="entr" presetID="10" presetSubtype="0">
                                  <p:stCondLst>
                                    <p:cond delay="0"/>
                                  </p:stCondLst>
                                  <p:childTnLst>
                                    <p:set>
                                      <p:cBhvr>
                                        <p:cTn dur="1" fill="hold">
                                          <p:stCondLst>
                                            <p:cond delay="0"/>
                                          </p:stCondLst>
                                        </p:cTn>
                                        <p:tgtEl>
                                          <p:spTgt spid="3389"/>
                                        </p:tgtEl>
                                        <p:attrNameLst>
                                          <p:attrName>style.visibility</p:attrName>
                                        </p:attrNameLst>
                                      </p:cBhvr>
                                      <p:to>
                                        <p:strVal val="visible"/>
                                      </p:to>
                                    </p:set>
                                    <p:animEffect filter="fade" transition="in">
                                      <p:cBhvr>
                                        <p:cTn dur="1000"/>
                                        <p:tgtEl>
                                          <p:spTgt spid="3389"/>
                                        </p:tgtEl>
                                      </p:cBhvr>
                                    </p:animEffect>
                                  </p:childTnLst>
                                </p:cTn>
                              </p:par>
                              <p:par>
                                <p:cTn fill="hold" nodeType="withEffect" presetClass="entr" presetID="10" presetSubtype="0">
                                  <p:stCondLst>
                                    <p:cond delay="0"/>
                                  </p:stCondLst>
                                  <p:childTnLst>
                                    <p:set>
                                      <p:cBhvr>
                                        <p:cTn dur="1" fill="hold">
                                          <p:stCondLst>
                                            <p:cond delay="0"/>
                                          </p:stCondLst>
                                        </p:cTn>
                                        <p:tgtEl>
                                          <p:spTgt spid="3390"/>
                                        </p:tgtEl>
                                        <p:attrNameLst>
                                          <p:attrName>style.visibility</p:attrName>
                                        </p:attrNameLst>
                                      </p:cBhvr>
                                      <p:to>
                                        <p:strVal val="visible"/>
                                      </p:to>
                                    </p:set>
                                    <p:animEffect filter="fade" transition="in">
                                      <p:cBhvr>
                                        <p:cTn dur="1000"/>
                                        <p:tgtEl>
                                          <p:spTgt spid="3390"/>
                                        </p:tgtEl>
                                      </p:cBhvr>
                                    </p:animEffect>
                                  </p:childTnLst>
                                </p:cTn>
                              </p:par>
                              <p:par>
                                <p:cTn fill="hold" nodeType="withEffect" presetClass="entr" presetID="10" presetSubtype="0">
                                  <p:stCondLst>
                                    <p:cond delay="0"/>
                                  </p:stCondLst>
                                  <p:childTnLst>
                                    <p:set>
                                      <p:cBhvr>
                                        <p:cTn dur="1" fill="hold">
                                          <p:stCondLst>
                                            <p:cond delay="0"/>
                                          </p:stCondLst>
                                        </p:cTn>
                                        <p:tgtEl>
                                          <p:spTgt spid="3391"/>
                                        </p:tgtEl>
                                        <p:attrNameLst>
                                          <p:attrName>style.visibility</p:attrName>
                                        </p:attrNameLst>
                                      </p:cBhvr>
                                      <p:to>
                                        <p:strVal val="visible"/>
                                      </p:to>
                                    </p:set>
                                    <p:animEffect filter="fade" transition="in">
                                      <p:cBhvr>
                                        <p:cTn dur="1000"/>
                                        <p:tgtEl>
                                          <p:spTgt spid="3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6"/>
                                        </p:tgtEl>
                                        <p:attrNameLst>
                                          <p:attrName>style.visibility</p:attrName>
                                        </p:attrNameLst>
                                      </p:cBhvr>
                                      <p:to>
                                        <p:strVal val="visible"/>
                                      </p:to>
                                    </p:set>
                                    <p:animEffect filter="fade" transition="in">
                                      <p:cBhvr>
                                        <p:cTn dur="1000"/>
                                        <p:tgtEl>
                                          <p:spTgt spid="3366"/>
                                        </p:tgtEl>
                                      </p:cBhvr>
                                    </p:animEffect>
                                  </p:childTnLst>
                                </p:cTn>
                              </p:par>
                              <p:par>
                                <p:cTn fill="hold" nodeType="withEffect" presetClass="exit" presetID="10" presetSubtype="0">
                                  <p:stCondLst>
                                    <p:cond delay="0"/>
                                  </p:stCondLst>
                                  <p:childTnLst>
                                    <p:animEffect filter="fade" transition="out">
                                      <p:cBhvr>
                                        <p:cTn dur="1000"/>
                                        <p:tgtEl>
                                          <p:spTgt spid="3396"/>
                                        </p:tgtEl>
                                      </p:cBhvr>
                                    </p:animEffect>
                                    <p:set>
                                      <p:cBhvr>
                                        <p:cTn dur="1" fill="hold">
                                          <p:stCondLst>
                                            <p:cond delay="1000"/>
                                          </p:stCondLst>
                                        </p:cTn>
                                        <p:tgtEl>
                                          <p:spTgt spid="33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65"/>
                                        </p:tgtEl>
                                        <p:attrNameLst>
                                          <p:attrName>style.visibility</p:attrName>
                                        </p:attrNameLst>
                                      </p:cBhvr>
                                      <p:to>
                                        <p:strVal val="visible"/>
                                      </p:to>
                                    </p:set>
                                    <p:animEffect filter="fade" transition="in">
                                      <p:cBhvr>
                                        <p:cTn dur="1000"/>
                                        <p:tgtEl>
                                          <p:spTgt spid="3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4"/>
                                        </p:tgtEl>
                                        <p:attrNameLst>
                                          <p:attrName>style.visibility</p:attrName>
                                        </p:attrNameLst>
                                      </p:cBhvr>
                                      <p:to>
                                        <p:strVal val="visible"/>
                                      </p:to>
                                    </p:set>
                                    <p:animEffect filter="fade" transition="in">
                                      <p:cBhvr>
                                        <p:cTn dur="1000"/>
                                        <p:tgtEl>
                                          <p:spTgt spid="3384"/>
                                        </p:tgtEl>
                                      </p:cBhvr>
                                    </p:animEffect>
                                  </p:childTnLst>
                                </p:cTn>
                              </p:par>
                              <p:par>
                                <p:cTn fill="hold" nodeType="withEffect" presetClass="entr" presetID="10" presetSubtype="0">
                                  <p:stCondLst>
                                    <p:cond delay="0"/>
                                  </p:stCondLst>
                                  <p:childTnLst>
                                    <p:set>
                                      <p:cBhvr>
                                        <p:cTn dur="1" fill="hold">
                                          <p:stCondLst>
                                            <p:cond delay="0"/>
                                          </p:stCondLst>
                                        </p:cTn>
                                        <p:tgtEl>
                                          <p:spTgt spid="3397"/>
                                        </p:tgtEl>
                                        <p:attrNameLst>
                                          <p:attrName>style.visibility</p:attrName>
                                        </p:attrNameLst>
                                      </p:cBhvr>
                                      <p:to>
                                        <p:strVal val="visible"/>
                                      </p:to>
                                    </p:set>
                                    <p:animEffect filter="fade" transition="in">
                                      <p:cBhvr>
                                        <p:cTn dur="1000"/>
                                        <p:tgtEl>
                                          <p:spTgt spid="3397"/>
                                        </p:tgtEl>
                                      </p:cBhvr>
                                    </p:animEffect>
                                  </p:childTnLst>
                                </p:cTn>
                              </p:par>
                              <p:par>
                                <p:cTn fill="hold" nodeType="withEffect" presetClass="entr" presetID="10" presetSubtype="0">
                                  <p:stCondLst>
                                    <p:cond delay="0"/>
                                  </p:stCondLst>
                                  <p:childTnLst>
                                    <p:set>
                                      <p:cBhvr>
                                        <p:cTn dur="1" fill="hold">
                                          <p:stCondLst>
                                            <p:cond delay="0"/>
                                          </p:stCondLst>
                                        </p:cTn>
                                        <p:tgtEl>
                                          <p:spTgt spid="3386"/>
                                        </p:tgtEl>
                                        <p:attrNameLst>
                                          <p:attrName>style.visibility</p:attrName>
                                        </p:attrNameLst>
                                      </p:cBhvr>
                                      <p:to>
                                        <p:strVal val="visible"/>
                                      </p:to>
                                    </p:set>
                                    <p:animEffect filter="fade" transition="in">
                                      <p:cBhvr>
                                        <p:cTn dur="1000"/>
                                        <p:tgtEl>
                                          <p:spTgt spid="3386"/>
                                        </p:tgtEl>
                                      </p:cBhvr>
                                    </p:animEffect>
                                  </p:childTnLst>
                                </p:cTn>
                              </p:par>
                              <p:par>
                                <p:cTn fill="hold" nodeType="withEffect" presetClass="entr" presetID="10" presetSubtype="0">
                                  <p:stCondLst>
                                    <p:cond delay="0"/>
                                  </p:stCondLst>
                                  <p:childTnLst>
                                    <p:set>
                                      <p:cBhvr>
                                        <p:cTn dur="1" fill="hold">
                                          <p:stCondLst>
                                            <p:cond delay="0"/>
                                          </p:stCondLst>
                                        </p:cTn>
                                        <p:tgtEl>
                                          <p:spTgt spid="3387"/>
                                        </p:tgtEl>
                                        <p:attrNameLst>
                                          <p:attrName>style.visibility</p:attrName>
                                        </p:attrNameLst>
                                      </p:cBhvr>
                                      <p:to>
                                        <p:strVal val="visible"/>
                                      </p:to>
                                    </p:set>
                                    <p:animEffect filter="fade" transition="in">
                                      <p:cBhvr>
                                        <p:cTn dur="1000"/>
                                        <p:tgtEl>
                                          <p:spTgt spid="3387"/>
                                        </p:tgtEl>
                                      </p:cBhvr>
                                    </p:animEffect>
                                  </p:childTnLst>
                                </p:cTn>
                              </p:par>
                              <p:par>
                                <p:cTn fill="hold" nodeType="withEffect" presetClass="entr" presetID="10" presetSubtype="0">
                                  <p:stCondLst>
                                    <p:cond delay="0"/>
                                  </p:stCondLst>
                                  <p:childTnLst>
                                    <p:set>
                                      <p:cBhvr>
                                        <p:cTn dur="1" fill="hold">
                                          <p:stCondLst>
                                            <p:cond delay="0"/>
                                          </p:stCondLst>
                                        </p:cTn>
                                        <p:tgtEl>
                                          <p:spTgt spid="3385"/>
                                        </p:tgtEl>
                                        <p:attrNameLst>
                                          <p:attrName>style.visibility</p:attrName>
                                        </p:attrNameLst>
                                      </p:cBhvr>
                                      <p:to>
                                        <p:strVal val="visible"/>
                                      </p:to>
                                    </p:set>
                                    <p:animEffect filter="fade" transition="in">
                                      <p:cBhvr>
                                        <p:cTn dur="1000"/>
                                        <p:tgtEl>
                                          <p:spTgt spid="3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2"/>
                                        </p:tgtEl>
                                        <p:attrNameLst>
                                          <p:attrName>style.visibility</p:attrName>
                                        </p:attrNameLst>
                                      </p:cBhvr>
                                      <p:to>
                                        <p:strVal val="visible"/>
                                      </p:to>
                                    </p:set>
                                    <p:animEffect filter="fade" transition="in">
                                      <p:cBhvr>
                                        <p:cTn dur="1000"/>
                                        <p:tgtEl>
                                          <p:spTgt spid="3392"/>
                                        </p:tgtEl>
                                      </p:cBhvr>
                                    </p:animEffect>
                                  </p:childTnLst>
                                </p:cTn>
                              </p:par>
                              <p:par>
                                <p:cTn fill="hold" nodeType="withEffect" presetClass="exit" presetID="10" presetSubtype="0">
                                  <p:stCondLst>
                                    <p:cond delay="0"/>
                                  </p:stCondLst>
                                  <p:childTnLst>
                                    <p:animEffect filter="fade" transition="out">
                                      <p:cBhvr>
                                        <p:cTn dur="1000"/>
                                        <p:tgtEl>
                                          <p:spTgt spid="3397"/>
                                        </p:tgtEl>
                                      </p:cBhvr>
                                    </p:animEffect>
                                    <p:set>
                                      <p:cBhvr>
                                        <p:cTn dur="1" fill="hold">
                                          <p:stCondLst>
                                            <p:cond delay="1000"/>
                                          </p:stCondLst>
                                        </p:cTn>
                                        <p:tgtEl>
                                          <p:spTgt spid="33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94"/>
                                        </p:tgtEl>
                                        <p:attrNameLst>
                                          <p:attrName>style.visibility</p:attrName>
                                        </p:attrNameLst>
                                      </p:cBhvr>
                                      <p:to>
                                        <p:strVal val="visible"/>
                                      </p:to>
                                    </p:set>
                                    <p:animEffect filter="fade" transition="in">
                                      <p:cBhvr>
                                        <p:cTn dur="1000"/>
                                        <p:tgtEl>
                                          <p:spTgt spid="3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000"/>
                                        <p:tgtEl>
                                          <p:spTgt spid="3393"/>
                                        </p:tgtEl>
                                      </p:cBhvr>
                                    </p:animEffect>
                                  </p:childTnLst>
                                </p:cTn>
                              </p:par>
                              <p:par>
                                <p:cTn fill="hold" nodeType="withEffect" presetClass="entr" presetID="10" presetSubtype="0">
                                  <p:stCondLst>
                                    <p:cond delay="0"/>
                                  </p:stCondLst>
                                  <p:childTnLst>
                                    <p:set>
                                      <p:cBhvr>
                                        <p:cTn dur="1" fill="hold">
                                          <p:stCondLst>
                                            <p:cond delay="0"/>
                                          </p:stCondLst>
                                        </p:cTn>
                                        <p:tgtEl>
                                          <p:spTgt spid="3395"/>
                                        </p:tgtEl>
                                        <p:attrNameLst>
                                          <p:attrName>style.visibility</p:attrName>
                                        </p:attrNameLst>
                                      </p:cBhvr>
                                      <p:to>
                                        <p:strVal val="visible"/>
                                      </p:to>
                                    </p:set>
                                    <p:animEffect filter="fade" transition="in">
                                      <p:cBhvr>
                                        <p:cTn dur="1000"/>
                                        <p:tgtEl>
                                          <p:spTgt spid="3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1" name="Shape 3401"/>
        <p:cNvGrpSpPr/>
        <p:nvPr/>
      </p:nvGrpSpPr>
      <p:grpSpPr>
        <a:xfrm>
          <a:off x="0" y="0"/>
          <a:ext cx="0" cy="0"/>
          <a:chOff x="0" y="0"/>
          <a:chExt cx="0" cy="0"/>
        </a:xfrm>
      </p:grpSpPr>
      <p:sp>
        <p:nvSpPr>
          <p:cNvPr id="3402" name="Google Shape;3402;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Contrastive Language–Image Pre-training (CLIP)</a:t>
            </a:r>
            <a:endParaRPr/>
          </a:p>
        </p:txBody>
      </p:sp>
      <p:sp>
        <p:nvSpPr>
          <p:cNvPr id="3403" name="Google Shape;3403;p89"/>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https://openai.com/blog/clip/</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404" name="Google Shape;3404;p89"/>
          <p:cNvPicPr preferRelativeResize="0"/>
          <p:nvPr/>
        </p:nvPicPr>
        <p:blipFill>
          <a:blip r:embed="rId4">
            <a:alphaModFix/>
          </a:blip>
          <a:stretch>
            <a:fillRect/>
          </a:stretch>
        </p:blipFill>
        <p:spPr>
          <a:xfrm>
            <a:off x="1561649" y="1017725"/>
            <a:ext cx="6020700" cy="380114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Regions</a:t>
            </a:r>
            <a:endParaRPr/>
          </a:p>
        </p:txBody>
      </p:sp>
      <p:sp>
        <p:nvSpPr>
          <p:cNvPr id="3410" name="Google Shape;3410;p90"/>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ViLBERT: Pretraining Task-Agnostic Visiolinguistic Representations for Vision-and-Language Tasks</a:t>
            </a:r>
            <a:endParaRPr>
              <a:latin typeface="Helvetica Neue"/>
              <a:ea typeface="Helvetica Neue"/>
              <a:cs typeface="Helvetica Neue"/>
              <a:sym typeface="Helvetica Neue"/>
            </a:endParaRPr>
          </a:p>
        </p:txBody>
      </p:sp>
      <p:pic>
        <p:nvPicPr>
          <p:cNvPr id="3411" name="Google Shape;3411;p90"/>
          <p:cNvPicPr preferRelativeResize="0"/>
          <p:nvPr/>
        </p:nvPicPr>
        <p:blipFill>
          <a:blip r:embed="rId4">
            <a:alphaModFix/>
          </a:blip>
          <a:stretch>
            <a:fillRect/>
          </a:stretch>
        </p:blipFill>
        <p:spPr>
          <a:xfrm>
            <a:off x="611873" y="1093925"/>
            <a:ext cx="7920266" cy="1632000"/>
          </a:xfrm>
          <a:prstGeom prst="rect">
            <a:avLst/>
          </a:prstGeom>
          <a:noFill/>
          <a:ln>
            <a:noFill/>
          </a:ln>
        </p:spPr>
      </p:pic>
      <p:grpSp>
        <p:nvGrpSpPr>
          <p:cNvPr id="3412" name="Google Shape;3412;p90"/>
          <p:cNvGrpSpPr/>
          <p:nvPr/>
        </p:nvGrpSpPr>
        <p:grpSpPr>
          <a:xfrm>
            <a:off x="3633059" y="1624925"/>
            <a:ext cx="2955933" cy="3176451"/>
            <a:chOff x="3633059" y="1624925"/>
            <a:chExt cx="2955933" cy="3176451"/>
          </a:xfrm>
        </p:grpSpPr>
        <p:pic>
          <p:nvPicPr>
            <p:cNvPr id="3413" name="Google Shape;3413;p90"/>
            <p:cNvPicPr preferRelativeResize="0"/>
            <p:nvPr/>
          </p:nvPicPr>
          <p:blipFill>
            <a:blip r:embed="rId5">
              <a:alphaModFix/>
            </a:blip>
            <a:stretch>
              <a:fillRect/>
            </a:stretch>
          </p:blipFill>
          <p:spPr>
            <a:xfrm>
              <a:off x="3633059" y="2725925"/>
              <a:ext cx="1134667" cy="2075451"/>
            </a:xfrm>
            <a:prstGeom prst="rect">
              <a:avLst/>
            </a:prstGeom>
            <a:noFill/>
            <a:ln>
              <a:noFill/>
            </a:ln>
          </p:spPr>
        </p:pic>
        <p:cxnSp>
          <p:nvCxnSpPr>
            <p:cNvPr id="3414" name="Google Shape;3414;p90"/>
            <p:cNvCxnSpPr>
              <a:endCxn id="3413" idx="0"/>
            </p:cNvCxnSpPr>
            <p:nvPr/>
          </p:nvCxnSpPr>
          <p:spPr>
            <a:xfrm flipH="1">
              <a:off x="4200392" y="2375525"/>
              <a:ext cx="752700" cy="350400"/>
            </a:xfrm>
            <a:prstGeom prst="straightConnector1">
              <a:avLst/>
            </a:prstGeom>
            <a:noFill/>
            <a:ln cap="flat" cmpd="sng" w="38100">
              <a:solidFill>
                <a:srgbClr val="000000"/>
              </a:solidFill>
              <a:prstDash val="solid"/>
              <a:round/>
              <a:headEnd len="med" w="med" type="oval"/>
              <a:tailEnd len="med" w="med" type="oval"/>
            </a:ln>
          </p:spPr>
        </p:cxnSp>
        <p:cxnSp>
          <p:nvCxnSpPr>
            <p:cNvPr id="3415" name="Google Shape;3415;p90"/>
            <p:cNvCxnSpPr>
              <a:endCxn id="3413" idx="0"/>
            </p:cNvCxnSpPr>
            <p:nvPr/>
          </p:nvCxnSpPr>
          <p:spPr>
            <a:xfrm flipH="1">
              <a:off x="4200392" y="1624925"/>
              <a:ext cx="2388600" cy="1101000"/>
            </a:xfrm>
            <a:prstGeom prst="straightConnector1">
              <a:avLst/>
            </a:prstGeom>
            <a:noFill/>
            <a:ln cap="flat" cmpd="sng" w="38100">
              <a:solidFill>
                <a:srgbClr val="000000"/>
              </a:solidFill>
              <a:prstDash val="solid"/>
              <a:round/>
              <a:headEnd len="med" w="med" type="oval"/>
              <a:tailEnd len="med" w="med" type="oval"/>
            </a:ln>
          </p:spPr>
        </p:cxnSp>
        <p:cxnSp>
          <p:nvCxnSpPr>
            <p:cNvPr id="3416" name="Google Shape;3416;p90"/>
            <p:cNvCxnSpPr>
              <a:endCxn id="3413" idx="0"/>
            </p:cNvCxnSpPr>
            <p:nvPr/>
          </p:nvCxnSpPr>
          <p:spPr>
            <a:xfrm flipH="1">
              <a:off x="4200392" y="2389925"/>
              <a:ext cx="2388600" cy="336000"/>
            </a:xfrm>
            <a:prstGeom prst="straightConnector1">
              <a:avLst/>
            </a:prstGeom>
            <a:noFill/>
            <a:ln cap="flat" cmpd="sng" w="38100">
              <a:solidFill>
                <a:srgbClr val="000000"/>
              </a:solidFill>
              <a:prstDash val="solid"/>
              <a:round/>
              <a:headEnd len="med" w="med" type="oval"/>
              <a:tailEnd len="med" w="med" type="oval"/>
            </a:ln>
          </p:spPr>
        </p:cxnSp>
      </p:grpSp>
      <p:grpSp>
        <p:nvGrpSpPr>
          <p:cNvPr id="3417" name="Google Shape;3417;p90"/>
          <p:cNvGrpSpPr/>
          <p:nvPr/>
        </p:nvGrpSpPr>
        <p:grpSpPr>
          <a:xfrm>
            <a:off x="6196781" y="1624925"/>
            <a:ext cx="2539595" cy="3176450"/>
            <a:chOff x="6196781" y="1624925"/>
            <a:chExt cx="2539595" cy="3176450"/>
          </a:xfrm>
        </p:grpSpPr>
        <p:pic>
          <p:nvPicPr>
            <p:cNvPr id="3418" name="Google Shape;3418;p90"/>
            <p:cNvPicPr preferRelativeResize="0"/>
            <p:nvPr/>
          </p:nvPicPr>
          <p:blipFill>
            <a:blip r:embed="rId6">
              <a:alphaModFix/>
            </a:blip>
            <a:stretch>
              <a:fillRect/>
            </a:stretch>
          </p:blipFill>
          <p:spPr>
            <a:xfrm>
              <a:off x="6361386" y="2725925"/>
              <a:ext cx="2374989" cy="2075450"/>
            </a:xfrm>
            <a:prstGeom prst="rect">
              <a:avLst/>
            </a:prstGeom>
            <a:noFill/>
            <a:ln>
              <a:noFill/>
            </a:ln>
          </p:spPr>
        </p:pic>
        <p:cxnSp>
          <p:nvCxnSpPr>
            <p:cNvPr id="3419" name="Google Shape;3419;p90"/>
            <p:cNvCxnSpPr>
              <a:stCxn id="3418" idx="0"/>
            </p:cNvCxnSpPr>
            <p:nvPr/>
          </p:nvCxnSpPr>
          <p:spPr>
            <a:xfrm rot="10800000">
              <a:off x="6196781" y="2375525"/>
              <a:ext cx="1352100" cy="350400"/>
            </a:xfrm>
            <a:prstGeom prst="straightConnector1">
              <a:avLst/>
            </a:prstGeom>
            <a:noFill/>
            <a:ln cap="flat" cmpd="sng" w="38100">
              <a:solidFill>
                <a:srgbClr val="000000"/>
              </a:solidFill>
              <a:prstDash val="solid"/>
              <a:round/>
              <a:headEnd len="med" w="med" type="oval"/>
              <a:tailEnd len="med" w="med" type="oval"/>
            </a:ln>
          </p:spPr>
        </p:cxnSp>
        <p:cxnSp>
          <p:nvCxnSpPr>
            <p:cNvPr id="3420" name="Google Shape;3420;p90"/>
            <p:cNvCxnSpPr>
              <a:stCxn id="3418" idx="0"/>
            </p:cNvCxnSpPr>
            <p:nvPr/>
          </p:nvCxnSpPr>
          <p:spPr>
            <a:xfrm rot="10800000">
              <a:off x="6230381" y="1624925"/>
              <a:ext cx="1318500" cy="1101000"/>
            </a:xfrm>
            <a:prstGeom prst="straightConnector1">
              <a:avLst/>
            </a:prstGeom>
            <a:noFill/>
            <a:ln cap="flat" cmpd="sng" w="38100">
              <a:solidFill>
                <a:srgbClr val="000000"/>
              </a:solidFill>
              <a:prstDash val="solid"/>
              <a:round/>
              <a:headEnd len="med" w="med" type="oval"/>
              <a:tailEnd len="med" w="med" type="oval"/>
            </a:ln>
          </p:spPr>
        </p:cxnSp>
      </p:grpSp>
      <p:sp>
        <p:nvSpPr>
          <p:cNvPr id="3421" name="Google Shape;3421;p90"/>
          <p:cNvSpPr txBox="1"/>
          <p:nvPr/>
        </p:nvSpPr>
        <p:spPr>
          <a:xfrm>
            <a:off x="311700" y="2664975"/>
            <a:ext cx="32007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Word attentions H</a:t>
            </a:r>
            <a:r>
              <a:rPr baseline="-25000" lang="en" sz="2200">
                <a:latin typeface="Helvetica Neue"/>
                <a:ea typeface="Helvetica Neue"/>
                <a:cs typeface="Helvetica Neue"/>
                <a:sym typeface="Helvetica Neue"/>
              </a:rPr>
              <a:t>w</a:t>
            </a:r>
            <a:r>
              <a:rPr lang="en" sz="2200">
                <a:latin typeface="Helvetica Neue"/>
                <a:ea typeface="Helvetica Neue"/>
                <a:cs typeface="Helvetica Neue"/>
                <a:sym typeface="Helvetica Neue"/>
              </a:rPr>
              <a:t> as keys/values for image queries</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Region attentions H</a:t>
            </a:r>
            <a:r>
              <a:rPr baseline="-25000" lang="en" sz="2200">
                <a:latin typeface="Helvetica Neue"/>
                <a:ea typeface="Helvetica Neue"/>
                <a:cs typeface="Helvetica Neue"/>
                <a:sym typeface="Helvetica Neue"/>
              </a:rPr>
              <a:t>V</a:t>
            </a:r>
            <a:r>
              <a:rPr lang="en" sz="2200">
                <a:latin typeface="Helvetica Neue"/>
                <a:ea typeface="Helvetica Neue"/>
                <a:cs typeface="Helvetica Neue"/>
                <a:sym typeface="Helvetica Neue"/>
              </a:rPr>
              <a:t> as keys/values for language queries</a:t>
            </a:r>
            <a:endParaRPr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2"/>
                                        </p:tgtEl>
                                        <p:attrNameLst>
                                          <p:attrName>style.visibility</p:attrName>
                                        </p:attrNameLst>
                                      </p:cBhvr>
                                      <p:to>
                                        <p:strVal val="visible"/>
                                      </p:to>
                                    </p:set>
                                    <p:animEffect filter="fade" transition="in">
                                      <p:cBhvr>
                                        <p:cTn dur="1000"/>
                                        <p:tgtEl>
                                          <p:spTgt spid="3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1000"/>
                                        <p:tgtEl>
                                          <p:spTgt spid="3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1">
                                            <p:txEl>
                                              <p:pRg end="0" st="0"/>
                                            </p:txEl>
                                          </p:spTgt>
                                        </p:tgtEl>
                                        <p:attrNameLst>
                                          <p:attrName>style.visibility</p:attrName>
                                        </p:attrNameLst>
                                      </p:cBhvr>
                                      <p:to>
                                        <p:strVal val="visible"/>
                                      </p:to>
                                    </p:set>
                                    <p:animEffect filter="fade" transition="in">
                                      <p:cBhvr>
                                        <p:cTn dur="1000"/>
                                        <p:tgtEl>
                                          <p:spTgt spid="3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1">
                                            <p:txEl>
                                              <p:pRg end="1" st="1"/>
                                            </p:txEl>
                                          </p:spTgt>
                                        </p:tgtEl>
                                        <p:attrNameLst>
                                          <p:attrName>style.visibility</p:attrName>
                                        </p:attrNameLst>
                                      </p:cBhvr>
                                      <p:to>
                                        <p:strVal val="visible"/>
                                      </p:to>
                                    </p:set>
                                    <p:animEffect filter="fade" transition="in">
                                      <p:cBhvr>
                                        <p:cTn dur="1000"/>
                                        <p:tgtEl>
                                          <p:spTgt spid="342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Regions</a:t>
            </a:r>
            <a:endParaRPr/>
          </a:p>
        </p:txBody>
      </p:sp>
      <p:sp>
        <p:nvSpPr>
          <p:cNvPr id="3427" name="Google Shape;3427;p91"/>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ViLBERT: Pretraining Task-Agnostic Visiolinguistic Representations for Vision-and-Language Tasks</a:t>
            </a:r>
            <a:endParaRPr>
              <a:latin typeface="Helvetica Neue"/>
              <a:ea typeface="Helvetica Neue"/>
              <a:cs typeface="Helvetica Neue"/>
              <a:sym typeface="Helvetica Neue"/>
            </a:endParaRPr>
          </a:p>
        </p:txBody>
      </p:sp>
      <p:pic>
        <p:nvPicPr>
          <p:cNvPr id="3428" name="Google Shape;3428;p91"/>
          <p:cNvPicPr preferRelativeResize="0"/>
          <p:nvPr/>
        </p:nvPicPr>
        <p:blipFill>
          <a:blip r:embed="rId4">
            <a:alphaModFix/>
          </a:blip>
          <a:stretch>
            <a:fillRect/>
          </a:stretch>
        </p:blipFill>
        <p:spPr>
          <a:xfrm>
            <a:off x="152400" y="1170125"/>
            <a:ext cx="8839201" cy="1885574"/>
          </a:xfrm>
          <a:prstGeom prst="rect">
            <a:avLst/>
          </a:prstGeom>
          <a:noFill/>
          <a:ln>
            <a:noFill/>
          </a:ln>
        </p:spPr>
      </p:pic>
      <p:grpSp>
        <p:nvGrpSpPr>
          <p:cNvPr id="3429" name="Google Shape;3429;p91"/>
          <p:cNvGrpSpPr/>
          <p:nvPr/>
        </p:nvGrpSpPr>
        <p:grpSpPr>
          <a:xfrm>
            <a:off x="5221949" y="3130326"/>
            <a:ext cx="3148950" cy="1538539"/>
            <a:chOff x="5221949" y="3130326"/>
            <a:chExt cx="3148950" cy="1538539"/>
          </a:xfrm>
        </p:grpSpPr>
        <p:grpSp>
          <p:nvGrpSpPr>
            <p:cNvPr id="3430" name="Google Shape;3430;p91"/>
            <p:cNvGrpSpPr/>
            <p:nvPr/>
          </p:nvGrpSpPr>
          <p:grpSpPr>
            <a:xfrm rot="-5400000">
              <a:off x="6706255" y="2954533"/>
              <a:ext cx="225350" cy="1184326"/>
              <a:chOff x="1962619" y="2005247"/>
              <a:chExt cx="582300" cy="3060275"/>
            </a:xfrm>
          </p:grpSpPr>
          <p:sp>
            <p:nvSpPr>
              <p:cNvPr id="3431" name="Google Shape;3431;p91"/>
              <p:cNvSpPr txBox="1"/>
              <p:nvPr/>
            </p:nvSpPr>
            <p:spPr>
              <a:xfrm>
                <a:off x="1962619" y="2005247"/>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2</a:t>
                </a:r>
                <a:endParaRPr sz="100">
                  <a:latin typeface="Helvetica Neue"/>
                  <a:ea typeface="Helvetica Neue"/>
                  <a:cs typeface="Helvetica Neue"/>
                  <a:sym typeface="Helvetica Neue"/>
                </a:endParaRPr>
              </a:p>
            </p:txBody>
          </p:sp>
          <p:sp>
            <p:nvSpPr>
              <p:cNvPr id="3432" name="Google Shape;3432;p91"/>
              <p:cNvSpPr txBox="1"/>
              <p:nvPr/>
            </p:nvSpPr>
            <p:spPr>
              <a:xfrm>
                <a:off x="1962619" y="4142597"/>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1</a:t>
                </a:r>
                <a:endParaRPr sz="100">
                  <a:latin typeface="Helvetica Neue"/>
                  <a:ea typeface="Helvetica Neue"/>
                  <a:cs typeface="Helvetica Neue"/>
                  <a:sym typeface="Helvetica Neue"/>
                </a:endParaRPr>
              </a:p>
            </p:txBody>
          </p:sp>
          <p:sp>
            <p:nvSpPr>
              <p:cNvPr id="3433" name="Google Shape;3433;p91"/>
              <p:cNvSpPr txBox="1"/>
              <p:nvPr/>
            </p:nvSpPr>
            <p:spPr>
              <a:xfrm>
                <a:off x="1962619" y="449882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0</a:t>
                </a:r>
                <a:endParaRPr sz="100">
                  <a:latin typeface="Helvetica Neue"/>
                  <a:ea typeface="Helvetica Neue"/>
                  <a:cs typeface="Helvetica Neue"/>
                  <a:sym typeface="Helvetica Neue"/>
                </a:endParaRPr>
              </a:p>
            </p:txBody>
          </p:sp>
          <p:sp>
            <p:nvSpPr>
              <p:cNvPr id="3434" name="Google Shape;3434;p91"/>
              <p:cNvSpPr txBox="1"/>
              <p:nvPr/>
            </p:nvSpPr>
            <p:spPr>
              <a:xfrm>
                <a:off x="1962619" y="236147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0</a:t>
                </a:r>
                <a:endParaRPr sz="100">
                  <a:latin typeface="Helvetica Neue"/>
                  <a:ea typeface="Helvetica Neue"/>
                  <a:cs typeface="Helvetica Neue"/>
                  <a:sym typeface="Helvetica Neue"/>
                </a:endParaRPr>
              </a:p>
            </p:txBody>
          </p:sp>
          <p:sp>
            <p:nvSpPr>
              <p:cNvPr id="3435" name="Google Shape;3435;p91"/>
              <p:cNvSpPr txBox="1"/>
              <p:nvPr/>
            </p:nvSpPr>
            <p:spPr>
              <a:xfrm>
                <a:off x="1962619" y="3430147"/>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0</a:t>
                </a:r>
                <a:endParaRPr sz="100">
                  <a:latin typeface="Helvetica Neue"/>
                  <a:ea typeface="Helvetica Neue"/>
                  <a:cs typeface="Helvetica Neue"/>
                  <a:sym typeface="Helvetica Neue"/>
                </a:endParaRPr>
              </a:p>
            </p:txBody>
          </p:sp>
          <p:sp>
            <p:nvSpPr>
              <p:cNvPr id="3436" name="Google Shape;3436;p91"/>
              <p:cNvSpPr txBox="1"/>
              <p:nvPr/>
            </p:nvSpPr>
            <p:spPr>
              <a:xfrm>
                <a:off x="1962619" y="307392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1</a:t>
                </a:r>
                <a:endParaRPr sz="100">
                  <a:latin typeface="Helvetica Neue"/>
                  <a:ea typeface="Helvetica Neue"/>
                  <a:cs typeface="Helvetica Neue"/>
                  <a:sym typeface="Helvetica Neue"/>
                </a:endParaRPr>
              </a:p>
            </p:txBody>
          </p:sp>
          <p:sp>
            <p:nvSpPr>
              <p:cNvPr id="3437" name="Google Shape;3437;p91"/>
              <p:cNvSpPr txBox="1"/>
              <p:nvPr/>
            </p:nvSpPr>
            <p:spPr>
              <a:xfrm>
                <a:off x="1962619" y="378637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0</a:t>
                </a:r>
                <a:endParaRPr sz="100">
                  <a:latin typeface="Helvetica Neue"/>
                  <a:ea typeface="Helvetica Neue"/>
                  <a:cs typeface="Helvetica Neue"/>
                  <a:sym typeface="Helvetica Neue"/>
                </a:endParaRPr>
              </a:p>
            </p:txBody>
          </p:sp>
          <p:sp>
            <p:nvSpPr>
              <p:cNvPr id="3438" name="Google Shape;3438;p91"/>
              <p:cNvSpPr txBox="1"/>
              <p:nvPr/>
            </p:nvSpPr>
            <p:spPr>
              <a:xfrm>
                <a:off x="1962619" y="2717697"/>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1</a:t>
                </a:r>
                <a:endParaRPr sz="100">
                  <a:latin typeface="Helvetica Neue"/>
                  <a:ea typeface="Helvetica Neue"/>
                  <a:cs typeface="Helvetica Neue"/>
                  <a:sym typeface="Helvetica Neue"/>
                </a:endParaRPr>
              </a:p>
            </p:txBody>
          </p:sp>
        </p:grpSp>
        <p:pic>
          <p:nvPicPr>
            <p:cNvPr id="3439" name="Google Shape;3439;p91"/>
            <p:cNvPicPr preferRelativeResize="0"/>
            <p:nvPr/>
          </p:nvPicPr>
          <p:blipFill rotWithShape="1">
            <a:blip r:embed="rId5">
              <a:alphaModFix/>
            </a:blip>
            <a:srcRect b="0" l="58716" r="0" t="48744"/>
            <a:stretch/>
          </p:blipFill>
          <p:spPr>
            <a:xfrm>
              <a:off x="5221949" y="3130330"/>
              <a:ext cx="922657" cy="450628"/>
            </a:xfrm>
            <a:prstGeom prst="rect">
              <a:avLst/>
            </a:prstGeom>
            <a:noFill/>
            <a:ln>
              <a:noFill/>
            </a:ln>
          </p:spPr>
        </p:pic>
        <p:grpSp>
          <p:nvGrpSpPr>
            <p:cNvPr id="3440" name="Google Shape;3440;p91"/>
            <p:cNvGrpSpPr/>
            <p:nvPr/>
          </p:nvGrpSpPr>
          <p:grpSpPr>
            <a:xfrm rot="-5400000">
              <a:off x="6533380" y="3379228"/>
              <a:ext cx="88700" cy="708210"/>
              <a:chOff x="2139175" y="2495500"/>
              <a:chExt cx="229200" cy="1830000"/>
            </a:xfrm>
          </p:grpSpPr>
          <p:sp>
            <p:nvSpPr>
              <p:cNvPr id="3441" name="Google Shape;3441;p91"/>
              <p:cNvSpPr/>
              <p:nvPr/>
            </p:nvSpPr>
            <p:spPr>
              <a:xfrm>
                <a:off x="2139175" y="24955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1"/>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1"/>
              <p:cNvSpPr/>
              <p:nvPr/>
            </p:nvSpPr>
            <p:spPr>
              <a:xfrm>
                <a:off x="2139175" y="29527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1"/>
              <p:cNvSpPr/>
              <p:nvPr/>
            </p:nvSpPr>
            <p:spPr>
              <a:xfrm>
                <a:off x="21391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1"/>
              <p:cNvSpPr/>
              <p:nvPr/>
            </p:nvSpPr>
            <p:spPr>
              <a:xfrm>
                <a:off x="2139175" y="3409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1"/>
              <p:cNvSpPr/>
              <p:nvPr/>
            </p:nvSpPr>
            <p:spPr>
              <a:xfrm>
                <a:off x="2139175" y="3639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1"/>
              <p:cNvSpPr/>
              <p:nvPr/>
            </p:nvSpPr>
            <p:spPr>
              <a:xfrm>
                <a:off x="2139175" y="3867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1"/>
              <p:cNvSpPr/>
              <p:nvPr/>
            </p:nvSpPr>
            <p:spPr>
              <a:xfrm>
                <a:off x="2139175" y="4096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91"/>
            <p:cNvGrpSpPr/>
            <p:nvPr/>
          </p:nvGrpSpPr>
          <p:grpSpPr>
            <a:xfrm>
              <a:off x="5770709" y="3780902"/>
              <a:ext cx="449791" cy="887962"/>
              <a:chOff x="1944050" y="2789175"/>
              <a:chExt cx="1162250" cy="2294475"/>
            </a:xfrm>
          </p:grpSpPr>
          <p:grpSp>
            <p:nvGrpSpPr>
              <p:cNvPr id="3450" name="Google Shape;3450;p91"/>
              <p:cNvGrpSpPr/>
              <p:nvPr/>
            </p:nvGrpSpPr>
            <p:grpSpPr>
              <a:xfrm>
                <a:off x="2877100" y="2789175"/>
                <a:ext cx="229200" cy="2287200"/>
                <a:chOff x="2139175" y="2495500"/>
                <a:chExt cx="229200" cy="2287200"/>
              </a:xfrm>
            </p:grpSpPr>
            <p:sp>
              <p:nvSpPr>
                <p:cNvPr id="3451" name="Google Shape;3451;p91"/>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1"/>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1"/>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1"/>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1"/>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1"/>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1"/>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1"/>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1"/>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1"/>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61" name="Google Shape;3461;p91"/>
              <p:cNvPicPr preferRelativeResize="0"/>
              <p:nvPr/>
            </p:nvPicPr>
            <p:blipFill>
              <a:blip r:embed="rId6">
                <a:alphaModFix/>
              </a:blip>
              <a:stretch>
                <a:fillRect/>
              </a:stretch>
            </p:blipFill>
            <p:spPr>
              <a:xfrm>
                <a:off x="1944050" y="2804150"/>
                <a:ext cx="758175" cy="2279500"/>
              </a:xfrm>
              <a:prstGeom prst="rect">
                <a:avLst/>
              </a:prstGeom>
              <a:noFill/>
              <a:ln>
                <a:noFill/>
              </a:ln>
            </p:spPr>
          </p:pic>
        </p:grpSp>
        <p:grpSp>
          <p:nvGrpSpPr>
            <p:cNvPr id="3462" name="Google Shape;3462;p91"/>
            <p:cNvGrpSpPr/>
            <p:nvPr/>
          </p:nvGrpSpPr>
          <p:grpSpPr>
            <a:xfrm rot="-5400000">
              <a:off x="6706249" y="2699514"/>
              <a:ext cx="225350" cy="1184326"/>
              <a:chOff x="182194" y="2005247"/>
              <a:chExt cx="582300" cy="3060275"/>
            </a:xfrm>
          </p:grpSpPr>
          <p:sp>
            <p:nvSpPr>
              <p:cNvPr id="3463" name="Google Shape;3463;p91"/>
              <p:cNvSpPr txBox="1"/>
              <p:nvPr/>
            </p:nvSpPr>
            <p:spPr>
              <a:xfrm>
                <a:off x="182194" y="2005247"/>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a</a:t>
                </a:r>
                <a:endParaRPr sz="100">
                  <a:latin typeface="Helvetica Neue"/>
                  <a:ea typeface="Helvetica Neue"/>
                  <a:cs typeface="Helvetica Neue"/>
                  <a:sym typeface="Helvetica Neue"/>
                </a:endParaRPr>
              </a:p>
            </p:txBody>
          </p:sp>
          <p:sp>
            <p:nvSpPr>
              <p:cNvPr id="3464" name="Google Shape;3464;p91"/>
              <p:cNvSpPr txBox="1"/>
              <p:nvPr/>
            </p:nvSpPr>
            <p:spPr>
              <a:xfrm>
                <a:off x="182194" y="4142597"/>
                <a:ext cx="582300" cy="65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rabbit</a:t>
                </a:r>
                <a:endParaRPr sz="100">
                  <a:latin typeface="Helvetica Neue"/>
                  <a:ea typeface="Helvetica Neue"/>
                  <a:cs typeface="Helvetica Neue"/>
                  <a:sym typeface="Helvetica Neue"/>
                </a:endParaRPr>
              </a:p>
            </p:txBody>
          </p:sp>
          <p:sp>
            <p:nvSpPr>
              <p:cNvPr id="3465" name="Google Shape;3465;p91"/>
              <p:cNvSpPr txBox="1"/>
              <p:nvPr/>
            </p:nvSpPr>
            <p:spPr>
              <a:xfrm>
                <a:off x="182194" y="449882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the</a:t>
                </a:r>
                <a:endParaRPr sz="100">
                  <a:latin typeface="Helvetica Neue"/>
                  <a:ea typeface="Helvetica Neue"/>
                  <a:cs typeface="Helvetica Neue"/>
                  <a:sym typeface="Helvetica Neue"/>
                </a:endParaRPr>
              </a:p>
            </p:txBody>
          </p:sp>
          <p:sp>
            <p:nvSpPr>
              <p:cNvPr id="3466" name="Google Shape;3466;p91"/>
              <p:cNvSpPr txBox="1"/>
              <p:nvPr/>
            </p:nvSpPr>
            <p:spPr>
              <a:xfrm>
                <a:off x="182194" y="2361472"/>
                <a:ext cx="582300" cy="65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bird</a:t>
                </a:r>
                <a:endParaRPr sz="100">
                  <a:latin typeface="Helvetica Neue"/>
                  <a:ea typeface="Helvetica Neue"/>
                  <a:cs typeface="Helvetica Neue"/>
                  <a:sym typeface="Helvetica Neue"/>
                </a:endParaRPr>
              </a:p>
            </p:txBody>
          </p:sp>
          <p:sp>
            <p:nvSpPr>
              <p:cNvPr id="3467" name="Google Shape;3467;p91"/>
              <p:cNvSpPr txBox="1"/>
              <p:nvPr/>
            </p:nvSpPr>
            <p:spPr>
              <a:xfrm>
                <a:off x="182194" y="3430147"/>
                <a:ext cx="582300" cy="65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men</a:t>
                </a:r>
                <a:endParaRPr sz="100">
                  <a:latin typeface="Helvetica Neue"/>
                  <a:ea typeface="Helvetica Neue"/>
                  <a:cs typeface="Helvetica Neue"/>
                  <a:sym typeface="Helvetica Neue"/>
                </a:endParaRPr>
              </a:p>
            </p:txBody>
          </p:sp>
          <p:sp>
            <p:nvSpPr>
              <p:cNvPr id="3468" name="Google Shape;3468;p91"/>
              <p:cNvSpPr txBox="1"/>
              <p:nvPr/>
            </p:nvSpPr>
            <p:spPr>
              <a:xfrm>
                <a:off x="182194" y="307392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in</a:t>
                </a:r>
                <a:endParaRPr sz="100">
                  <a:latin typeface="Helvetica Neue"/>
                  <a:ea typeface="Helvetica Neue"/>
                  <a:cs typeface="Helvetica Neue"/>
                  <a:sym typeface="Helvetica Neue"/>
                </a:endParaRPr>
              </a:p>
            </p:txBody>
          </p:sp>
          <p:sp>
            <p:nvSpPr>
              <p:cNvPr id="3469" name="Google Shape;3469;p91"/>
              <p:cNvSpPr txBox="1"/>
              <p:nvPr/>
            </p:nvSpPr>
            <p:spPr>
              <a:xfrm>
                <a:off x="182194" y="3786372"/>
                <a:ext cx="582300" cy="56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on</a:t>
                </a:r>
                <a:endParaRPr sz="100">
                  <a:latin typeface="Helvetica Neue"/>
                  <a:ea typeface="Helvetica Neue"/>
                  <a:cs typeface="Helvetica Neue"/>
                  <a:sym typeface="Helvetica Neue"/>
                </a:endParaRPr>
              </a:p>
            </p:txBody>
          </p:sp>
          <p:sp>
            <p:nvSpPr>
              <p:cNvPr id="3470" name="Google Shape;3470;p91"/>
              <p:cNvSpPr txBox="1"/>
              <p:nvPr/>
            </p:nvSpPr>
            <p:spPr>
              <a:xfrm>
                <a:off x="182194" y="2717697"/>
                <a:ext cx="582300" cy="65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
                    <a:solidFill>
                      <a:srgbClr val="000000"/>
                    </a:solidFill>
                    <a:latin typeface="Helvetica Neue"/>
                    <a:ea typeface="Helvetica Neue"/>
                    <a:cs typeface="Helvetica Neue"/>
                    <a:sym typeface="Helvetica Neue"/>
                  </a:rPr>
                  <a:t>hand</a:t>
                </a:r>
                <a:endParaRPr sz="100">
                  <a:latin typeface="Helvetica Neue"/>
                  <a:ea typeface="Helvetica Neue"/>
                  <a:cs typeface="Helvetica Neue"/>
                  <a:sym typeface="Helvetica Neue"/>
                </a:endParaRPr>
              </a:p>
            </p:txBody>
          </p:sp>
        </p:grpSp>
        <p:sp>
          <p:nvSpPr>
            <p:cNvPr id="3471" name="Google Shape;3471;p91"/>
            <p:cNvSpPr/>
            <p:nvPr/>
          </p:nvSpPr>
          <p:spPr>
            <a:xfrm>
              <a:off x="6231233" y="3788929"/>
              <a:ext cx="88800" cy="888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2" name="Google Shape;3472;p91"/>
            <p:cNvPicPr preferRelativeResize="0"/>
            <p:nvPr/>
          </p:nvPicPr>
          <p:blipFill>
            <a:blip r:embed="rId7">
              <a:alphaModFix/>
            </a:blip>
            <a:stretch>
              <a:fillRect/>
            </a:stretch>
          </p:blipFill>
          <p:spPr>
            <a:xfrm>
              <a:off x="7691010" y="3130326"/>
              <a:ext cx="679889" cy="541395"/>
            </a:xfrm>
            <a:prstGeom prst="rect">
              <a:avLst/>
            </a:prstGeom>
            <a:noFill/>
            <a:ln>
              <a:noFill/>
            </a:ln>
          </p:spPr>
        </p:pic>
        <p:grpSp>
          <p:nvGrpSpPr>
            <p:cNvPr id="3473" name="Google Shape;3473;p91"/>
            <p:cNvGrpSpPr/>
            <p:nvPr/>
          </p:nvGrpSpPr>
          <p:grpSpPr>
            <a:xfrm>
              <a:off x="6220500" y="3777684"/>
              <a:ext cx="625821" cy="706976"/>
              <a:chOff x="3106300" y="2780858"/>
              <a:chExt cx="1617108" cy="1826811"/>
            </a:xfrm>
          </p:grpSpPr>
          <p:sp>
            <p:nvSpPr>
              <p:cNvPr id="3474" name="Google Shape;3474;p91"/>
              <p:cNvSpPr/>
              <p:nvPr/>
            </p:nvSpPr>
            <p:spPr>
              <a:xfrm>
                <a:off x="4494208" y="4378469"/>
                <a:ext cx="229200" cy="2292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5" name="Google Shape;3475;p91"/>
              <p:cNvCxnSpPr>
                <a:stCxn id="3458" idx="3"/>
                <a:endCxn id="3474" idx="1"/>
              </p:cNvCxnSpPr>
              <p:nvPr/>
            </p:nvCxnSpPr>
            <p:spPr>
              <a:xfrm flipH="1" rot="10800000">
                <a:off x="3106300" y="4493175"/>
                <a:ext cx="1387800" cy="11400"/>
              </a:xfrm>
              <a:prstGeom prst="straightConnector1">
                <a:avLst/>
              </a:prstGeom>
              <a:noFill/>
              <a:ln cap="flat" cmpd="sng" w="38100">
                <a:solidFill>
                  <a:srgbClr val="1D1C1D"/>
                </a:solidFill>
                <a:prstDash val="solid"/>
                <a:round/>
                <a:headEnd len="med" w="med" type="none"/>
                <a:tailEnd len="med" w="med" type="triangle"/>
              </a:ln>
            </p:spPr>
          </p:cxnSp>
          <p:cxnSp>
            <p:nvCxnSpPr>
              <p:cNvPr id="3476" name="Google Shape;3476;p91"/>
              <p:cNvCxnSpPr>
                <a:stCxn id="3447" idx="1"/>
                <a:endCxn id="3474" idx="0"/>
              </p:cNvCxnSpPr>
              <p:nvPr/>
            </p:nvCxnSpPr>
            <p:spPr>
              <a:xfrm>
                <a:off x="4600575" y="2780858"/>
                <a:ext cx="8100" cy="1597500"/>
              </a:xfrm>
              <a:prstGeom prst="straightConnector1">
                <a:avLst/>
              </a:prstGeom>
              <a:noFill/>
              <a:ln cap="flat" cmpd="sng" w="38100">
                <a:solidFill>
                  <a:srgbClr val="1D1C1D"/>
                </a:solidFill>
                <a:prstDash val="solid"/>
                <a:round/>
                <a:headEnd len="med" w="med" type="none"/>
                <a:tailEnd len="med" w="med" type="triangle"/>
              </a:ln>
            </p:spPr>
          </p:cxnSp>
        </p:grpSp>
      </p:grpSp>
      <p:sp>
        <p:nvSpPr>
          <p:cNvPr id="3477" name="Google Shape;3477;p91"/>
          <p:cNvSpPr txBox="1"/>
          <p:nvPr/>
        </p:nvSpPr>
        <p:spPr>
          <a:xfrm>
            <a:off x="311700" y="3342825"/>
            <a:ext cx="46413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Training outputs to have high cosine similarity is the same core idea as our lil linear model</a:t>
            </a:r>
            <a:endParaRPr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7">
                                            <p:txEl>
                                              <p:pRg end="0" st="0"/>
                                            </p:txEl>
                                          </p:spTgt>
                                        </p:tgtEl>
                                        <p:attrNameLst>
                                          <p:attrName>style.visibility</p:attrName>
                                        </p:attrNameLst>
                                      </p:cBhvr>
                                      <p:to>
                                        <p:strVal val="visible"/>
                                      </p:to>
                                    </p:set>
                                    <p:animEffect filter="fade" transition="in">
                                      <p:cBhvr>
                                        <p:cTn dur="1000"/>
                                        <p:tgtEl>
                                          <p:spTgt spid="3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9"/>
                                        </p:tgtEl>
                                        <p:attrNameLst>
                                          <p:attrName>style.visibility</p:attrName>
                                        </p:attrNameLst>
                                      </p:cBhvr>
                                      <p:to>
                                        <p:strVal val="visible"/>
                                      </p:to>
                                    </p:set>
                                    <p:animEffect filter="fade" transition="in">
                                      <p:cBhvr>
                                        <p:cTn dur="1000"/>
                                        <p:tgtEl>
                                          <p:spTgt spid="3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Final Presentations: April 21, April 28</a:t>
            </a:r>
            <a:endParaRPr/>
          </a:p>
        </p:txBody>
      </p:sp>
      <p:sp>
        <p:nvSpPr>
          <p:cNvPr id="137" name="Google Shape;137;p20"/>
          <p:cNvSpPr txBox="1"/>
          <p:nvPr>
            <p:ph idx="1" type="body"/>
          </p:nvPr>
        </p:nvSpPr>
        <p:spPr>
          <a:xfrm>
            <a:off x="311700" y="1152475"/>
            <a:ext cx="8520600" cy="3751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Note that project final presentations will take place over two different classes [</a:t>
            </a:r>
            <a:r>
              <a:rPr lang="en" u="sng">
                <a:solidFill>
                  <a:schemeClr val="hlink"/>
                </a:solidFill>
                <a:hlinkClick r:id="rId3"/>
              </a:rPr>
              <a:t>team sign up sheet</a:t>
            </a:r>
            <a:r>
              <a:rPr lang="en"/>
              <a:t>] </a:t>
            </a:r>
            <a:endParaRPr/>
          </a:p>
          <a:p>
            <a:pPr indent="-368300" lvl="0" marL="457200" rtl="0" algn="l">
              <a:spcBef>
                <a:spcPts val="0"/>
              </a:spcBef>
              <a:spcAft>
                <a:spcPts val="0"/>
              </a:spcAft>
              <a:buSzPts val="2200"/>
              <a:buChar char="●"/>
            </a:pPr>
            <a:r>
              <a:rPr lang="en"/>
              <a:t>You should sign up your team for a slot on one of these days</a:t>
            </a:r>
            <a:endParaRPr/>
          </a:p>
          <a:p>
            <a:pPr indent="-368300" lvl="0" marL="457200" rtl="0" algn="l">
              <a:spcBef>
                <a:spcPts val="0"/>
              </a:spcBef>
              <a:spcAft>
                <a:spcPts val="0"/>
              </a:spcAft>
              <a:buSzPts val="2200"/>
              <a:buChar char="●"/>
            </a:pPr>
            <a:r>
              <a:rPr lang="en"/>
              <a:t>We will discuss further details about what should be contained in the final talk closer to the due dates; you will be expected to attend </a:t>
            </a:r>
            <a:r>
              <a:rPr lang="en"/>
              <a:t>these</a:t>
            </a:r>
            <a:r>
              <a:rPr lang="en"/>
              <a:t> final presentations</a:t>
            </a:r>
            <a:endParaRPr/>
          </a:p>
          <a:p>
            <a:pPr indent="-368300" lvl="1" marL="914400" rtl="0" algn="l">
              <a:spcBef>
                <a:spcPts val="0"/>
              </a:spcBef>
              <a:spcAft>
                <a:spcPts val="0"/>
              </a:spcAft>
              <a:buSzPts val="2200"/>
              <a:buChar char="○"/>
            </a:pPr>
            <a:r>
              <a:rPr lang="en"/>
              <a:t>Your group will submit to us a multiple choice question about your final presentation, which we’ll use to build quizzes that summarize each day’s presentations.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id="3482" name="Google Shape;348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 for Vision: Patches</a:t>
            </a:r>
            <a:endParaRPr/>
          </a:p>
        </p:txBody>
      </p:sp>
      <p:sp>
        <p:nvSpPr>
          <p:cNvPr id="3483" name="Google Shape;3483;p92"/>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An Image is Worth 16x16 Words: Transformers for Image Recognition at Scale</a:t>
            </a:r>
            <a:endParaRPr>
              <a:latin typeface="Helvetica Neue"/>
              <a:ea typeface="Helvetica Neue"/>
              <a:cs typeface="Helvetica Neue"/>
              <a:sym typeface="Helvetica Neue"/>
            </a:endParaRPr>
          </a:p>
        </p:txBody>
      </p:sp>
      <p:pic>
        <p:nvPicPr>
          <p:cNvPr id="3484" name="Google Shape;3484;p92"/>
          <p:cNvPicPr preferRelativeResize="0"/>
          <p:nvPr/>
        </p:nvPicPr>
        <p:blipFill>
          <a:blip r:embed="rId4">
            <a:alphaModFix/>
          </a:blip>
          <a:stretch>
            <a:fillRect/>
          </a:stretch>
        </p:blipFill>
        <p:spPr>
          <a:xfrm>
            <a:off x="974825" y="1017725"/>
            <a:ext cx="7194348" cy="3769299"/>
          </a:xfrm>
          <a:prstGeom prst="rect">
            <a:avLst/>
          </a:prstGeom>
          <a:noFill/>
          <a:ln>
            <a:noFill/>
          </a:ln>
        </p:spPr>
      </p:pic>
      <p:grpSp>
        <p:nvGrpSpPr>
          <p:cNvPr id="3485" name="Google Shape;3485;p92"/>
          <p:cNvGrpSpPr/>
          <p:nvPr/>
        </p:nvGrpSpPr>
        <p:grpSpPr>
          <a:xfrm>
            <a:off x="2837275" y="1571425"/>
            <a:ext cx="2968200" cy="1564200"/>
            <a:chOff x="2837275" y="1571425"/>
            <a:chExt cx="2968200" cy="1564200"/>
          </a:xfrm>
        </p:grpSpPr>
        <p:sp>
          <p:nvSpPr>
            <p:cNvPr id="3486" name="Google Shape;3486;p92"/>
            <p:cNvSpPr txBox="1"/>
            <p:nvPr/>
          </p:nvSpPr>
          <p:spPr>
            <a:xfrm>
              <a:off x="2837275" y="1571425"/>
              <a:ext cx="29682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Learned positional embeddings! :o</a:t>
              </a:r>
              <a:endParaRPr>
                <a:latin typeface="Helvetica Neue"/>
                <a:ea typeface="Helvetica Neue"/>
                <a:cs typeface="Helvetica Neue"/>
                <a:sym typeface="Helvetica Neue"/>
              </a:endParaRPr>
            </a:p>
          </p:txBody>
        </p:sp>
        <p:cxnSp>
          <p:nvCxnSpPr>
            <p:cNvPr id="3487" name="Google Shape;3487;p92"/>
            <p:cNvCxnSpPr>
              <a:stCxn id="3486" idx="2"/>
            </p:cNvCxnSpPr>
            <p:nvPr/>
          </p:nvCxnSpPr>
          <p:spPr>
            <a:xfrm flipH="1">
              <a:off x="4001275" y="1971625"/>
              <a:ext cx="320100" cy="1164000"/>
            </a:xfrm>
            <a:prstGeom prst="straightConnector1">
              <a:avLst/>
            </a:prstGeom>
            <a:noFill/>
            <a:ln cap="flat" cmpd="sng" w="19050">
              <a:solidFill>
                <a:srgbClr val="F5D328"/>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4"/>
                                        </p:tgtEl>
                                        <p:attrNameLst>
                                          <p:attrName>style.visibility</p:attrName>
                                        </p:attrNameLst>
                                      </p:cBhvr>
                                      <p:to>
                                        <p:strVal val="visible"/>
                                      </p:to>
                                    </p:set>
                                    <p:animEffect filter="fade" transition="in">
                                      <p:cBhvr>
                                        <p:cTn dur="1000"/>
                                        <p:tgtEl>
                                          <p:spTgt spid="3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gtEl>
                                        <p:attrNameLst>
                                          <p:attrName>style.visibility</p:attrName>
                                        </p:attrNameLst>
                                      </p:cBhvr>
                                      <p:to>
                                        <p:strVal val="visible"/>
                                      </p:to>
                                    </p:set>
                                    <p:animEffect filter="fade" transition="in">
                                      <p:cBhvr>
                                        <p:cTn dur="1000"/>
                                        <p:tgtEl>
                                          <p:spTgt spid="3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Patches</a:t>
            </a:r>
            <a:endParaRPr/>
          </a:p>
        </p:txBody>
      </p:sp>
      <p:sp>
        <p:nvSpPr>
          <p:cNvPr id="3493" name="Google Shape;3493;p93"/>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ViLT: Vision-and-Language Transformer Without Convolution or Region Supervision</a:t>
            </a:r>
            <a:endParaRPr>
              <a:latin typeface="Helvetica Neue"/>
              <a:ea typeface="Helvetica Neue"/>
              <a:cs typeface="Helvetica Neue"/>
              <a:sym typeface="Helvetica Neue"/>
            </a:endParaRPr>
          </a:p>
        </p:txBody>
      </p:sp>
      <p:pic>
        <p:nvPicPr>
          <p:cNvPr id="3494" name="Google Shape;3494;p93"/>
          <p:cNvPicPr preferRelativeResize="0"/>
          <p:nvPr/>
        </p:nvPicPr>
        <p:blipFill>
          <a:blip r:embed="rId4">
            <a:alphaModFix/>
          </a:blip>
          <a:stretch>
            <a:fillRect/>
          </a:stretch>
        </p:blipFill>
        <p:spPr>
          <a:xfrm>
            <a:off x="152425" y="1214050"/>
            <a:ext cx="8839204" cy="316364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8" name="Shape 3498"/>
        <p:cNvGrpSpPr/>
        <p:nvPr/>
      </p:nvGrpSpPr>
      <p:grpSpPr>
        <a:xfrm>
          <a:off x="0" y="0"/>
          <a:ext cx="0" cy="0"/>
          <a:chOff x="0" y="0"/>
          <a:chExt cx="0" cy="0"/>
        </a:xfrm>
      </p:grpSpPr>
      <p:sp>
        <p:nvSpPr>
          <p:cNvPr id="3499" name="Google Shape;349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Contrastive Language–Image Pre-training (CLIP)</a:t>
            </a:r>
            <a:endParaRPr/>
          </a:p>
        </p:txBody>
      </p:sp>
      <p:sp>
        <p:nvSpPr>
          <p:cNvPr id="3500" name="Google Shape;3500;p94"/>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https://openai.com/blog/clip/</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501" name="Google Shape;3501;p94"/>
          <p:cNvPicPr preferRelativeResize="0"/>
          <p:nvPr/>
        </p:nvPicPr>
        <p:blipFill>
          <a:blip r:embed="rId4">
            <a:alphaModFix/>
          </a:blip>
          <a:stretch>
            <a:fillRect/>
          </a:stretch>
        </p:blipFill>
        <p:spPr>
          <a:xfrm>
            <a:off x="37650" y="1017725"/>
            <a:ext cx="4945802" cy="3122524"/>
          </a:xfrm>
          <a:prstGeom prst="rect">
            <a:avLst/>
          </a:prstGeom>
          <a:noFill/>
          <a:ln>
            <a:noFill/>
          </a:ln>
        </p:spPr>
      </p:pic>
      <p:pic>
        <p:nvPicPr>
          <p:cNvPr id="3502" name="Google Shape;3502;p94"/>
          <p:cNvPicPr preferRelativeResize="0"/>
          <p:nvPr/>
        </p:nvPicPr>
        <p:blipFill>
          <a:blip r:embed="rId5">
            <a:alphaModFix/>
          </a:blip>
          <a:stretch>
            <a:fillRect/>
          </a:stretch>
        </p:blipFill>
        <p:spPr>
          <a:xfrm>
            <a:off x="4998626" y="1017725"/>
            <a:ext cx="4097997" cy="3122524"/>
          </a:xfrm>
          <a:prstGeom prst="rect">
            <a:avLst/>
          </a:prstGeom>
          <a:noFill/>
          <a:ln>
            <a:noFill/>
          </a:ln>
        </p:spPr>
      </p:pic>
      <p:grpSp>
        <p:nvGrpSpPr>
          <p:cNvPr id="3503" name="Google Shape;3503;p94"/>
          <p:cNvGrpSpPr/>
          <p:nvPr/>
        </p:nvGrpSpPr>
        <p:grpSpPr>
          <a:xfrm>
            <a:off x="247325" y="3441050"/>
            <a:ext cx="1549500" cy="771300"/>
            <a:chOff x="2837275" y="1200325"/>
            <a:chExt cx="1549500" cy="771300"/>
          </a:xfrm>
        </p:grpSpPr>
        <p:sp>
          <p:nvSpPr>
            <p:cNvPr id="3504" name="Google Shape;3504;p94"/>
            <p:cNvSpPr txBox="1"/>
            <p:nvPr/>
          </p:nvSpPr>
          <p:spPr>
            <a:xfrm>
              <a:off x="2837275" y="1571425"/>
              <a:ext cx="15495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Patch-based ViT</a:t>
              </a:r>
              <a:endParaRPr>
                <a:latin typeface="Helvetica Neue"/>
                <a:ea typeface="Helvetica Neue"/>
                <a:cs typeface="Helvetica Neue"/>
                <a:sym typeface="Helvetica Neue"/>
              </a:endParaRPr>
            </a:p>
          </p:txBody>
        </p:sp>
        <p:cxnSp>
          <p:nvCxnSpPr>
            <p:cNvPr id="3505" name="Google Shape;3505;p94"/>
            <p:cNvCxnSpPr>
              <a:stCxn id="3504" idx="0"/>
            </p:cNvCxnSpPr>
            <p:nvPr/>
          </p:nvCxnSpPr>
          <p:spPr>
            <a:xfrm flipH="1" rot="10800000">
              <a:off x="3612025" y="1200325"/>
              <a:ext cx="483900" cy="371100"/>
            </a:xfrm>
            <a:prstGeom prst="straightConnector1">
              <a:avLst/>
            </a:prstGeom>
            <a:noFill/>
            <a:ln cap="flat" cmpd="sng" w="19050">
              <a:solidFill>
                <a:srgbClr val="F5D328"/>
              </a:solidFill>
              <a:prstDash val="solid"/>
              <a:round/>
              <a:headEnd len="med" w="med" type="none"/>
              <a:tailEnd len="med" w="med" type="triangle"/>
            </a:ln>
          </p:spPr>
        </p:cxnSp>
      </p:grpSp>
      <p:grpSp>
        <p:nvGrpSpPr>
          <p:cNvPr id="3506" name="Google Shape;3506;p94"/>
          <p:cNvGrpSpPr/>
          <p:nvPr/>
        </p:nvGrpSpPr>
        <p:grpSpPr>
          <a:xfrm>
            <a:off x="247325" y="1764650"/>
            <a:ext cx="1549500" cy="986700"/>
            <a:chOff x="2837275" y="1200325"/>
            <a:chExt cx="1549500" cy="986700"/>
          </a:xfrm>
        </p:grpSpPr>
        <p:sp>
          <p:nvSpPr>
            <p:cNvPr id="3507" name="Google Shape;3507;p94"/>
            <p:cNvSpPr txBox="1"/>
            <p:nvPr/>
          </p:nvSpPr>
          <p:spPr>
            <a:xfrm>
              <a:off x="2837275" y="1571425"/>
              <a:ext cx="1549500" cy="6156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BPE Tokens into Transformer</a:t>
              </a:r>
              <a:endParaRPr>
                <a:latin typeface="Helvetica Neue"/>
                <a:ea typeface="Helvetica Neue"/>
                <a:cs typeface="Helvetica Neue"/>
                <a:sym typeface="Helvetica Neue"/>
              </a:endParaRPr>
            </a:p>
          </p:txBody>
        </p:sp>
        <p:cxnSp>
          <p:nvCxnSpPr>
            <p:cNvPr id="3508" name="Google Shape;3508;p94"/>
            <p:cNvCxnSpPr>
              <a:stCxn id="3507" idx="0"/>
            </p:cNvCxnSpPr>
            <p:nvPr/>
          </p:nvCxnSpPr>
          <p:spPr>
            <a:xfrm flipH="1" rot="10800000">
              <a:off x="3612025" y="1200325"/>
              <a:ext cx="483900" cy="371100"/>
            </a:xfrm>
            <a:prstGeom prst="straightConnector1">
              <a:avLst/>
            </a:prstGeom>
            <a:noFill/>
            <a:ln cap="flat" cmpd="sng" w="19050">
              <a:solidFill>
                <a:srgbClr val="F5D328"/>
              </a:solidFill>
              <a:prstDash val="solid"/>
              <a:round/>
              <a:headEnd len="med" w="med" type="none"/>
              <a:tailEnd len="med" w="med" type="triangle"/>
            </a:ln>
          </p:spPr>
        </p:cxnSp>
      </p:grpSp>
      <p:grpSp>
        <p:nvGrpSpPr>
          <p:cNvPr id="3509" name="Google Shape;3509;p94"/>
          <p:cNvGrpSpPr/>
          <p:nvPr/>
        </p:nvGrpSpPr>
        <p:grpSpPr>
          <a:xfrm>
            <a:off x="2228525" y="2427775"/>
            <a:ext cx="2584600" cy="2241775"/>
            <a:chOff x="2228525" y="2427775"/>
            <a:chExt cx="2584600" cy="2241775"/>
          </a:xfrm>
        </p:grpSpPr>
        <p:grpSp>
          <p:nvGrpSpPr>
            <p:cNvPr id="3510" name="Google Shape;3510;p94"/>
            <p:cNvGrpSpPr/>
            <p:nvPr/>
          </p:nvGrpSpPr>
          <p:grpSpPr>
            <a:xfrm>
              <a:off x="2228525" y="3167150"/>
              <a:ext cx="1795950" cy="1502400"/>
              <a:chOff x="2837275" y="469225"/>
              <a:chExt cx="1795950" cy="1502400"/>
            </a:xfrm>
          </p:grpSpPr>
          <p:sp>
            <p:nvSpPr>
              <p:cNvPr id="3511" name="Google Shape;3511;p94"/>
              <p:cNvSpPr txBox="1"/>
              <p:nvPr/>
            </p:nvSpPr>
            <p:spPr>
              <a:xfrm>
                <a:off x="2837275" y="1571425"/>
                <a:ext cx="15495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Maximize match</a:t>
                </a:r>
                <a:endParaRPr>
                  <a:latin typeface="Helvetica Neue"/>
                  <a:ea typeface="Helvetica Neue"/>
                  <a:cs typeface="Helvetica Neue"/>
                  <a:sym typeface="Helvetica Neue"/>
                </a:endParaRPr>
              </a:p>
            </p:txBody>
          </p:sp>
          <p:cxnSp>
            <p:nvCxnSpPr>
              <p:cNvPr id="3512" name="Google Shape;3512;p94"/>
              <p:cNvCxnSpPr>
                <a:stCxn id="3511" idx="0"/>
              </p:cNvCxnSpPr>
              <p:nvPr/>
            </p:nvCxnSpPr>
            <p:spPr>
              <a:xfrm flipH="1" rot="10800000">
                <a:off x="3612025" y="469225"/>
                <a:ext cx="1021200" cy="1102200"/>
              </a:xfrm>
              <a:prstGeom prst="straightConnector1">
                <a:avLst/>
              </a:prstGeom>
              <a:noFill/>
              <a:ln cap="flat" cmpd="sng" w="19050">
                <a:solidFill>
                  <a:srgbClr val="F5D328"/>
                </a:solidFill>
                <a:prstDash val="solid"/>
                <a:round/>
                <a:headEnd len="med" w="med" type="none"/>
                <a:tailEnd len="med" w="med" type="triangle"/>
              </a:ln>
            </p:spPr>
          </p:cxnSp>
        </p:grpSp>
        <p:cxnSp>
          <p:nvCxnSpPr>
            <p:cNvPr id="3513" name="Google Shape;3513;p94"/>
            <p:cNvCxnSpPr/>
            <p:nvPr/>
          </p:nvCxnSpPr>
          <p:spPr>
            <a:xfrm>
              <a:off x="3298125" y="2427775"/>
              <a:ext cx="1515000" cy="1515000"/>
            </a:xfrm>
            <a:prstGeom prst="straightConnector1">
              <a:avLst/>
            </a:prstGeom>
            <a:noFill/>
            <a:ln cap="flat" cmpd="sng" w="38100">
              <a:solidFill>
                <a:srgbClr val="F5D328"/>
              </a:solidFill>
              <a:prstDash val="solid"/>
              <a:round/>
              <a:headEnd len="med" w="med" type="oval"/>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1"/>
                                        </p:tgtEl>
                                        <p:attrNameLst>
                                          <p:attrName>style.visibility</p:attrName>
                                        </p:attrNameLst>
                                      </p:cBhvr>
                                      <p:to>
                                        <p:strVal val="visible"/>
                                      </p:to>
                                    </p:set>
                                    <p:animEffect filter="fade" transition="in">
                                      <p:cBhvr>
                                        <p:cTn dur="1000"/>
                                        <p:tgtEl>
                                          <p:spTgt spid="3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6"/>
                                        </p:tgtEl>
                                        <p:attrNameLst>
                                          <p:attrName>style.visibility</p:attrName>
                                        </p:attrNameLst>
                                      </p:cBhvr>
                                      <p:to>
                                        <p:strVal val="visible"/>
                                      </p:to>
                                    </p:set>
                                    <p:animEffect filter="fade" transition="in">
                                      <p:cBhvr>
                                        <p:cTn dur="1000"/>
                                        <p:tgtEl>
                                          <p:spTgt spid="3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gtEl>
                                        <p:attrNameLst>
                                          <p:attrName>style.visibility</p:attrName>
                                        </p:attrNameLst>
                                      </p:cBhvr>
                                      <p:to>
                                        <p:strVal val="visible"/>
                                      </p:to>
                                    </p:set>
                                    <p:animEffect filter="fade" transition="in">
                                      <p:cBhvr>
                                        <p:cTn dur="1000"/>
                                        <p:tgtEl>
                                          <p:spTgt spid="3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9"/>
                                        </p:tgtEl>
                                        <p:attrNameLst>
                                          <p:attrName>style.visibility</p:attrName>
                                        </p:attrNameLst>
                                      </p:cBhvr>
                                      <p:to>
                                        <p:strVal val="visible"/>
                                      </p:to>
                                    </p:set>
                                    <p:animEffect filter="fade" transition="in">
                                      <p:cBhvr>
                                        <p:cTn dur="1000"/>
                                        <p:tgtEl>
                                          <p:spTgt spid="3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2"/>
                                        </p:tgtEl>
                                        <p:attrNameLst>
                                          <p:attrName>style.visibility</p:attrName>
                                        </p:attrNameLst>
                                      </p:cBhvr>
                                      <p:to>
                                        <p:strVal val="visible"/>
                                      </p:to>
                                    </p:set>
                                    <p:animEffect filter="fade" transition="in">
                                      <p:cBhvr>
                                        <p:cTn dur="1000"/>
                                        <p:tgtEl>
                                          <p:spTgt spid="3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Multi-task Multi-modal Model: Unified IO</a:t>
            </a:r>
            <a:endParaRPr/>
          </a:p>
        </p:txBody>
      </p:sp>
      <p:sp>
        <p:nvSpPr>
          <p:cNvPr id="3519" name="Google Shape;3519;p95"/>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https://unified-io.allenai.org/</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520" name="Google Shape;3520;p95"/>
          <p:cNvPicPr preferRelativeResize="0"/>
          <p:nvPr/>
        </p:nvPicPr>
        <p:blipFill>
          <a:blip r:embed="rId4">
            <a:alphaModFix/>
          </a:blip>
          <a:stretch>
            <a:fillRect/>
          </a:stretch>
        </p:blipFill>
        <p:spPr>
          <a:xfrm>
            <a:off x="558852" y="1054900"/>
            <a:ext cx="3842642" cy="1771251"/>
          </a:xfrm>
          <a:prstGeom prst="rect">
            <a:avLst/>
          </a:prstGeom>
          <a:noFill/>
          <a:ln>
            <a:noFill/>
          </a:ln>
        </p:spPr>
      </p:pic>
      <p:pic>
        <p:nvPicPr>
          <p:cNvPr id="3521" name="Google Shape;3521;p95"/>
          <p:cNvPicPr preferRelativeResize="0"/>
          <p:nvPr/>
        </p:nvPicPr>
        <p:blipFill>
          <a:blip r:embed="rId5">
            <a:alphaModFix/>
          </a:blip>
          <a:stretch>
            <a:fillRect/>
          </a:stretch>
        </p:blipFill>
        <p:spPr>
          <a:xfrm>
            <a:off x="551575" y="2883248"/>
            <a:ext cx="3883827" cy="1771259"/>
          </a:xfrm>
          <a:prstGeom prst="rect">
            <a:avLst/>
          </a:prstGeom>
          <a:noFill/>
          <a:ln>
            <a:noFill/>
          </a:ln>
        </p:spPr>
      </p:pic>
      <p:pic>
        <p:nvPicPr>
          <p:cNvPr id="3522" name="Google Shape;3522;p95"/>
          <p:cNvPicPr preferRelativeResize="0"/>
          <p:nvPr/>
        </p:nvPicPr>
        <p:blipFill>
          <a:blip r:embed="rId6">
            <a:alphaModFix/>
          </a:blip>
          <a:stretch>
            <a:fillRect/>
          </a:stretch>
        </p:blipFill>
        <p:spPr>
          <a:xfrm>
            <a:off x="4796075" y="1061721"/>
            <a:ext cx="3883827" cy="1782637"/>
          </a:xfrm>
          <a:prstGeom prst="rect">
            <a:avLst/>
          </a:prstGeom>
          <a:noFill/>
          <a:ln>
            <a:noFill/>
          </a:ln>
        </p:spPr>
      </p:pic>
      <p:pic>
        <p:nvPicPr>
          <p:cNvPr id="3523" name="Google Shape;3523;p95"/>
          <p:cNvPicPr preferRelativeResize="0"/>
          <p:nvPr/>
        </p:nvPicPr>
        <p:blipFill>
          <a:blip r:embed="rId7">
            <a:alphaModFix/>
          </a:blip>
          <a:stretch>
            <a:fillRect/>
          </a:stretch>
        </p:blipFill>
        <p:spPr>
          <a:xfrm>
            <a:off x="4796075" y="2851630"/>
            <a:ext cx="3883827" cy="18053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1000"/>
                                        <p:tgtEl>
                                          <p:spTgt spid="3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1"/>
                                        </p:tgtEl>
                                        <p:attrNameLst>
                                          <p:attrName>style.visibility</p:attrName>
                                        </p:attrNameLst>
                                      </p:cBhvr>
                                      <p:to>
                                        <p:strVal val="visible"/>
                                      </p:to>
                                    </p:set>
                                    <p:animEffect filter="fade" transition="in">
                                      <p:cBhvr>
                                        <p:cTn dur="1000"/>
                                        <p:tgtEl>
                                          <p:spTgt spid="3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2"/>
                                        </p:tgtEl>
                                        <p:attrNameLst>
                                          <p:attrName>style.visibility</p:attrName>
                                        </p:attrNameLst>
                                      </p:cBhvr>
                                      <p:to>
                                        <p:strVal val="visible"/>
                                      </p:to>
                                    </p:set>
                                    <p:animEffect filter="fade" transition="in">
                                      <p:cBhvr>
                                        <p:cTn dur="1000"/>
                                        <p:tgtEl>
                                          <p:spTgt spid="3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3"/>
                                        </p:tgtEl>
                                        <p:attrNameLst>
                                          <p:attrName>style.visibility</p:attrName>
                                        </p:attrNameLst>
                                      </p:cBhvr>
                                      <p:to>
                                        <p:strVal val="visible"/>
                                      </p:to>
                                    </p:set>
                                    <p:animEffect filter="fade" transition="in">
                                      <p:cBhvr>
                                        <p:cTn dur="1000"/>
                                        <p:tgtEl>
                                          <p:spTgt spid="3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Multi-task Multi-modal Model: GPT-4</a:t>
            </a:r>
            <a:endParaRPr/>
          </a:p>
        </p:txBody>
      </p:sp>
      <p:sp>
        <p:nvSpPr>
          <p:cNvPr id="3529" name="Google Shape;3529;p96"/>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https://openai.com/research/gpt-4</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530" name="Google Shape;3530;p96"/>
          <p:cNvPicPr preferRelativeResize="0"/>
          <p:nvPr/>
        </p:nvPicPr>
        <p:blipFill>
          <a:blip r:embed="rId4">
            <a:alphaModFix/>
          </a:blip>
          <a:stretch>
            <a:fillRect/>
          </a:stretch>
        </p:blipFill>
        <p:spPr>
          <a:xfrm>
            <a:off x="130575" y="1322525"/>
            <a:ext cx="4930678" cy="3540823"/>
          </a:xfrm>
          <a:prstGeom prst="rect">
            <a:avLst/>
          </a:prstGeom>
          <a:noFill/>
          <a:ln>
            <a:noFill/>
          </a:ln>
        </p:spPr>
      </p:pic>
      <p:sp>
        <p:nvSpPr>
          <p:cNvPr id="3531" name="Google Shape;3531;p96"/>
          <p:cNvSpPr txBox="1"/>
          <p:nvPr>
            <p:ph idx="1" type="body"/>
          </p:nvPr>
        </p:nvSpPr>
        <p:spPr>
          <a:xfrm>
            <a:off x="4976175" y="1322525"/>
            <a:ext cx="4022100" cy="354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Algorithm details?</a:t>
            </a:r>
            <a:endParaRPr/>
          </a:p>
          <a:p>
            <a:pPr indent="-368300" lvl="0" marL="457200" rtl="0" algn="l">
              <a:spcBef>
                <a:spcPts val="0"/>
              </a:spcBef>
              <a:spcAft>
                <a:spcPts val="0"/>
              </a:spcAft>
              <a:buSzPts val="2200"/>
              <a:buChar char="●"/>
            </a:pPr>
            <a:r>
              <a:rPr lang="en"/>
              <a:t>No one will ever know.</a:t>
            </a:r>
            <a:endParaRPr/>
          </a:p>
          <a:p>
            <a:pPr indent="-368300" lvl="0" marL="457200" rtl="0" algn="l">
              <a:spcBef>
                <a:spcPts val="0"/>
              </a:spcBef>
              <a:spcAft>
                <a:spcPts val="0"/>
              </a:spcAft>
              <a:buSzPts val="2200"/>
              <a:buChar char="●"/>
            </a:pPr>
            <a:r>
              <a:rPr lang="en"/>
              <a:t>Since CLIP, OpenAI has committed to making deeply scientifically uninteresting AI artifacts.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1000"/>
                                        <p:tgtEl>
                                          <p:spTgt spid="3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1">
                                            <p:txEl>
                                              <p:pRg end="0" st="0"/>
                                            </p:txEl>
                                          </p:spTgt>
                                        </p:tgtEl>
                                        <p:attrNameLst>
                                          <p:attrName>style.visibility</p:attrName>
                                        </p:attrNameLst>
                                      </p:cBhvr>
                                      <p:to>
                                        <p:strVal val="visible"/>
                                      </p:to>
                                    </p:set>
                                    <p:animEffect filter="fade" transition="in">
                                      <p:cBhvr>
                                        <p:cTn dur="1000"/>
                                        <p:tgtEl>
                                          <p:spTgt spid="35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1">
                                            <p:txEl>
                                              <p:pRg end="1" st="1"/>
                                            </p:txEl>
                                          </p:spTgt>
                                        </p:tgtEl>
                                        <p:attrNameLst>
                                          <p:attrName>style.visibility</p:attrName>
                                        </p:attrNameLst>
                                      </p:cBhvr>
                                      <p:to>
                                        <p:strVal val="visible"/>
                                      </p:to>
                                    </p:set>
                                    <p:animEffect filter="fade" transition="in">
                                      <p:cBhvr>
                                        <p:cTn dur="1000"/>
                                        <p:tgtEl>
                                          <p:spTgt spid="35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1">
                                            <p:txEl>
                                              <p:pRg end="2" st="2"/>
                                            </p:txEl>
                                          </p:spTgt>
                                        </p:tgtEl>
                                        <p:attrNameLst>
                                          <p:attrName>style.visibility</p:attrName>
                                        </p:attrNameLst>
                                      </p:cBhvr>
                                      <p:to>
                                        <p:strVal val="visible"/>
                                      </p:to>
                                    </p:set>
                                    <p:animEffect filter="fade" transition="in">
                                      <p:cBhvr>
                                        <p:cTn dur="1000"/>
                                        <p:tgtEl>
                                          <p:spTgt spid="35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FEF"/>
        </a:solidFill>
      </p:bgPr>
    </p:bg>
    <p:spTree>
      <p:nvGrpSpPr>
        <p:cNvPr id="3535" name="Shape 3535"/>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9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3541" name="Google Shape;3541;p9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3542" name="Google Shape;3542;p98"/>
          <p:cNvSpPr txBox="1"/>
          <p:nvPr>
            <p:ph idx="1" type="subTitle"/>
          </p:nvPr>
        </p:nvSpPr>
        <p:spPr>
          <a:xfrm>
            <a:off x="311700" y="3519925"/>
            <a:ext cx="8520600" cy="110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8: Multimodal Deep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143" name="Google Shape;14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1" marL="914400" rtl="0" algn="l">
              <a:spcBef>
                <a:spcPts val="0"/>
              </a:spcBef>
              <a:spcAft>
                <a:spcPts val="0"/>
              </a:spcAft>
              <a:buSzPts val="2200"/>
              <a:buChar char="○"/>
            </a:pPr>
            <a:r>
              <a:rPr lang="en"/>
              <a:t>Any questions before we move on?</a:t>
            </a:r>
            <a:endParaRPr/>
          </a:p>
          <a:p>
            <a:pPr indent="-368300" lvl="0" marL="457200" rtl="0" algn="l">
              <a:spcBef>
                <a:spcPts val="0"/>
              </a:spcBef>
              <a:spcAft>
                <a:spcPts val="0"/>
              </a:spcAft>
              <a:buSzPts val="2200"/>
              <a:buChar char="●"/>
            </a:pPr>
            <a:r>
              <a:rPr lang="en"/>
              <a:t>Lecture 7 Recap</a:t>
            </a:r>
            <a:endParaRPr/>
          </a:p>
          <a:p>
            <a:pPr indent="-368300" lvl="0" marL="457200" rtl="0" algn="l">
              <a:spcBef>
                <a:spcPts val="0"/>
              </a:spcBef>
              <a:spcAft>
                <a:spcPts val="0"/>
              </a:spcAft>
              <a:buSzPts val="2200"/>
              <a:buChar char="●"/>
            </a:pPr>
            <a:r>
              <a:rPr lang="en"/>
              <a:t>Multimodal Deep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